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13"/>
  </p:notesMasterIdLst>
  <p:sldIdLst>
    <p:sldId id="256" r:id="rId6"/>
    <p:sldId id="257" r:id="rId7"/>
    <p:sldId id="259" r:id="rId8"/>
    <p:sldId id="264" r:id="rId9"/>
    <p:sldId id="260" r:id="rId10"/>
    <p:sldId id="262" r:id="rId11"/>
    <p:sldId id="26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82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os Angelopoulos" userId="daf05996dadb9e8a" providerId="LiveId" clId="{71B30605-B386-47FC-AAA2-834CB43478C4}"/>
    <pc:docChg chg="modSld">
      <pc:chgData name="Nikolaos Angelopoulos" userId="daf05996dadb9e8a" providerId="LiveId" clId="{71B30605-B386-47FC-AAA2-834CB43478C4}" dt="2024-11-10T10:41:04.718" v="7" actId="255"/>
      <pc:docMkLst>
        <pc:docMk/>
      </pc:docMkLst>
      <pc:sldChg chg="modSp mod">
        <pc:chgData name="Nikolaos Angelopoulos" userId="daf05996dadb9e8a" providerId="LiveId" clId="{71B30605-B386-47FC-AAA2-834CB43478C4}" dt="2024-11-10T10:41:04.718" v="7" actId="255"/>
        <pc:sldMkLst>
          <pc:docMk/>
          <pc:sldMk cId="1012673654" sldId="264"/>
        </pc:sldMkLst>
        <pc:spChg chg="mod">
          <ac:chgData name="Nikolaos Angelopoulos" userId="daf05996dadb9e8a" providerId="LiveId" clId="{71B30605-B386-47FC-AAA2-834CB43478C4}" dt="2024-11-10T10:40:51.330" v="6" actId="1076"/>
          <ac:spMkLst>
            <pc:docMk/>
            <pc:sldMk cId="1012673654" sldId="264"/>
            <ac:spMk id="2" creationId="{2D652D12-5FE4-D52E-7675-6A2C2DBB1FA5}"/>
          </ac:spMkLst>
        </pc:spChg>
        <pc:spChg chg="mod">
          <ac:chgData name="Nikolaos Angelopoulos" userId="daf05996dadb9e8a" providerId="LiveId" clId="{71B30605-B386-47FC-AAA2-834CB43478C4}" dt="2024-11-10T10:41:04.718" v="7" actId="255"/>
          <ac:spMkLst>
            <pc:docMk/>
            <pc:sldMk cId="1012673654" sldId="264"/>
            <ac:spMk id="3" creationId="{C946D7F1-6E4C-24DD-BDBC-9B55038431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μετακίνηση της διαφάνειας</a:t>
            </a: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των σημειώσεων</a:t>
            </a:r>
          </a:p>
        </p:txBody>
      </p:sp>
      <p:sp>
        <p:nvSpPr>
          <p:cNvPr id="21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&lt;κεφαλίδα&gt;</a:t>
            </a:r>
          </a:p>
        </p:txBody>
      </p:sp>
      <p:sp>
        <p:nvSpPr>
          <p:cNvPr id="213" name="PlaceHolder 4"/>
          <p:cNvSpPr>
            <a:spLocks noGrp="1"/>
          </p:cNvSpPr>
          <p:nvPr>
            <p:ph type="dt" idx="16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&lt;ημερομηνία/ώρα&gt;</a:t>
            </a:r>
          </a:p>
        </p:txBody>
      </p:sp>
      <p:sp>
        <p:nvSpPr>
          <p:cNvPr id="214" name="PlaceHolder 5"/>
          <p:cNvSpPr>
            <a:spLocks noGrp="1"/>
          </p:cNvSpPr>
          <p:nvPr>
            <p:ph type="ftr" idx="17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&lt;υποσέλιδο&gt;</a:t>
            </a:r>
          </a:p>
        </p:txBody>
      </p:sp>
      <p:sp>
        <p:nvSpPr>
          <p:cNvPr id="215" name="PlaceHolder 6"/>
          <p:cNvSpPr>
            <a:spLocks noGrp="1"/>
          </p:cNvSpPr>
          <p:nvPr>
            <p:ph type="sldNum" idx="18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F4F6FCB-6BB6-4516-9966-A97663DFD874}" type="slidenum"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216000"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sldNum" idx="19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9281C58-9A8E-46FB-A6BF-DBCD8F005D55}" type="slidenum">
              <a:rPr lang="el-G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3D324B8-E40E-408D-B193-4400ADC8651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FABFAA-A5E6-4263-9C61-B3F9916DAF1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701BB2F-32A2-43CD-A3CD-CB55176D2F7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37B282-7B2D-444E-B8D0-CCC1795FE25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7ACF610-2167-4E9D-8D53-FEC606A5E95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7489B39-B6AF-41A5-89E3-D2D1A454606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8F1AB75-8873-4707-8CB6-FD9937F9F33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9039B73-1285-40D2-8EEC-8A880D727F2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02E3A5F-C965-4C32-9422-ADE0223B242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4D1BE7E-068B-45C5-ADF3-8F24CEA98C2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B5DAE72-4B72-4AE1-A106-89C20BBA08E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37364F8-9D4E-4975-87D0-FC4CED345512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038E56-9CEE-4FE5-A4A1-2626DAD716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090BCE1-D7D5-4E98-81A1-667D7D1805F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3CEA496-95A4-4284-A98E-3CBB6E6145A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A2F8725-DC9D-4F83-A382-9C6D39E2441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20B878F-C508-4C18-B745-52A45255B56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5FFCF2B-4E90-44DC-9572-0F9C2CABE94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9901202-5384-48DA-8372-ACC524BB848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5DE519A-4720-4EAE-B8E8-D14271ED667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E1F6598-4409-4DED-9C35-DA1AF6487FD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61A0D0E-1D0C-4927-9A7D-998F28DEB8B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037A2A-D55D-4B66-8107-D6905852463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CEFFCA1-E9F3-4177-90DC-E7D317F98B7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70F9871-C83A-4B91-B526-8CDA0737274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00DC36A-B643-4419-9F80-945238610DC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71921C0-C0D1-4BC2-975B-D977B303FA6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8C3D7A3-5E5D-4C27-9244-D2D4BFB5FBC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873F3E6-9703-4262-9969-7587C73F907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D8FFE4B-22B6-442A-89DD-A65291A170C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14C9829-7E84-4CCC-99CA-0F2EF19DCBB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0864C97-5FC9-42F3-AFB6-2D4968ADFD3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F92B482-BC6B-412A-BCEB-747EEEC2093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5DD1860-D1B9-4BE2-B43E-A791C77E5C9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763A4D4-0E5E-4F17-A43E-1510A40D2AA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2D8ED67-CC7C-4BFB-A94C-CF62F677795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7F33604-3EDC-4ADF-A893-2454C5CCFF2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F956227-6AC1-4D70-B874-A93D2BEC28E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1C76033-FFCE-4E86-8500-F42EAC074E7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AEA55-60A3-4980-9829-02961327EDE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8A49080-754D-42C0-B0CA-51D6A97E348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0875C68-3541-4123-AB09-C74E00E38B39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9F8C8BF-7FD1-4CFE-9CA1-8390F5DAF58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77631149-09F2-4C77-B3FF-AB84FEE2552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27748B2-5501-4841-813F-CA876CFC0B5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FC9C7B0E-5422-41EC-8614-332ACAF0C0B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D6AD5F7D-673E-4154-A9B1-027702341B1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89F6FF5-7F58-4F44-B23A-76ACD2E6990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A14A4ED0-2F7C-4DEC-9DB1-38FB4054AC4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3F6ED204-EBF4-4AE0-8B68-FE82C5FEAFA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426FADB-81CD-4FFC-8E65-2605B94B9C5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4E68F77C-EB0A-4F24-A55B-E7F3677AAB6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73F315B-F4C4-473D-AA68-6BE91BE703B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7A134A9-E1DD-45D4-969C-A701A131C77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5DFC420A-C343-4345-B29C-94E85947C62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6A1DD1F-63A1-47A9-AF12-E70515656B9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51DE96CA-81BD-4DDA-B489-D2CAF2BAC21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B6FA4B-05FA-428E-A8D1-8EA528F6766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58F5A0E-5A66-428E-BE87-9C85DEA1095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l-G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224009A-4314-46BC-8E4A-94FC8341E06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/>
          <p:nvPr/>
        </p:nvPicPr>
        <p:blipFill>
          <a:blip r:embed="rId14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429240"/>
            <a:ext cx="289476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42924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D953FBA-FE8F-4A64-AF14-F05D2E273522}" type="slidenum">
              <a: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r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42924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Τρίτο επίπεδο διάρθρωσης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Πέμπτο επίπεδο διάρθρωσης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Έκτο επίπεδο διάρθρωσης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ftr" idx="4"/>
          </p:nvPr>
        </p:nvSpPr>
        <p:spPr>
          <a:xfrm>
            <a:off x="3124080" y="6521400"/>
            <a:ext cx="289476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ldNum" idx="5"/>
          </p:nvPr>
        </p:nvSpPr>
        <p:spPr>
          <a:xfrm>
            <a:off x="655308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FFFFFF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08E2EB9-B272-430C-97C0-DF45D7B6A5D1}" type="slidenum">
              <a:rPr lang="el-GR" sz="1200" b="0" strike="noStrike" spc="-1">
                <a:solidFill>
                  <a:srgbClr val="FFFFFF"/>
                </a:solidFill>
                <a:latin typeface="Calibri Light"/>
                <a:ea typeface="맑은 고딕"/>
              </a:r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6"/>
          </p:nvPr>
        </p:nvSpPr>
        <p:spPr>
          <a:xfrm>
            <a:off x="45720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&lt;ημερομηνία/ώρα&gt;</a:t>
            </a:r>
          </a:p>
        </p:txBody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Τρίτο επίπεδο διάρθρωσης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Πέμπτο επίπεδο διάρθρωσης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Έκτο επίπεδο διάρθρωσης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2"/>
          <p:cNvPicPr/>
          <p:nvPr/>
        </p:nvPicPr>
        <p:blipFill>
          <a:blip r:embed="rId14"/>
          <a:stretch/>
        </p:blipFill>
        <p:spPr>
          <a:xfrm>
            <a:off x="0" y="-27360"/>
            <a:ext cx="9143280" cy="6857280"/>
          </a:xfrm>
          <a:prstGeom prst="rect">
            <a:avLst/>
          </a:prstGeom>
          <a:ln w="0"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ftr" idx="7"/>
          </p:nvPr>
        </p:nvSpPr>
        <p:spPr>
          <a:xfrm>
            <a:off x="3124080" y="6521400"/>
            <a:ext cx="289476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ldNum" idx="8"/>
          </p:nvPr>
        </p:nvSpPr>
        <p:spPr>
          <a:xfrm>
            <a:off x="655308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032CD6E-9248-475A-8E8F-18EF98780257}" type="slidenum">
              <a: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r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 idx="9"/>
          </p:nvPr>
        </p:nvSpPr>
        <p:spPr>
          <a:xfrm>
            <a:off x="45720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&lt;ημερομηνία/ώρα&gt;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Τρίτο επίπεδο διάρθρωσης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Πέμπτο επίπεδο διάρθρωσης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Έκτο επίπεδο διάρθρωσης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0">
            <a:noFill/>
          </a:ln>
        </p:spPr>
      </p:pic>
      <p:sp>
        <p:nvSpPr>
          <p:cNvPr id="127" name="PlaceHolder 1"/>
          <p:cNvSpPr>
            <a:spLocks noGrp="1"/>
          </p:cNvSpPr>
          <p:nvPr>
            <p:ph type="ftr" idx="10"/>
          </p:nvPr>
        </p:nvSpPr>
        <p:spPr>
          <a:xfrm>
            <a:off x="3124080" y="6521400"/>
            <a:ext cx="289476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ldNum" idx="11"/>
          </p:nvPr>
        </p:nvSpPr>
        <p:spPr>
          <a:xfrm>
            <a:off x="655308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C5EAD17-2B76-4BEE-834C-4BC3AFDCF512}" type="slidenum">
              <a:rPr lang="el-GR" sz="1200" b="0" strike="noStrike" spc="-1">
                <a:solidFill>
                  <a:srgbClr val="8B8B8B"/>
                </a:solidFill>
                <a:latin typeface="Calibri Light"/>
                <a:ea typeface="맑은 고딕"/>
              </a:r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 idx="12"/>
          </p:nvPr>
        </p:nvSpPr>
        <p:spPr>
          <a:xfrm>
            <a:off x="45720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&lt;ημερομηνία/ώρα&gt;</a:t>
            </a:r>
          </a:p>
        </p:txBody>
      </p:sp>
      <p:sp>
        <p:nvSpPr>
          <p:cNvPr id="13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Τρίτο επίπεδο διάρθρωσης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Πέμπτο επίπεδο διάρθρωσης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Έκτο επίπεδο διάρθρωσης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0">
            <a:noFill/>
          </a:ln>
        </p:spPr>
      </p:pic>
      <p:sp>
        <p:nvSpPr>
          <p:cNvPr id="169" name="PlaceHolder 1"/>
          <p:cNvSpPr>
            <a:spLocks noGrp="1"/>
          </p:cNvSpPr>
          <p:nvPr>
            <p:ph type="ftr" idx="13"/>
          </p:nvPr>
        </p:nvSpPr>
        <p:spPr>
          <a:xfrm>
            <a:off x="3124080" y="6521400"/>
            <a:ext cx="289476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&lt;υποσέλιδο&gt;</a:t>
            </a:r>
            <a:endParaRPr lang="el-G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ldNum" idx="14"/>
          </p:nvPr>
        </p:nvSpPr>
        <p:spPr>
          <a:xfrm>
            <a:off x="655308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l-GR" sz="1200" b="0" strike="noStrike" spc="-1">
                <a:solidFill>
                  <a:srgbClr val="FFFFFF"/>
                </a:solidFill>
                <a:latin typeface="Calibri Light"/>
                <a:ea typeface="맑은 고딕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EED6AD3-D4F8-4033-B7EA-8254CFC7724F}" type="slidenum">
              <a:rPr lang="el-GR" sz="1200" b="0" strike="noStrike" spc="-1">
                <a:solidFill>
                  <a:srgbClr val="FFFFFF"/>
                </a:solidFill>
                <a:latin typeface="Calibri Light"/>
                <a:ea typeface="맑은 고딕"/>
              </a:r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dt" idx="15"/>
          </p:nvPr>
        </p:nvSpPr>
        <p:spPr>
          <a:xfrm>
            <a:off x="457200" y="6521400"/>
            <a:ext cx="2133000" cy="29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&lt;ημερομηνία/ώρα&gt;</a:t>
            </a:r>
          </a:p>
        </p:txBody>
      </p:sp>
      <p:sp>
        <p:nvSpPr>
          <p:cNvPr id="17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800" b="0" strike="noStrike" spc="-1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Τρίτο επίπεδο διάρθρωσης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strike="noStrike" spc="-1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Πέμπτο επίπεδο διάρθρωσης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Έκτο επίπεδο διάρθρωσης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ubTitle"/>
          </p:nvPr>
        </p:nvSpPr>
        <p:spPr>
          <a:xfrm>
            <a:off x="510480" y="3861000"/>
            <a:ext cx="3916800" cy="4302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404040"/>
              </a:buClr>
              <a:buFont typeface="Arial"/>
              <a:buChar char="•"/>
              <a:tabLst>
                <a:tab pos="0" algn="l"/>
              </a:tabLst>
            </a:pPr>
            <a:r>
              <a:rPr lang="el-GR" sz="1200" b="0" strike="noStrike" spc="-1" dirty="0">
                <a:solidFill>
                  <a:srgbClr val="404040"/>
                </a:solidFill>
                <a:latin typeface="Calibri"/>
                <a:ea typeface="맑은 고딕"/>
              </a:rPr>
              <a:t>Ενότητα 1.3 Α’ Λυκείου</a:t>
            </a:r>
            <a:endParaRPr lang="el-GR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el-G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title"/>
          </p:nvPr>
        </p:nvSpPr>
        <p:spPr>
          <a:xfrm>
            <a:off x="484200" y="4293000"/>
            <a:ext cx="6751440" cy="19188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5400" spc="-1" dirty="0">
                <a:solidFill>
                  <a:srgbClr val="A16E57"/>
                </a:solidFill>
                <a:latin typeface="Calibri"/>
                <a:ea typeface="맑은 고딕"/>
              </a:rPr>
              <a:t>Ο Θεός δημιουργός του κόσμου</a:t>
            </a:r>
            <a:br>
              <a:rPr lang="el-GR" sz="5400" spc="-1" dirty="0">
                <a:solidFill>
                  <a:srgbClr val="A16E57"/>
                </a:solidFill>
                <a:latin typeface="Calibri"/>
                <a:ea typeface="맑은 고딕"/>
              </a:rPr>
            </a:br>
            <a:endParaRPr lang="el-GR" sz="5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그룹 5"/>
          <p:cNvGrpSpPr/>
          <p:nvPr/>
        </p:nvGrpSpPr>
        <p:grpSpPr>
          <a:xfrm>
            <a:off x="1764720" y="1494472"/>
            <a:ext cx="5240574" cy="4225918"/>
            <a:chOff x="1907640" y="1484640"/>
            <a:chExt cx="5112000" cy="4225918"/>
          </a:xfrm>
        </p:grpSpPr>
        <p:sp>
          <p:nvSpPr>
            <p:cNvPr id="219" name="Text Box 5"/>
            <p:cNvSpPr/>
            <p:nvPr/>
          </p:nvSpPr>
          <p:spPr>
            <a:xfrm>
              <a:off x="2411640" y="1926360"/>
              <a:ext cx="3887640" cy="3784198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numCol="1" spcCol="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l-GR" sz="2400" b="1" spc="-1" dirty="0">
                  <a:solidFill>
                    <a:srgbClr val="5B2908"/>
                  </a:solidFill>
                  <a:latin typeface="Calibri"/>
                  <a:ea typeface="맑은 고딕"/>
                </a:rPr>
                <a:t>Δημιουργία του κόσμου κατά τη βιβλική αφήγηση</a:t>
              </a:r>
            </a:p>
            <a:p>
              <a:pPr algn="ctr">
                <a:lnSpc>
                  <a:spcPct val="100000"/>
                </a:lnSpc>
              </a:pPr>
              <a:endParaRPr lang="el-GR" sz="2400" b="1" spc="-1" dirty="0">
                <a:solidFill>
                  <a:srgbClr val="5B2908"/>
                </a:solidFill>
                <a:latin typeface="Calibri"/>
                <a:ea typeface="맑은 고딕"/>
              </a:endParaRPr>
            </a:p>
            <a:p>
              <a:pPr algn="ctr">
                <a:lnSpc>
                  <a:spcPct val="100000"/>
                </a:lnSpc>
              </a:pPr>
              <a:r>
                <a:rPr lang="el-GR" sz="2400" b="1" spc="-1" dirty="0">
                  <a:solidFill>
                    <a:srgbClr val="5B2908"/>
                  </a:solidFill>
                  <a:latin typeface="Calibri"/>
                  <a:ea typeface="맑은 고딕"/>
                </a:rPr>
                <a:t>Το βιβλίο της Γένεσης διηγείται με αλληγορικό τρόπο αλήθειες για τη δημιουργία </a:t>
              </a:r>
              <a:r>
                <a:rPr lang="el-GR" sz="2400" b="1" spc="-1">
                  <a:solidFill>
                    <a:srgbClr val="5B2908"/>
                  </a:solidFill>
                  <a:latin typeface="Calibri"/>
                  <a:ea typeface="맑은 고딕"/>
                </a:rPr>
                <a:t>του κόσμου.</a:t>
              </a:r>
              <a:endParaRPr lang="el-GR" sz="2400" b="1" spc="-1" dirty="0">
                <a:solidFill>
                  <a:srgbClr val="5B2908"/>
                </a:solidFill>
                <a:latin typeface="Calibri"/>
                <a:ea typeface="맑은 고딕"/>
              </a:endParaRPr>
            </a:p>
            <a:p>
              <a:pPr algn="ctr">
                <a:lnSpc>
                  <a:spcPct val="100000"/>
                </a:lnSpc>
              </a:pPr>
              <a:r>
                <a:rPr lang="el-GR" sz="2400" b="1" spc="-1" dirty="0">
                  <a:solidFill>
                    <a:srgbClr val="5B2908"/>
                  </a:solidFill>
                  <a:latin typeface="Calibri"/>
                  <a:ea typeface="맑은 고딕"/>
                </a:rPr>
                <a:t>.</a:t>
              </a:r>
            </a:p>
            <a:p>
              <a:pPr algn="ctr">
                <a:lnSpc>
                  <a:spcPct val="100000"/>
                </a:lnSpc>
              </a:pPr>
              <a:endParaRPr lang="el-GR" sz="2400" b="0" strike="noStrike" spc="-1" dirty="0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l-GR" sz="24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0" name="직사각형 7"/>
            <p:cNvSpPr/>
            <p:nvPr/>
          </p:nvSpPr>
          <p:spPr>
            <a:xfrm>
              <a:off x="1907640" y="2583720"/>
              <a:ext cx="5112000" cy="241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ts val="1199"/>
                </a:lnSpc>
              </a:pPr>
              <a:r>
                <a:rPr lang="en-US" sz="1200" b="0" strike="noStrike" spc="-1">
                  <a:solidFill>
                    <a:srgbClr val="5B2908"/>
                  </a:solidFill>
                  <a:latin typeface="Calibri"/>
                  <a:ea typeface="맑은 고딕"/>
                </a:rPr>
                <a:t>I.</a:t>
              </a:r>
              <a:endParaRPr lang="el-GR" sz="12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1" name="Text Box 4"/>
            <p:cNvSpPr/>
            <p:nvPr/>
          </p:nvSpPr>
          <p:spPr>
            <a:xfrm>
              <a:off x="3996000" y="1484640"/>
              <a:ext cx="935280" cy="69912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numCol="1" spcCol="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4000" b="1" strike="noStrike" spc="-1">
                  <a:solidFill>
                    <a:srgbClr val="5B2908"/>
                  </a:solidFill>
                  <a:latin typeface="Calibri"/>
                  <a:ea typeface="맑은 고딕"/>
                </a:rPr>
                <a:t>01</a:t>
              </a:r>
              <a:endParaRPr lang="el-GR" sz="4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2" name="Text Box 9"/>
          <p:cNvSpPr/>
          <p:nvPr/>
        </p:nvSpPr>
        <p:spPr>
          <a:xfrm>
            <a:off x="2267280" y="3067665"/>
            <a:ext cx="5112000" cy="1796859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numCol="1" spcCol="0" anchor="t">
            <a:spAutoFit/>
          </a:bodyPr>
          <a:lstStyle/>
          <a:p>
            <a:pPr marL="343080" indent="-343080"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  <a:buFont typeface="Arial"/>
              <a:buChar char="•"/>
            </a:pPr>
            <a:endParaRPr lang="el-GR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  <a:buFont typeface="Arial"/>
              <a:buChar char="•"/>
            </a:pPr>
            <a:endParaRPr lang="el-GR" sz="2000" spc="-1" dirty="0">
              <a:solidFill>
                <a:srgbClr val="222222"/>
              </a:solidFill>
              <a:latin typeface="Georgia"/>
              <a:ea typeface="맑은 고딕"/>
            </a:endParaRPr>
          </a:p>
          <a:p>
            <a:pPr>
              <a:lnSpc>
                <a:spcPct val="200000"/>
              </a:lnSpc>
              <a:spcBef>
                <a:spcPts val="320"/>
              </a:spcBef>
              <a:buClr>
                <a:srgbClr val="222222"/>
              </a:buClr>
            </a:pPr>
            <a:endParaRPr lang="el-GR" sz="2000" spc="-1" dirty="0">
              <a:solidFill>
                <a:srgbClr val="222222"/>
              </a:solidFill>
              <a:latin typeface="Georgia"/>
              <a:ea typeface="맑은 고딕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395640" y="87120"/>
            <a:ext cx="8352360" cy="79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3500" b="1" strike="noStrike" spc="-1" dirty="0">
                <a:solidFill>
                  <a:srgbClr val="FFFFFF"/>
                </a:solidFill>
                <a:latin typeface="Calibri"/>
                <a:ea typeface="맑은 고딕"/>
              </a:rPr>
              <a:t>Η χριστιανική διδασκαλία για τη δημιουργία του κόσμου</a:t>
            </a:r>
            <a:br>
              <a:rPr lang="el-GR" sz="3500" b="1" strike="noStrike" spc="-1" dirty="0">
                <a:solidFill>
                  <a:srgbClr val="FFFFFF"/>
                </a:solidFill>
                <a:latin typeface="Calibri"/>
                <a:ea typeface="맑은 고딕"/>
              </a:rPr>
            </a:br>
            <a:endParaRPr lang="el-GR" sz="35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94640" y="1260000"/>
            <a:ext cx="8505000" cy="5112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7000"/>
          </a:bodyPr>
          <a:lstStyle/>
          <a:p>
            <a:pPr marL="332280" indent="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l-G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l-GR" sz="2000" b="0" strike="noStrike" spc="-1" dirty="0">
                <a:solidFill>
                  <a:srgbClr val="000000"/>
                </a:solidFill>
                <a:latin typeface="Arial"/>
              </a:rPr>
              <a:t> εν αρχή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:</a:t>
            </a:r>
            <a:r>
              <a:rPr lang="el-GR" sz="2000" b="0" strike="noStrike" spc="-1" dirty="0">
                <a:solidFill>
                  <a:srgbClr val="000000"/>
                </a:solidFill>
                <a:latin typeface="Arial"/>
              </a:rPr>
              <a:t>Προηγουμένως δεν υπήρχε χρόνος, αρχίζει με τη δημιουργία του κόσμου.</a:t>
            </a: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l-GR" sz="2000" spc="-1" dirty="0">
                <a:solidFill>
                  <a:srgbClr val="000000"/>
                </a:solidFill>
                <a:latin typeface="Arial"/>
              </a:rPr>
              <a:t>Η δημιουργία του κόσμου έγινε 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εκ του μηδενός, χωρίς να προϋπάρχει ύλη.</a:t>
            </a: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l-GR" sz="2000" spc="-1" dirty="0">
                <a:solidFill>
                  <a:srgbClr val="000000"/>
                </a:solidFill>
                <a:latin typeface="Arial"/>
              </a:rPr>
              <a:t>Πώς ο Θεός δημιούργησε τον κόσμο; Η απάντηση δίνεται με το ρήμα «</a:t>
            </a:r>
            <a:r>
              <a:rPr lang="el-GR" sz="2000" spc="-1" dirty="0" err="1">
                <a:solidFill>
                  <a:srgbClr val="000000"/>
                </a:solidFill>
                <a:latin typeface="Arial"/>
              </a:rPr>
              <a:t>είπεν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», που έχει την έννοια του «αποφάσισε» με ελεύθερη βούληση.</a:t>
            </a: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el-GR" sz="2000" spc="-1" dirty="0">
              <a:solidFill>
                <a:srgbClr val="000000"/>
              </a:solidFill>
              <a:latin typeface="Arial"/>
            </a:endParaRP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Αιτία της δημιουργίας του κόσμου είναι η ελευθερία και η αγάπη του Θεού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, με σκοπό τη συμμετοχή των δημιουργημάτων, και ιδιαίτερα του ανθρώπου, στη μακαριότητα του Δημιουργού.</a:t>
            </a:r>
          </a:p>
          <a:p>
            <a:pPr marL="571140" indent="-342900">
              <a:lnSpc>
                <a:spcPct val="100000"/>
              </a:lnSpc>
              <a:spcBef>
                <a:spcPts val="400"/>
              </a:spcBef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el-GR" sz="2000" spc="-1" dirty="0">
                <a:solidFill>
                  <a:srgbClr val="000000"/>
                </a:solidFill>
                <a:latin typeface="Arial"/>
              </a:rPr>
              <a:t>Με τη φράση «</a:t>
            </a:r>
            <a:r>
              <a:rPr lang="el-GR" sz="2000" b="1" spc="-1" dirty="0" err="1">
                <a:solidFill>
                  <a:srgbClr val="000000"/>
                </a:solidFill>
                <a:latin typeface="Arial"/>
              </a:rPr>
              <a:t>καί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l-GR" sz="2000" b="1" spc="-1" dirty="0" err="1">
                <a:solidFill>
                  <a:srgbClr val="000000"/>
                </a:solidFill>
                <a:latin typeface="Arial"/>
              </a:rPr>
              <a:t>εἶδεν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 ὁ Θεός </a:t>
            </a:r>
            <a:r>
              <a:rPr lang="el-GR" sz="2000" b="1" spc="-1" dirty="0" err="1">
                <a:solidFill>
                  <a:srgbClr val="000000"/>
                </a:solidFill>
                <a:latin typeface="Arial"/>
              </a:rPr>
              <a:t>ὅτι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 καλόν… </a:t>
            </a:r>
            <a:r>
              <a:rPr lang="el-GR" sz="2000" b="1" spc="-1" dirty="0" err="1">
                <a:solidFill>
                  <a:srgbClr val="000000"/>
                </a:solidFill>
                <a:latin typeface="Arial"/>
              </a:rPr>
              <a:t>καί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l-GR" sz="2000" b="1" spc="-1" dirty="0" err="1">
                <a:solidFill>
                  <a:srgbClr val="000000"/>
                </a:solidFill>
                <a:latin typeface="Arial"/>
              </a:rPr>
              <a:t>ἰδού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 καλά λίαν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», </a:t>
            </a:r>
            <a:r>
              <a:rPr lang="el-GR" sz="2000" b="1" spc="-1" dirty="0">
                <a:solidFill>
                  <a:srgbClr val="000000"/>
                </a:solidFill>
                <a:latin typeface="Arial"/>
              </a:rPr>
              <a:t>επισημαίνονται η αξία και η ποιότητα του έργου Του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. Μέσα στη δημιουργία διαπιστώνεται η τάξη, η αρμονία και η σκοπιμότητα. Όλα έχουν δημιουργηθεί «καλά λίαν» με κάποιο σχέδιο και κάποια σκοπιμότητα</a:t>
            </a:r>
          </a:p>
          <a:p>
            <a:pPr marL="228240" indent="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l-GR" sz="20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652D12-5FE4-D52E-7675-6A2C2DBB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820" y="751821"/>
            <a:ext cx="8229240" cy="1144800"/>
          </a:xfrm>
        </p:spPr>
        <p:txBody>
          <a:bodyPr/>
          <a:lstStyle/>
          <a:p>
            <a:r>
              <a:rPr lang="el-GR" dirty="0"/>
              <a:t>Δημιουργία του ανθρώπου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46D7F1-6E4C-24DD-BDBC-9B55038431C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99241" y="3584359"/>
            <a:ext cx="8229240" cy="1144800"/>
          </a:xfrm>
        </p:spPr>
        <p:txBody>
          <a:bodyPr/>
          <a:lstStyle/>
          <a:p>
            <a:r>
              <a:rPr lang="el-GR" sz="2800" dirty="0"/>
              <a:t>Ο Θεός πλάθει τον άνθρωπο από χώμα και του δίνει πνοή </a:t>
            </a:r>
            <a:r>
              <a:rPr lang="el-GR" sz="2800" dirty="0" err="1"/>
              <a:t>ζώης</a:t>
            </a:r>
            <a:r>
              <a:rPr lang="el-GR" sz="2800" dirty="0"/>
              <a:t>. ΓΙΝΕΤΑΙ ΟΝ ΖΩΝΤΑΝΟ.</a:t>
            </a:r>
          </a:p>
          <a:p>
            <a:r>
              <a:rPr lang="el-GR" sz="2800" dirty="0"/>
              <a:t>«χώμα» Συμβολίζει την υλική υπόσταση του ανθρώπου που προέρχεται από τη γη.</a:t>
            </a:r>
          </a:p>
          <a:p>
            <a:r>
              <a:rPr lang="el-GR" sz="2800" dirty="0"/>
              <a:t>Δημιουργία της γυναίκας από το ίδιο υλικό με τον άνδρα, από τα πλευρά του. Η δημιουργία της δείχνει  ότι τα δύο φύλα αλληλοσυμπληρώνονται, διαφορετικά ο άνθρωπος είναι ελλιπής.</a:t>
            </a:r>
          </a:p>
        </p:txBody>
      </p:sp>
    </p:spTree>
    <p:extLst>
      <p:ext uri="{BB962C8B-B14F-4D97-AF65-F5344CB8AC3E}">
        <p14:creationId xmlns:p14="http://schemas.microsoft.com/office/powerpoint/2010/main" val="101267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323640" y="44640"/>
            <a:ext cx="7632000" cy="49613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br>
              <a:rPr sz="3500" dirty="0"/>
            </a:br>
            <a:r>
              <a:rPr lang="el-GR" sz="3500" dirty="0">
                <a:solidFill>
                  <a:schemeClr val="bg1"/>
                </a:solidFill>
              </a:rPr>
              <a:t>Η  δημιουργία του ανθρώπου ¨κατ’ εικόνα και καθ’ ομοίωση Θεού</a:t>
            </a:r>
            <a:endParaRPr lang="el-G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323640" y="1159200"/>
            <a:ext cx="7648200" cy="4789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el-G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el-GR" sz="1900" spc="-1" dirty="0">
                <a:solidFill>
                  <a:srgbClr val="000000"/>
                </a:solidFill>
                <a:latin typeface="Arial"/>
              </a:rPr>
              <a:t>«</a:t>
            </a:r>
            <a:r>
              <a:rPr lang="el-GR" sz="1900" b="1" spc="-1" dirty="0" err="1">
                <a:solidFill>
                  <a:srgbClr val="000000"/>
                </a:solidFill>
                <a:latin typeface="Arial"/>
              </a:rPr>
              <a:t>ποιήσωμεν</a:t>
            </a:r>
            <a:r>
              <a:rPr lang="el-GR" sz="19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l-GR" sz="1900" b="1" spc="-1" dirty="0" err="1">
                <a:solidFill>
                  <a:srgbClr val="000000"/>
                </a:solidFill>
                <a:latin typeface="Arial"/>
              </a:rPr>
              <a:t>άνθρωπον</a:t>
            </a:r>
            <a:r>
              <a:rPr lang="el-GR" sz="1900" b="1" spc="-1" dirty="0">
                <a:solidFill>
                  <a:srgbClr val="000000"/>
                </a:solidFill>
                <a:latin typeface="Arial"/>
              </a:rPr>
              <a:t> κατ’ εικόνα </a:t>
            </a:r>
            <a:r>
              <a:rPr lang="el-GR" sz="1900" b="1" spc="-1" dirty="0" err="1">
                <a:solidFill>
                  <a:srgbClr val="000000"/>
                </a:solidFill>
                <a:latin typeface="Arial"/>
              </a:rPr>
              <a:t>ημετέραν</a:t>
            </a:r>
            <a:r>
              <a:rPr lang="el-GR" sz="1900" b="1" spc="-1" dirty="0">
                <a:solidFill>
                  <a:srgbClr val="000000"/>
                </a:solidFill>
                <a:latin typeface="Arial"/>
              </a:rPr>
              <a:t> και καθ’ </a:t>
            </a:r>
            <a:r>
              <a:rPr lang="el-GR" sz="1900" b="1" spc="-1" dirty="0" err="1">
                <a:solidFill>
                  <a:srgbClr val="000000"/>
                </a:solidFill>
                <a:latin typeface="Arial"/>
              </a:rPr>
              <a:t>ομοίωσιν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»</a:t>
            </a:r>
          </a:p>
          <a:p>
            <a:pPr marL="571500" indent="-342900"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l-GR" sz="1900" b="1" spc="-1" dirty="0">
                <a:solidFill>
                  <a:srgbClr val="000000"/>
                </a:solidFill>
                <a:latin typeface="Arial"/>
              </a:rPr>
              <a:t>Το κατ’ εικόνα 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αναφέρεται στα </a:t>
            </a:r>
            <a:r>
              <a:rPr lang="el-GR" sz="1900" spc="-1" dirty="0" err="1">
                <a:solidFill>
                  <a:srgbClr val="000000"/>
                </a:solidFill>
                <a:latin typeface="Arial"/>
              </a:rPr>
              <a:t>πνευμαικά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 χαρίσματα που δώρισε ο Θεός στον άνθρωπο, </a:t>
            </a:r>
            <a:r>
              <a:rPr lang="el-GR" sz="1900" spc="-1" dirty="0" err="1">
                <a:solidFill>
                  <a:srgbClr val="000000"/>
                </a:solidFill>
                <a:latin typeface="Arial"/>
              </a:rPr>
              <a:t>συείδηση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 ,λογική , ελεύθερη βούληση.</a:t>
            </a:r>
          </a:p>
          <a:p>
            <a:pPr marL="571500" indent="-342900"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l-GR" sz="1900" b="1" spc="-1" dirty="0">
                <a:solidFill>
                  <a:srgbClr val="000000"/>
                </a:solidFill>
                <a:latin typeface="Arial"/>
              </a:rPr>
              <a:t>Το καθ’ ομοίωση 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στην αξιοποίηση αυτών των χαρισμάτων από τον άνθρωπο για να μοιάσει στο Θεό και να οδηγηθεί στη </a:t>
            </a:r>
            <a:r>
              <a:rPr lang="el-GR" sz="1900" spc="-1" dirty="0" err="1">
                <a:solidFill>
                  <a:srgbClr val="000000"/>
                </a:solidFill>
                <a:latin typeface="Arial"/>
              </a:rPr>
              <a:t>θέωση</a:t>
            </a:r>
            <a:r>
              <a:rPr lang="el-GR" sz="1900" spc="-1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9D9F7-74D3-0CC0-33FD-64EB246A7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756" y="0"/>
            <a:ext cx="8229240" cy="1144800"/>
          </a:xfrm>
        </p:spPr>
        <p:txBody>
          <a:bodyPr/>
          <a:lstStyle/>
          <a:p>
            <a:r>
              <a:rPr lang="el-GR" sz="3200" dirty="0">
                <a:solidFill>
                  <a:schemeClr val="bg1"/>
                </a:solidFill>
              </a:rPr>
              <a:t>Η ευθύνη του ανθρώπου έναντι της δημιουργίας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01462BE-150E-DD16-D450-1142DE59D78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522296"/>
            <a:ext cx="8229240" cy="359047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+mn-lt"/>
                <a:ea typeface="+mn-ea"/>
                <a:cs typeface="+mn-cs"/>
              </a:rPr>
              <a:t>Κυριαρχία του ανθρώπου  πάνω στη γη.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atin typeface="+mn-lt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+mn-lt"/>
                <a:ea typeface="+mn-ea"/>
                <a:cs typeface="+mn-cs"/>
              </a:rPr>
              <a:t>Διαχείριση της δημιουργίας με αγάπη και υπευθυνότητα.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atin typeface="+mn-lt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+mn-lt"/>
                <a:ea typeface="+mn-ea"/>
                <a:cs typeface="+mn-cs"/>
              </a:rPr>
              <a:t>Προστασία του φυσικού περιβάλλοντος</a:t>
            </a:r>
          </a:p>
        </p:txBody>
      </p:sp>
    </p:spTree>
    <p:extLst>
      <p:ext uri="{BB962C8B-B14F-4D97-AF65-F5344CB8AC3E}">
        <p14:creationId xmlns:p14="http://schemas.microsoft.com/office/powerpoint/2010/main" val="371612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966600" y="3141000"/>
            <a:ext cx="7210440" cy="1321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7200" b="0" strike="noStrike" spc="-1">
                <a:solidFill>
                  <a:srgbClr val="000000"/>
                </a:solidFill>
                <a:latin typeface="Calibri"/>
                <a:ea typeface="맑은 고딕"/>
              </a:rPr>
              <a:t>Ευχαριστώ πολύ</a:t>
            </a:r>
            <a:endParaRPr lang="el-GR" sz="7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12042</TotalTime>
  <Words>354</Words>
  <Application>Microsoft Office PowerPoint</Application>
  <PresentationFormat>Προβολή στην οθόνη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5</vt:i4>
      </vt:variant>
      <vt:variant>
        <vt:lpstr>Τίτλοι διαφανειών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Symbol</vt:lpstr>
      <vt:lpstr>Times New Roman</vt:lpstr>
      <vt:lpstr>Wingdings</vt:lpstr>
      <vt:lpstr>Office 테마</vt:lpstr>
      <vt:lpstr>Office 테마</vt:lpstr>
      <vt:lpstr>Office 테마</vt:lpstr>
      <vt:lpstr>Office 테마</vt:lpstr>
      <vt:lpstr>Office 테마</vt:lpstr>
      <vt:lpstr>Ο Θεός δημιουργός του κόσμου </vt:lpstr>
      <vt:lpstr>Παρουσίαση του PowerPoint</vt:lpstr>
      <vt:lpstr>Η χριστιανική διδασκαλία για τη δημιουργία του κόσμου </vt:lpstr>
      <vt:lpstr>Δημιουργία του ανθρώπου</vt:lpstr>
      <vt:lpstr> Η  δημιουργία του ανθρώπου ¨κατ’ εικόνα και καθ’ ομοίωση Θεού</vt:lpstr>
      <vt:lpstr>Η ευθύνη του ανθρώπου έναντι της δημιουργίας</vt:lpstr>
      <vt:lpstr>Ευχαριστώ πολύ</vt:lpstr>
    </vt:vector>
  </TitlesOfParts>
  <Manager>Slide Members</Manager>
  <Company>YESFORM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Members</dc:title>
  <dc:subject>Powerpoint Templates , Diagram, Chart, Google slides, Keynote</dc:subject>
  <dc:creator>Slide Members by HS.SEO</dc:creator>
  <cp:keywords>SlideMembers ppt PPT Templates Presentation Diagram Chart Yesform Google slides Keynote Free Slides</cp:keywords>
  <dc:description>The copyright of this document is at Slide Members. Unauthorized copying may result in legal sanctions.</dc:description>
  <cp:lastModifiedBy>Nikolaos Angelopoulos</cp:lastModifiedBy>
  <cp:revision>33</cp:revision>
  <dcterms:created xsi:type="dcterms:W3CDTF">2010-02-01T08:03:16Z</dcterms:created>
  <dcterms:modified xsi:type="dcterms:W3CDTF">2024-11-10T10:41:06Z</dcterms:modified>
  <cp:category>www.slidemembers.com</cp:category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Προβολή στην οθόνη (4:3)</vt:lpwstr>
  </property>
  <property fmtid="{D5CDD505-2E9C-101B-9397-08002B2CF9AE}" pid="4" name="Slides">
    <vt:i4>6</vt:i4>
  </property>
</Properties>
</file>