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1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8537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50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9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81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90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5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8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9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0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4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3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7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33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Ειδική Άμυνα του Ανθρώπινου Οργανισμού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Ανοσία, Αντιγόνα και Λειτουργία Λεμφοκυττάρων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Δομή Αντισωμάτων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dirty="0"/>
              <a:t>Τα α</a:t>
            </a:r>
            <a:r>
              <a:rPr dirty="0" err="1"/>
              <a:t>ντισώμ</a:t>
            </a:r>
            <a:r>
              <a:rPr dirty="0"/>
              <a:t>ατα έχουν δομή Υ, αποτελούνται από δύο βαριές και δύο ελαφριές αλυσίδες και συνδέονται εκλεκτικά με αντιγόνα.</a:t>
            </a:r>
          </a:p>
          <a:p>
            <a:r>
              <a:rPr dirty="0" err="1"/>
              <a:t>Μετ</a:t>
            </a:r>
            <a:r>
              <a:rPr dirty="0"/>
              <a:t>αβλητή περιοχή: Συνδέεται με συγκεκριμένο αντιγόνο.</a:t>
            </a:r>
          </a:p>
          <a:p>
            <a:r>
              <a:rPr dirty="0" err="1"/>
              <a:t>Στ</a:t>
            </a:r>
            <a:r>
              <a:rPr dirty="0"/>
              <a:t>αθερή περιοχή: Είναι κοινή σε όλα τα αντισώματα.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6A804B24-CC7B-8F7A-54D8-D91154DE2C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39063" y="2194560"/>
            <a:ext cx="3876186" cy="370617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Αποτελέσματα Σύνδεσης Αντιγόνου-Αντισώματος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Η </a:t>
            </a:r>
            <a:r>
              <a:rPr dirty="0" err="1"/>
              <a:t>σύνδεση</a:t>
            </a:r>
            <a:r>
              <a:rPr dirty="0"/>
              <a:t> α</a:t>
            </a:r>
            <a:r>
              <a:rPr dirty="0" err="1"/>
              <a:t>ντιγόνου</a:t>
            </a:r>
            <a:r>
              <a:rPr dirty="0"/>
              <a:t>-α</a:t>
            </a:r>
            <a:r>
              <a:rPr dirty="0" err="1"/>
              <a:t>ντισώμ</a:t>
            </a:r>
            <a:r>
              <a:rPr dirty="0"/>
              <a:t>ατος έχει τα εξής αποτελέσματα:</a:t>
            </a:r>
          </a:p>
          <a:p>
            <a:r>
              <a:rPr dirty="0" err="1"/>
              <a:t>Εξουδετέρωση</a:t>
            </a:r>
            <a:r>
              <a:rPr dirty="0"/>
              <a:t> </a:t>
            </a:r>
            <a:r>
              <a:rPr dirty="0" err="1"/>
              <a:t>μικροοργ</a:t>
            </a:r>
            <a:r>
              <a:rPr dirty="0"/>
              <a:t>ανισμών.</a:t>
            </a:r>
          </a:p>
          <a:p>
            <a:r>
              <a:rPr dirty="0" err="1"/>
              <a:t>Αδρ</a:t>
            </a:r>
            <a:r>
              <a:rPr dirty="0"/>
              <a:t>ανοποίηση τοξινών.</a:t>
            </a:r>
          </a:p>
          <a:p>
            <a:r>
              <a:rPr dirty="0" err="1"/>
              <a:t>Αν</a:t>
            </a:r>
            <a:r>
              <a:rPr dirty="0"/>
              <a:t>αγνώριση μικροοργανισμών από μακροφάγα για καταστροφή.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Ανοσία και Αντιγόνα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Ο </a:t>
            </a:r>
            <a:r>
              <a:rPr dirty="0" err="1"/>
              <a:t>οργ</a:t>
            </a:r>
            <a:r>
              <a:rPr dirty="0"/>
              <a:t>ανισμός αναγνωρίζει και εξουδετερώνει ξένες ουσίες, παράγοντας εξειδικευμένα κύτταρα και</a:t>
            </a:r>
            <a:r>
              <a:rPr lang="el-GR" dirty="0"/>
              <a:t> κυτταρικά </a:t>
            </a:r>
            <a:r>
              <a:rPr lang="el-GR" dirty="0" err="1"/>
              <a:t>προιόντα</a:t>
            </a:r>
            <a:r>
              <a:rPr dirty="0"/>
              <a:t> </a:t>
            </a:r>
            <a:r>
              <a:rPr lang="el-GR" dirty="0"/>
              <a:t>(</a:t>
            </a:r>
            <a:r>
              <a:rPr dirty="0"/>
              <a:t>α</a:t>
            </a:r>
            <a:r>
              <a:rPr dirty="0" err="1"/>
              <a:t>ντισώμ</a:t>
            </a:r>
            <a:r>
              <a:rPr dirty="0"/>
              <a:t>ατα</a:t>
            </a:r>
            <a:r>
              <a:rPr lang="el-GR" dirty="0"/>
              <a:t>)</a:t>
            </a:r>
            <a:r>
              <a:rPr dirty="0"/>
              <a:t>.</a:t>
            </a:r>
            <a:r>
              <a:rPr lang="el-GR" dirty="0"/>
              <a:t>-&gt;Ανοσία</a:t>
            </a:r>
            <a:endParaRPr dirty="0"/>
          </a:p>
          <a:p>
            <a:r>
              <a:rPr dirty="0" err="1"/>
              <a:t>Αντιγόν</a:t>
            </a:r>
            <a:r>
              <a:rPr dirty="0"/>
              <a:t>α είναι ξένες ουσίες που προκαλούν ανοσοβιολογική απόκριση </a:t>
            </a:r>
            <a:endParaRPr lang="el-GR" dirty="0"/>
          </a:p>
          <a:p>
            <a:r>
              <a:rPr lang="el-GR" dirty="0"/>
              <a:t>Μ</a:t>
            </a:r>
            <a:r>
              <a:rPr dirty="0" err="1"/>
              <a:t>ικροοργ</a:t>
            </a:r>
            <a:r>
              <a:rPr dirty="0"/>
              <a:t>ανισμοί </a:t>
            </a:r>
            <a:r>
              <a:rPr lang="el-GR" dirty="0"/>
              <a:t>– ολόκληροι, τμήματά τους, τοξίνες</a:t>
            </a:r>
          </a:p>
          <a:p>
            <a:r>
              <a:rPr lang="el-GR" dirty="0"/>
              <a:t>Γ</a:t>
            </a:r>
            <a:r>
              <a:rPr dirty="0" err="1"/>
              <a:t>ύρη</a:t>
            </a:r>
            <a:endParaRPr lang="el-GR" dirty="0"/>
          </a:p>
          <a:p>
            <a:r>
              <a:rPr lang="el-GR" dirty="0"/>
              <a:t>Τ</a:t>
            </a:r>
            <a:r>
              <a:rPr dirty="0" err="1"/>
              <a:t>ροφές</a:t>
            </a:r>
            <a:endParaRPr lang="el-GR" dirty="0"/>
          </a:p>
          <a:p>
            <a:r>
              <a:rPr lang="el-GR" dirty="0"/>
              <a:t>Φαρμακευτικές ουσίες</a:t>
            </a:r>
          </a:p>
          <a:p>
            <a:r>
              <a:rPr lang="el-GR" dirty="0"/>
              <a:t>Κύτταρα ή ορός από άλλα άτομα ή ζώα.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Χαρακτηριστικά Ειδικής Άμυνας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Οι</a:t>
            </a:r>
            <a:r>
              <a:rPr dirty="0"/>
              <a:t> </a:t>
            </a:r>
            <a:r>
              <a:rPr dirty="0" err="1"/>
              <a:t>μηχ</a:t>
            </a:r>
            <a:r>
              <a:rPr dirty="0"/>
              <a:t>ανισμοί ειδικής άμυνας διαθέτουν δύο σημαντικά χαρακτηριστικά: εξειδίκευση και μνήμη.</a:t>
            </a:r>
          </a:p>
          <a:p>
            <a:r>
              <a:rPr dirty="0" err="1"/>
              <a:t>Εξειδίκευση</a:t>
            </a:r>
            <a:r>
              <a:rPr dirty="0"/>
              <a:t>: </a:t>
            </a:r>
            <a:r>
              <a:rPr dirty="0" err="1"/>
              <a:t>Δράση</a:t>
            </a:r>
            <a:r>
              <a:rPr dirty="0"/>
              <a:t> </a:t>
            </a:r>
            <a:r>
              <a:rPr dirty="0" err="1"/>
              <a:t>μόνο</a:t>
            </a:r>
            <a:r>
              <a:rPr dirty="0"/>
              <a:t> κα</a:t>
            </a:r>
            <a:r>
              <a:rPr dirty="0" err="1"/>
              <a:t>τά</a:t>
            </a:r>
            <a:r>
              <a:rPr dirty="0"/>
              <a:t> </a:t>
            </a:r>
            <a:r>
              <a:rPr dirty="0" err="1"/>
              <a:t>της</a:t>
            </a:r>
            <a:r>
              <a:rPr dirty="0"/>
              <a:t> </a:t>
            </a:r>
            <a:r>
              <a:rPr dirty="0" err="1"/>
              <a:t>ουσί</a:t>
            </a:r>
            <a:r>
              <a:rPr dirty="0"/>
              <a:t>ας που προκάλεσε την ανοσοβιολογική απόκριση.</a:t>
            </a:r>
          </a:p>
          <a:p>
            <a:r>
              <a:rPr dirty="0" err="1"/>
              <a:t>Μνήμη</a:t>
            </a:r>
            <a:r>
              <a:rPr dirty="0"/>
              <a:t>: </a:t>
            </a:r>
            <a:r>
              <a:rPr dirty="0" err="1"/>
              <a:t>Αντίδρ</a:t>
            </a:r>
            <a:r>
              <a:rPr dirty="0"/>
              <a:t>αση ταχύτερη σε επόμενη έκθεση στο ίδιο αντιγόνο.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Λεμφικά Όργανα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Το</a:t>
            </a:r>
            <a:r>
              <a:rPr dirty="0"/>
              <a:t> α</a:t>
            </a:r>
            <a:r>
              <a:rPr dirty="0" err="1"/>
              <a:t>νοσο</a:t>
            </a:r>
            <a:r>
              <a:rPr dirty="0"/>
              <a:t>βιολογικό σύστημα περιλαμβάνει πρωτογενή και δευτερογενή λεμφικά όργανα.</a:t>
            </a:r>
          </a:p>
          <a:p>
            <a:r>
              <a:rPr dirty="0" err="1"/>
              <a:t>Πρωτογενή</a:t>
            </a:r>
            <a:r>
              <a:rPr dirty="0"/>
              <a:t>: </a:t>
            </a:r>
            <a:r>
              <a:rPr dirty="0" err="1"/>
              <a:t>Μυελός</a:t>
            </a:r>
            <a:r>
              <a:rPr dirty="0"/>
              <a:t> </a:t>
            </a:r>
            <a:r>
              <a:rPr dirty="0" err="1"/>
              <a:t>των</a:t>
            </a:r>
            <a:r>
              <a:rPr dirty="0"/>
              <a:t> </a:t>
            </a:r>
            <a:r>
              <a:rPr dirty="0" err="1"/>
              <a:t>οστών</a:t>
            </a:r>
            <a:r>
              <a:rPr dirty="0"/>
              <a:t>, </a:t>
            </a:r>
            <a:r>
              <a:rPr dirty="0" err="1"/>
              <a:t>θύμος</a:t>
            </a:r>
            <a:r>
              <a:rPr dirty="0"/>
              <a:t> α</a:t>
            </a:r>
            <a:r>
              <a:rPr dirty="0" err="1"/>
              <a:t>δέν</a:t>
            </a:r>
            <a:r>
              <a:rPr dirty="0"/>
              <a:t>ας.</a:t>
            </a:r>
          </a:p>
          <a:p>
            <a:r>
              <a:rPr dirty="0" err="1"/>
              <a:t>Δευτερογενή</a:t>
            </a:r>
            <a:r>
              <a:rPr dirty="0"/>
              <a:t>: </a:t>
            </a:r>
            <a:r>
              <a:rPr dirty="0" err="1"/>
              <a:t>Λεμφ</a:t>
            </a:r>
            <a:r>
              <a:rPr dirty="0"/>
              <a:t>αδένες, σπλήνας, αμυγδαλές, λεμφικός ιστός </a:t>
            </a:r>
            <a:r>
              <a:rPr lang="el-GR" dirty="0"/>
              <a:t>κατά μήκος</a:t>
            </a:r>
            <a:r>
              <a:rPr dirty="0" err="1"/>
              <a:t>του</a:t>
            </a:r>
            <a:r>
              <a:rPr dirty="0"/>
              <a:t> γα</a:t>
            </a:r>
            <a:r>
              <a:rPr dirty="0" err="1"/>
              <a:t>στρεντερικού</a:t>
            </a:r>
            <a:r>
              <a:rPr dirty="0"/>
              <a:t> </a:t>
            </a:r>
            <a:r>
              <a:rPr dirty="0" err="1"/>
              <a:t>σωλήν</a:t>
            </a:r>
            <a:r>
              <a:rPr dirty="0"/>
              <a:t>α.</a:t>
            </a:r>
            <a:r>
              <a:rPr lang="el-GR" dirty="0"/>
              <a:t> -&gt; πραγματοποιείται η </a:t>
            </a:r>
            <a:r>
              <a:rPr lang="el-GR" dirty="0" err="1"/>
              <a:t>ανοσοαπόκριση</a:t>
            </a:r>
            <a:r>
              <a:rPr lang="el-GR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Λεμφοκύτταρα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Τα </a:t>
            </a:r>
            <a:r>
              <a:rPr dirty="0" err="1"/>
              <a:t>λεμφοκύττ</a:t>
            </a:r>
            <a:r>
              <a:rPr dirty="0"/>
              <a:t>αρα είναι κύτταρα του ανοσοβιολογικού συστήματος</a:t>
            </a:r>
            <a:r>
              <a:rPr lang="el-GR" dirty="0"/>
              <a:t>.</a:t>
            </a:r>
          </a:p>
          <a:p>
            <a:r>
              <a:rPr lang="el-GR" dirty="0"/>
              <a:t>Είναι μικρά, σφαιρικά με πυρήνα.</a:t>
            </a:r>
          </a:p>
          <a:p>
            <a:r>
              <a:rPr lang="el-GR" dirty="0"/>
              <a:t>Π</a:t>
            </a:r>
            <a:r>
              <a:rPr dirty="0" err="1"/>
              <a:t>εριλ</a:t>
            </a:r>
            <a:r>
              <a:rPr dirty="0"/>
              <a:t>αμβάνουν τα Τ- και Β-λεμφοκύτταρα.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Τ-</a:t>
            </a:r>
            <a:r>
              <a:rPr dirty="0" err="1"/>
              <a:t>Λεμφοκύττ</a:t>
            </a:r>
            <a:r>
              <a:rPr dirty="0"/>
              <a:t>αρα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Τα Τ-</a:t>
            </a:r>
            <a:r>
              <a:rPr dirty="0" err="1"/>
              <a:t>λεμφοκύττ</a:t>
            </a:r>
            <a:r>
              <a:rPr dirty="0"/>
              <a:t>αρα διαφοροποιούνται στο θύμο αδένα και </a:t>
            </a:r>
            <a:r>
              <a:rPr lang="el-GR" dirty="0"/>
              <a:t>είναι απαραίτητα για την ολοκλήρωση της ανοσοβιολογικής απόκρισης.</a:t>
            </a:r>
          </a:p>
          <a:p>
            <a:r>
              <a:rPr lang="el-GR" dirty="0"/>
              <a:t>Δ</a:t>
            </a:r>
            <a:r>
              <a:rPr dirty="0"/>
              <a:t>ια</a:t>
            </a:r>
            <a:r>
              <a:rPr dirty="0" err="1"/>
              <a:t>κρίνοντ</a:t>
            </a:r>
            <a:r>
              <a:rPr dirty="0"/>
              <a:t>αι σε διάφορους τύπους:</a:t>
            </a:r>
          </a:p>
          <a:p>
            <a:r>
              <a:rPr dirty="0" err="1"/>
              <a:t>Βοηθητικά</a:t>
            </a:r>
            <a:r>
              <a:rPr dirty="0"/>
              <a:t> Τ-</a:t>
            </a:r>
            <a:r>
              <a:rPr dirty="0" err="1"/>
              <a:t>λεμφοκύττ</a:t>
            </a:r>
            <a:r>
              <a:rPr dirty="0"/>
              <a:t>αρα:</a:t>
            </a:r>
          </a:p>
          <a:p>
            <a:r>
              <a:rPr dirty="0" err="1"/>
              <a:t>Κυττ</a:t>
            </a:r>
            <a:r>
              <a:rPr dirty="0"/>
              <a:t>αροτοξικά Τ-λεμφοκύτταρα:</a:t>
            </a:r>
          </a:p>
          <a:p>
            <a:r>
              <a:rPr dirty="0"/>
              <a:t>Τ-</a:t>
            </a:r>
            <a:r>
              <a:rPr dirty="0" err="1"/>
              <a:t>λεμφοκύττ</a:t>
            </a:r>
            <a:r>
              <a:rPr dirty="0"/>
              <a:t>αρα μνήμης: </a:t>
            </a:r>
            <a:endParaRPr lang="el-GR" dirty="0"/>
          </a:p>
          <a:p>
            <a:r>
              <a:rPr dirty="0"/>
              <a:t>Κατα</a:t>
            </a:r>
            <a:r>
              <a:rPr dirty="0" err="1"/>
              <a:t>στ</a:t>
            </a:r>
            <a:r>
              <a:rPr dirty="0"/>
              <a:t>αλτικά Τ-λεμφοκύτταρα: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0150C9-1D94-D571-2314-6A45A7B4A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Τ-Λεμφοκύτταρα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A28FD5-55E8-D925-E107-B2389A86C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• Βοηθητικά Τ-λεμφοκύτταρα: Ενεργοποιούνται από το εκτεθειμένο στην επιφάνεια τμήμα του αντιγόνου και ενεργοποιούν άλλα κύτταρα μέσω εκκρινόμενων ουσιών.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• </a:t>
            </a:r>
            <a:r>
              <a:rPr lang="el-GR" dirty="0" err="1"/>
              <a:t>Κυτταροτοξικά</a:t>
            </a:r>
            <a:r>
              <a:rPr lang="el-GR" dirty="0"/>
              <a:t> Τ-λεμφοκύτταρα: Καταστρέφουν καρκινικά κύτταρα ή κύτταρα προσβεβλημένα από ιούς ή κύτταρα μεταμοσχευμένου ιστού.</a:t>
            </a:r>
          </a:p>
          <a:p>
            <a:endParaRPr lang="el-GR" dirty="0"/>
          </a:p>
          <a:p>
            <a:r>
              <a:rPr lang="el-GR" dirty="0"/>
              <a:t>Τ-λεμφοκύτταρα μνήμης: Παράγονται κατά την έκθεση του οργανισμού σε ένα αντιγόνο και ενεργοποιούνται αμέσως σε επόμενη έκθεση στο ίδιο αντιγόνο.</a:t>
            </a:r>
          </a:p>
          <a:p>
            <a:endParaRPr lang="el-GR" dirty="0"/>
          </a:p>
          <a:p>
            <a:r>
              <a:rPr lang="el-GR" dirty="0"/>
              <a:t>Κατασταλτικά Τ-λεμφοκύτταρα: Τερματίζουν την ανοσοβιολογική απόκριση μετά την εξουδετέρωση του αντιγόνου.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035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Β-</a:t>
            </a:r>
            <a:r>
              <a:rPr dirty="0" err="1"/>
              <a:t>Λεμφοκύττ</a:t>
            </a:r>
            <a:r>
              <a:rPr dirty="0"/>
              <a:t>αρα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Τα Β-</a:t>
            </a:r>
            <a:r>
              <a:rPr dirty="0" err="1"/>
              <a:t>λεμφοκύττ</a:t>
            </a:r>
            <a:r>
              <a:rPr dirty="0"/>
              <a:t>αρα </a:t>
            </a:r>
            <a:r>
              <a:rPr lang="el-GR" dirty="0"/>
              <a:t>παράγονται διαφοροποιούνται και </a:t>
            </a:r>
            <a:r>
              <a:rPr dirty="0" err="1"/>
              <a:t>ωριμάζουν</a:t>
            </a:r>
            <a:r>
              <a:rPr dirty="0"/>
              <a:t> </a:t>
            </a:r>
            <a:r>
              <a:rPr dirty="0" err="1"/>
              <a:t>στον</a:t>
            </a:r>
            <a:r>
              <a:rPr dirty="0"/>
              <a:t> </a:t>
            </a:r>
            <a:r>
              <a:rPr dirty="0" err="1"/>
              <a:t>μυελό</a:t>
            </a:r>
            <a:r>
              <a:rPr dirty="0"/>
              <a:t> </a:t>
            </a:r>
            <a:r>
              <a:rPr dirty="0" err="1"/>
              <a:t>των</a:t>
            </a:r>
            <a:r>
              <a:rPr dirty="0"/>
              <a:t> </a:t>
            </a:r>
            <a:r>
              <a:rPr dirty="0" err="1"/>
              <a:t>οστών</a:t>
            </a:r>
            <a:r>
              <a:rPr lang="el-GR" dirty="0"/>
              <a:t>.</a:t>
            </a:r>
          </a:p>
          <a:p>
            <a:r>
              <a:rPr lang="el-GR" dirty="0"/>
              <a:t>Π</a:t>
            </a:r>
            <a:r>
              <a:rPr dirty="0"/>
              <a:t>α</a:t>
            </a:r>
            <a:r>
              <a:rPr dirty="0" err="1"/>
              <a:t>ράγουν</a:t>
            </a:r>
            <a:r>
              <a:rPr dirty="0"/>
              <a:t> α</a:t>
            </a:r>
            <a:r>
              <a:rPr dirty="0" err="1"/>
              <a:t>ντισώμ</a:t>
            </a:r>
            <a:r>
              <a:rPr dirty="0"/>
              <a:t>ατα που αναγνωρίζουν ειδικά αντιγόνα.</a:t>
            </a:r>
            <a:endParaRPr lang="el-GR" dirty="0"/>
          </a:p>
          <a:p>
            <a:r>
              <a:rPr lang="el-GR" dirty="0"/>
              <a:t>Κάθε Β- λεμφοκύτταρο μπορεί να </a:t>
            </a:r>
            <a:r>
              <a:rPr lang="el-GR" dirty="0" err="1"/>
              <a:t>παράξει</a:t>
            </a:r>
            <a:r>
              <a:rPr lang="el-GR" dirty="0"/>
              <a:t> ένα συγκεκριμένο τύπο αντισώματος.</a:t>
            </a:r>
          </a:p>
          <a:p>
            <a:r>
              <a:rPr lang="el-GR" dirty="0"/>
              <a:t>Όταν το αντίσωμα συνδεθεί με ένα αντιγόνο το Β-λεμφοκύτταρο ενεργοποιείται.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247051-9D26-66EC-6BAE-237537C7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Β-Λεμφοκύτταρα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08B15D-C063-CBC4-F373-FAA9DB4918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Πλασματοκύτταρ</a:t>
            </a:r>
            <a:r>
              <a:rPr lang="el-GR" dirty="0"/>
              <a:t>:  παράγουν και εκκρίνουν μεγάλες ποσότητες αντισωμάτων, ίδιων μ' αυτά που υπήρχαν στην επιφάνεια του Β-λεμφοκυττάρου από το οποίο προήλθαν.</a:t>
            </a:r>
          </a:p>
          <a:p>
            <a:r>
              <a:rPr lang="el-GR" dirty="0"/>
              <a:t>Β-λεμφοκύτταρα μνήμη: που ενεργοποιούνται αμέσως μετά από επόμενη έκθεση του οργανισμού στο ίδιο αντιγόνο.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749C6944-D1EB-3EC3-C8CA-ED38DD8D45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71797" y="2504834"/>
            <a:ext cx="3448531" cy="3448531"/>
          </a:xfrm>
        </p:spPr>
      </p:pic>
    </p:spTree>
    <p:extLst>
      <p:ext uri="{BB962C8B-B14F-4D97-AF65-F5344CB8AC3E}">
        <p14:creationId xmlns:p14="http://schemas.microsoft.com/office/powerpoint/2010/main" val="2335990698"/>
      </p:ext>
    </p:extLst>
  </p:cSld>
  <p:clrMapOvr>
    <a:masterClrMapping/>
  </p:clrMapOvr>
</p:sld>
</file>

<file path=ppt/theme/theme1.xml><?xml version="1.0" encoding="utf-8"?>
<a:theme xmlns:a="http://schemas.openxmlformats.org/drawingml/2006/main" name="ΙΧΝΟΣ ΑΤΜΟΥ">
  <a:themeElements>
    <a:clrScheme name="ΙΧΝΟΣ ΑΤΜΟΥ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ΙΧΝΟΣ ΑΤΜΟΥ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ΧΝΟΣ ΑΤΜΟΥ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TM04033937[[fn=ΙΧΝΟΣ ΑΤΜΟΥ]]</Template>
  <TotalTime>25</TotalTime>
  <Words>427</Words>
  <Application>Microsoft Office PowerPoint</Application>
  <PresentationFormat>Προβολή στην οθόνη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ΙΧΝΟΣ ΑΤΜΟΥ</vt:lpstr>
      <vt:lpstr>Ειδική Άμυνα του Ανθρώπινου Οργανισμού</vt:lpstr>
      <vt:lpstr>Ανοσία και Αντιγόνα</vt:lpstr>
      <vt:lpstr>Χαρακτηριστικά Ειδικής Άμυνας</vt:lpstr>
      <vt:lpstr>Λεμφικά Όργανα</vt:lpstr>
      <vt:lpstr>Λεμφοκύτταρα</vt:lpstr>
      <vt:lpstr>Τ-Λεμφοκύτταρα</vt:lpstr>
      <vt:lpstr>Τ-Λεμφοκύτταρα</vt:lpstr>
      <vt:lpstr>Β-Λεμφοκύτταρα</vt:lpstr>
      <vt:lpstr>Β-Λεμφοκύτταρα</vt:lpstr>
      <vt:lpstr>Δομή Αντισωμάτων</vt:lpstr>
      <vt:lpstr>Αποτελέσματα Σύνδεσης Αντιγόνου-Αντισώματος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8</cp:revision>
  <dcterms:created xsi:type="dcterms:W3CDTF">2013-01-27T09:14:16Z</dcterms:created>
  <dcterms:modified xsi:type="dcterms:W3CDTF">2024-11-07T06:36:58Z</dcterms:modified>
  <cp:category/>
</cp:coreProperties>
</file>