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3AFB1E-981C-A53F-7887-8306B3995C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ΜΙΚΡΟΟΡΓΑΝΙΣΜΟ</a:t>
            </a:r>
            <a:r>
              <a:rPr lang="en-US" dirty="0"/>
              <a:t>I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DB56BEE-2857-3A57-01FD-9A69EA8C23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3038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C5A9FB-B09C-325E-09AE-8F501E6D0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1538"/>
          </a:xfrm>
        </p:spPr>
        <p:txBody>
          <a:bodyPr/>
          <a:lstStyle/>
          <a:p>
            <a:r>
              <a:rPr lang="el-GR" dirty="0"/>
              <a:t>ΠΡΟΚΑΡΥΩΤΙΚΟΙ ΜΙΚΡΟΟΡΓΑΝΙΣΜΟΙ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9DA6F3-72D2-833A-2A98-347FC5D7A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7338"/>
            <a:ext cx="9601200" cy="4310062"/>
          </a:xfrm>
        </p:spPr>
        <p:txBody>
          <a:bodyPr>
            <a:normAutofit/>
          </a:bodyPr>
          <a:lstStyle/>
          <a:p>
            <a:r>
              <a:rPr lang="el-GR" b="1" dirty="0"/>
              <a:t>Βακτήρια</a:t>
            </a:r>
            <a:r>
              <a:rPr lang="el-GR" dirty="0"/>
              <a:t> - </a:t>
            </a:r>
            <a:r>
              <a:rPr lang="el-GR" dirty="0" err="1"/>
              <a:t>Προκαρυωτικοί</a:t>
            </a:r>
            <a:r>
              <a:rPr lang="el-GR" dirty="0"/>
              <a:t> Οργανισμοί</a:t>
            </a:r>
          </a:p>
          <a:p>
            <a:r>
              <a:rPr lang="el-GR" dirty="0"/>
              <a:t>Δεν διαθέτουν οργανωμένο πυρήνα.</a:t>
            </a:r>
          </a:p>
          <a:p>
            <a:r>
              <a:rPr lang="el-GR" dirty="0"/>
              <a:t>Το </a:t>
            </a:r>
            <a:r>
              <a:rPr lang="el-GR" b="1" dirty="0"/>
              <a:t>σχήμα</a:t>
            </a:r>
            <a:r>
              <a:rPr lang="el-GR" dirty="0"/>
              <a:t> τους μπορεί να είναι:</a:t>
            </a:r>
          </a:p>
          <a:p>
            <a:r>
              <a:rPr lang="el-GR" dirty="0"/>
              <a:t>Ελικοειδές (</a:t>
            </a:r>
            <a:r>
              <a:rPr lang="el-GR" dirty="0" err="1"/>
              <a:t>σπειρύλλια</a:t>
            </a:r>
            <a:r>
              <a:rPr lang="el-GR" dirty="0"/>
              <a:t>)</a:t>
            </a:r>
          </a:p>
          <a:p>
            <a:r>
              <a:rPr lang="el-GR" dirty="0"/>
              <a:t>Σφαιρικό (κόκκοι)</a:t>
            </a:r>
          </a:p>
          <a:p>
            <a:r>
              <a:rPr lang="el-GR" dirty="0"/>
              <a:t>Ραβδοειδές (βάκιλοι).</a:t>
            </a:r>
          </a:p>
        </p:txBody>
      </p:sp>
    </p:spTree>
    <p:extLst>
      <p:ext uri="{BB962C8B-B14F-4D97-AF65-F5344CB8AC3E}">
        <p14:creationId xmlns:p14="http://schemas.microsoft.com/office/powerpoint/2010/main" val="3605964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A35900-04BD-87C5-CCC3-D6BB56B9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1550"/>
          </a:xfrm>
        </p:spPr>
        <p:txBody>
          <a:bodyPr/>
          <a:lstStyle/>
          <a:p>
            <a:r>
              <a:rPr lang="el-GR" dirty="0"/>
              <a:t>ΠΡΟΚΑΡΥΩΤΙΚΟΙ ΜΙΚΡΟΟΡΓΑΝΙΣΜΟΙ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10FD19-1410-5121-79F2-224FC77F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7350"/>
            <a:ext cx="9601200" cy="4210050"/>
          </a:xfrm>
        </p:spPr>
        <p:txBody>
          <a:bodyPr/>
          <a:lstStyle/>
          <a:p>
            <a:r>
              <a:rPr lang="el-GR" b="1" dirty="0"/>
              <a:t>Δομή των Βακτηρίων</a:t>
            </a:r>
          </a:p>
          <a:p>
            <a:r>
              <a:rPr lang="el-GR" dirty="0"/>
              <a:t>Γενετικό υλικό (DNA) στην πυρηνική περιοχή.</a:t>
            </a:r>
          </a:p>
          <a:p>
            <a:r>
              <a:rPr lang="el-GR" dirty="0" err="1"/>
              <a:t>Πλασμίδια</a:t>
            </a:r>
            <a:r>
              <a:rPr lang="el-GR" dirty="0"/>
              <a:t>: Μικρότερα μόρια γενετικού υλικού.</a:t>
            </a:r>
          </a:p>
          <a:p>
            <a:r>
              <a:rPr lang="el-GR" dirty="0"/>
              <a:t>Κυτταρικό τοίχωμα.</a:t>
            </a:r>
          </a:p>
          <a:p>
            <a:r>
              <a:rPr lang="el-GR" dirty="0"/>
              <a:t>Σε ορισμένα περιπτώσεις κάψα.</a:t>
            </a:r>
          </a:p>
          <a:p>
            <a:r>
              <a:rPr lang="el-GR" dirty="0" err="1"/>
              <a:t>Ριβοσώματα</a:t>
            </a:r>
            <a:r>
              <a:rPr lang="el-GR" dirty="0"/>
              <a:t>: Σύνθεση πρωτεϊνών.</a:t>
            </a: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820A7DD-A9B8-7327-0037-D41AD4542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941" y="4328991"/>
            <a:ext cx="8002117" cy="17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4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016B83-BE39-9A42-BEAB-FC87ACBAE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0100"/>
          </a:xfrm>
        </p:spPr>
        <p:txBody>
          <a:bodyPr/>
          <a:lstStyle/>
          <a:p>
            <a:r>
              <a:rPr lang="el-GR" dirty="0"/>
              <a:t>ΑΝΑΠΑΡΑΓΩΓΗ ΒΑΚΤΗΡΙΩΝ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6D2E8A-4140-6E4D-41BA-BEC5FDF40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5900"/>
            <a:ext cx="9601200" cy="4972050"/>
          </a:xfrm>
        </p:spPr>
        <p:txBody>
          <a:bodyPr>
            <a:normAutofit/>
          </a:bodyPr>
          <a:lstStyle/>
          <a:p>
            <a:r>
              <a:rPr lang="el-GR" dirty="0" err="1"/>
              <a:t>Μονογονική</a:t>
            </a:r>
            <a:r>
              <a:rPr lang="el-GR" dirty="0"/>
              <a:t> αναπαραγωγή με απλή διχοτόμηση.</a:t>
            </a:r>
          </a:p>
          <a:p>
            <a:r>
              <a:rPr lang="el-GR" dirty="0"/>
              <a:t>Διαιρούνται κάθε 20 λεπτά υπό ευνοϊκές συνθήκες.</a:t>
            </a:r>
          </a:p>
          <a:p>
            <a:r>
              <a:rPr lang="el-GR" dirty="0"/>
              <a:t>Σε αντίξοες συνθήκες, σχηματίζουν ανθεκτικά ενδοσπόρια.</a:t>
            </a:r>
          </a:p>
          <a:p>
            <a:r>
              <a:rPr lang="el-GR" b="1" dirty="0"/>
              <a:t>Ενδοσπόρια</a:t>
            </a:r>
          </a:p>
          <a:p>
            <a:r>
              <a:rPr lang="el-GR" dirty="0"/>
              <a:t>Τα ενδοσπόρια είναι αφυδατωμένα κύτταρα με ανθεκτικά τοιχώματα και χαμηλούς μεταβολικούς ρυθμούς. </a:t>
            </a:r>
          </a:p>
          <a:p>
            <a:r>
              <a:rPr lang="el-GR" dirty="0"/>
              <a:t>Όταν οι συνθήκες του περιβάλλοντος ξαναγίνουν ευνοϊκές, τα ενδοσπόρια βλαστάνουν δίνοντας το καθένα ένα βακτήριο.</a:t>
            </a:r>
          </a:p>
          <a:p>
            <a:endParaRPr lang="el-GR" dirty="0"/>
          </a:p>
          <a:p>
            <a:r>
              <a:rPr lang="el-GR" b="1" dirty="0"/>
              <a:t>Παθογόνα βακτήρια</a:t>
            </a:r>
          </a:p>
          <a:p>
            <a:r>
              <a:rPr lang="en-US" i="1" dirty="0"/>
              <a:t>Vibrio cholerae</a:t>
            </a:r>
            <a:r>
              <a:rPr lang="en-US" dirty="0"/>
              <a:t>: </a:t>
            </a:r>
            <a:r>
              <a:rPr lang="el-GR" dirty="0"/>
              <a:t>Προκαλεί χολέρα.</a:t>
            </a:r>
          </a:p>
          <a:p>
            <a:r>
              <a:rPr lang="en-US" i="1" dirty="0"/>
              <a:t>Treponema pallidum: </a:t>
            </a:r>
            <a:r>
              <a:rPr lang="el-GR" dirty="0"/>
              <a:t>Προκαλεί σύφιλη.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5079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F6AE9D-9C56-9B4D-0B84-9E2B2648C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0088"/>
          </a:xfrm>
        </p:spPr>
        <p:txBody>
          <a:bodyPr/>
          <a:lstStyle/>
          <a:p>
            <a:r>
              <a:rPr lang="el-GR" dirty="0"/>
              <a:t>ΙΟΙ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B9717E-647A-0AE1-CE29-D4BF5FC0E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85888"/>
            <a:ext cx="9601200" cy="4900612"/>
          </a:xfrm>
        </p:spPr>
        <p:txBody>
          <a:bodyPr/>
          <a:lstStyle/>
          <a:p>
            <a:r>
              <a:rPr lang="el-GR" b="1" dirty="0"/>
              <a:t>Οι ιοί προκαλούν διάφορες ασθένειες (ιώσεις).</a:t>
            </a:r>
          </a:p>
          <a:p>
            <a:r>
              <a:rPr lang="el-GR" dirty="0"/>
              <a:t>Παραδείγματα:</a:t>
            </a:r>
          </a:p>
          <a:p>
            <a:r>
              <a:rPr lang="el-GR" dirty="0"/>
              <a:t>Κρυολόγημα</a:t>
            </a:r>
          </a:p>
          <a:p>
            <a:r>
              <a:rPr lang="el-GR" dirty="0"/>
              <a:t>Γρίπη</a:t>
            </a:r>
          </a:p>
          <a:p>
            <a:r>
              <a:rPr lang="el-GR" dirty="0"/>
              <a:t>Πολιομυελίτιδα</a:t>
            </a:r>
          </a:p>
          <a:p>
            <a:r>
              <a:rPr lang="el-GR" dirty="0"/>
              <a:t>AIDS</a:t>
            </a:r>
          </a:p>
          <a:p>
            <a:endParaRPr lang="el-GR" dirty="0"/>
          </a:p>
          <a:p>
            <a:r>
              <a:rPr lang="el-GR" b="1" dirty="0"/>
              <a:t>Ανακάλυψη και Μελέτη των Ιών</a:t>
            </a:r>
          </a:p>
          <a:p>
            <a:r>
              <a:rPr lang="el-GR" dirty="0"/>
              <a:t>Ανακαλύφθηκαν στο τέλος του 19ου αιώνα.</a:t>
            </a:r>
          </a:p>
          <a:p>
            <a:r>
              <a:rPr lang="el-GR" dirty="0"/>
              <a:t>Μικρό μέγεθος: 20 - 250 </a:t>
            </a:r>
            <a:r>
              <a:rPr lang="el-GR" dirty="0" err="1"/>
              <a:t>nm</a:t>
            </a:r>
            <a:r>
              <a:rPr lang="el-GR" dirty="0"/>
              <a:t>.</a:t>
            </a:r>
          </a:p>
          <a:p>
            <a:r>
              <a:rPr lang="el-GR" dirty="0"/>
              <a:t>Το ηλεκτρονικό μικροσκόπιο βοήθησε στη μελέτη της δομής τους.</a:t>
            </a:r>
          </a:p>
        </p:txBody>
      </p:sp>
    </p:spTree>
    <p:extLst>
      <p:ext uri="{BB962C8B-B14F-4D97-AF65-F5344CB8AC3E}">
        <p14:creationId xmlns:p14="http://schemas.microsoft.com/office/powerpoint/2010/main" val="2309506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09047C-4B26-0250-BEA2-E8C989AE1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5813"/>
          </a:xfrm>
        </p:spPr>
        <p:txBody>
          <a:bodyPr/>
          <a:lstStyle/>
          <a:p>
            <a:r>
              <a:rPr lang="el-GR" dirty="0"/>
              <a:t>ΙΟΙ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8F58A7-8DC4-56A9-6CE8-464B618D0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600200"/>
            <a:ext cx="4447786" cy="4267200"/>
          </a:xfrm>
        </p:spPr>
        <p:txBody>
          <a:bodyPr/>
          <a:lstStyle/>
          <a:p>
            <a:r>
              <a:rPr lang="el-GR" b="1" dirty="0"/>
              <a:t>Δομή των Ιών</a:t>
            </a:r>
          </a:p>
          <a:p>
            <a:r>
              <a:rPr lang="el-GR" dirty="0"/>
              <a:t>Αποτελούνται από:</a:t>
            </a:r>
          </a:p>
          <a:p>
            <a:r>
              <a:rPr lang="el-GR" dirty="0"/>
              <a:t>Γενετικό υλικό (DNA ή RNA)</a:t>
            </a:r>
          </a:p>
          <a:p>
            <a:r>
              <a:rPr lang="el-GR" dirty="0"/>
              <a:t>Πρωτεϊνικό περίβλημα (</a:t>
            </a:r>
            <a:r>
              <a:rPr lang="el-GR" dirty="0" err="1"/>
              <a:t>καψίδιο</a:t>
            </a:r>
            <a:r>
              <a:rPr lang="el-GR" dirty="0"/>
              <a:t>)</a:t>
            </a:r>
          </a:p>
          <a:p>
            <a:r>
              <a:rPr lang="el-GR" dirty="0"/>
              <a:t>Ορισμένοι διαθέτουν και επιπλέον περίβλημα (έλυτρο).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5DFCABDF-57F0-8DD2-9E4A-599F93D2466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78655" y="2386012"/>
            <a:ext cx="3994009" cy="2143126"/>
          </a:xfrm>
        </p:spPr>
      </p:pic>
    </p:spTree>
    <p:extLst>
      <p:ext uri="{BB962C8B-B14F-4D97-AF65-F5344CB8AC3E}">
        <p14:creationId xmlns:p14="http://schemas.microsoft.com/office/powerpoint/2010/main" val="1752805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A4546505-976D-7CD7-BD6B-747705DFF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85800"/>
          </a:xfrm>
        </p:spPr>
        <p:txBody>
          <a:bodyPr>
            <a:normAutofit fontScale="90000"/>
          </a:bodyPr>
          <a:lstStyle/>
          <a:p>
            <a:r>
              <a:rPr lang="el-GR" dirty="0"/>
              <a:t>ΙΟΙ</a:t>
            </a:r>
          </a:p>
        </p:txBody>
      </p:sp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BF7416A7-E973-2AF5-7F33-4C670B3207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638300"/>
            <a:ext cx="7743825" cy="4932570"/>
          </a:xfrm>
        </p:spPr>
      </p:pic>
    </p:spTree>
    <p:extLst>
      <p:ext uri="{BB962C8B-B14F-4D97-AF65-F5344CB8AC3E}">
        <p14:creationId xmlns:p14="http://schemas.microsoft.com/office/powerpoint/2010/main" val="567038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B821B6-D87C-B322-B7CC-E5A454E6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7238"/>
          </a:xfrm>
        </p:spPr>
        <p:txBody>
          <a:bodyPr/>
          <a:lstStyle/>
          <a:p>
            <a:r>
              <a:rPr lang="el-GR" dirty="0"/>
              <a:t>ΙΟΙ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F74B27-B2AE-5872-E561-98E7FA5D0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3038"/>
            <a:ext cx="9601200" cy="4424362"/>
          </a:xfrm>
        </p:spPr>
        <p:txBody>
          <a:bodyPr/>
          <a:lstStyle/>
          <a:p>
            <a:r>
              <a:rPr lang="el-GR" b="1" dirty="0"/>
              <a:t>Πώς Λειτουργούν οι Ιοί;</a:t>
            </a:r>
          </a:p>
          <a:p>
            <a:r>
              <a:rPr lang="el-GR" dirty="0"/>
              <a:t>Το γενετικό υλικό τους περιέχει πληροφορίες για τη σύνθεση πρωτεϊνών και ενζύμων.</a:t>
            </a:r>
          </a:p>
          <a:p>
            <a:r>
              <a:rPr lang="el-GR" dirty="0"/>
              <a:t>Χρησιμοποιούν τους μηχανισμούς αντιγραφής, μεταγραφής και μετάφρασης του ξενιστή.</a:t>
            </a:r>
          </a:p>
          <a:p>
            <a:r>
              <a:rPr lang="el-GR" dirty="0"/>
              <a:t>Είναι </a:t>
            </a:r>
            <a:r>
              <a:rPr lang="el-GR" b="1" dirty="0"/>
              <a:t>υποχρεωτικά κυτταρικά παράσιτα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7127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A6D9C1-7663-E8C7-F7B4-DDF82F1D3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4375"/>
          </a:xfrm>
        </p:spPr>
        <p:txBody>
          <a:bodyPr/>
          <a:lstStyle/>
          <a:p>
            <a:r>
              <a:rPr lang="el-GR" dirty="0"/>
              <a:t>ΙΟΙ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1698A5-3BD6-FF53-ED4F-2B0CC2C50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0175"/>
            <a:ext cx="9601200" cy="4929188"/>
          </a:xfrm>
        </p:spPr>
        <p:txBody>
          <a:bodyPr>
            <a:normAutofit/>
          </a:bodyPr>
          <a:lstStyle/>
          <a:p>
            <a:r>
              <a:rPr lang="el-GR" b="1" dirty="0"/>
              <a:t>Κατηγορίες Ιών</a:t>
            </a:r>
          </a:p>
          <a:p>
            <a:r>
              <a:rPr lang="el-GR" dirty="0"/>
              <a:t>Διακρίνονται σε:</a:t>
            </a:r>
          </a:p>
          <a:p>
            <a:r>
              <a:rPr lang="el-GR" dirty="0"/>
              <a:t>Ιούς βακτηρίων</a:t>
            </a:r>
          </a:p>
          <a:p>
            <a:r>
              <a:rPr lang="el-GR" dirty="0"/>
              <a:t>Ιούς φυτών</a:t>
            </a:r>
          </a:p>
          <a:p>
            <a:r>
              <a:rPr lang="el-GR" dirty="0"/>
              <a:t>Ιούς ζώων</a:t>
            </a:r>
          </a:p>
          <a:p>
            <a:r>
              <a:rPr lang="el-GR" dirty="0"/>
              <a:t>Εξειδικεύονται σε συγκεκριμένους οργανισμούς και </a:t>
            </a:r>
            <a:r>
              <a:rPr lang="el-GR" dirty="0" err="1"/>
              <a:t>κύτταρα.Π.χ</a:t>
            </a:r>
            <a:r>
              <a:rPr lang="el-GR" dirty="0"/>
              <a:t>., ο ιός της πολιομυελίτιδας προσβάλλει τα νευρικά κύτταρα του νωτιαίου μυελού.</a:t>
            </a:r>
          </a:p>
          <a:p>
            <a:r>
              <a:rPr lang="el-GR" b="1" dirty="0"/>
              <a:t>Τύποι Ιών με Βάση το Γενετικό Υλικό</a:t>
            </a:r>
          </a:p>
          <a:p>
            <a:r>
              <a:rPr lang="el-GR" dirty="0"/>
              <a:t>Ιοί DNA</a:t>
            </a:r>
          </a:p>
          <a:p>
            <a:r>
              <a:rPr lang="el-GR" dirty="0"/>
              <a:t>Ιοί RNA</a:t>
            </a:r>
          </a:p>
          <a:p>
            <a:r>
              <a:rPr lang="el-GR" dirty="0"/>
              <a:t>Κάθε κατηγορία ακολουθεί διαφορετικό κύκλο ζωής.</a:t>
            </a:r>
          </a:p>
        </p:txBody>
      </p:sp>
    </p:spTree>
    <p:extLst>
      <p:ext uri="{BB962C8B-B14F-4D97-AF65-F5344CB8AC3E}">
        <p14:creationId xmlns:p14="http://schemas.microsoft.com/office/powerpoint/2010/main" val="70760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22BDCF-874B-371F-675D-1B5A89CE1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7238"/>
          </a:xfrm>
        </p:spPr>
        <p:txBody>
          <a:bodyPr/>
          <a:lstStyle/>
          <a:p>
            <a:r>
              <a:rPr lang="el-GR" dirty="0"/>
              <a:t>ΜΙΚΡΟΟΡΓΑΝΙΣΜΟ</a:t>
            </a:r>
            <a:r>
              <a:rPr lang="en-US" dirty="0"/>
              <a:t>I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2BB45E-DEDB-3D34-FA21-D4C0B688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3038"/>
            <a:ext cx="9601200" cy="4424362"/>
          </a:xfrm>
        </p:spPr>
        <p:txBody>
          <a:bodyPr/>
          <a:lstStyle/>
          <a:p>
            <a:r>
              <a:rPr lang="el-GR" b="1" dirty="0"/>
              <a:t>Τι Είναι οι Μικροοργανισμοί;</a:t>
            </a:r>
          </a:p>
          <a:p>
            <a:r>
              <a:rPr lang="el-GR" dirty="0"/>
              <a:t>Μικροοργανισμοί ή μικρόβια: Οργανισμοί αόρατοι με γυμνό μάτι.</a:t>
            </a:r>
          </a:p>
          <a:p>
            <a:r>
              <a:rPr lang="el-GR" dirty="0"/>
              <a:t>Μέγεθος μικρότερο από 0,1 </a:t>
            </a:r>
            <a:r>
              <a:rPr lang="el-GR" dirty="0" err="1"/>
              <a:t>mm</a:t>
            </a:r>
            <a:r>
              <a:rPr lang="el-GR" dirty="0"/>
              <a:t>.</a:t>
            </a:r>
          </a:p>
          <a:p>
            <a:endParaRPr lang="el-GR" dirty="0"/>
          </a:p>
          <a:p>
            <a:r>
              <a:rPr lang="el-GR" b="1" dirty="0"/>
              <a:t>Ζωή των Μικροοργανισμών στο Περιβάλλον</a:t>
            </a:r>
          </a:p>
          <a:p>
            <a:r>
              <a:rPr lang="el-GR" dirty="0"/>
              <a:t>Κάποιοι μικροοργανισμοί (π.χ. </a:t>
            </a:r>
            <a:r>
              <a:rPr lang="el-GR" dirty="0" err="1"/>
              <a:t>νιτροποιητικά</a:t>
            </a:r>
            <a:r>
              <a:rPr lang="el-GR" dirty="0"/>
              <a:t> βακτήρια) ζουν στο φυσικό περιβάλλον.</a:t>
            </a:r>
          </a:p>
          <a:p>
            <a:r>
              <a:rPr lang="el-GR" dirty="0"/>
              <a:t>Άλλοι ζουν στο εσωτερικό πολυκύτταρων οργανισμών για επιβίωση και αναπαραγωγή.</a:t>
            </a:r>
          </a:p>
          <a:p>
            <a:r>
              <a:rPr lang="el-GR" dirty="0"/>
              <a:t>Αυτοί οι μικροοργανισμοί ονομάζονται παράσιτα και ο οργανισμός που τους φιλοξενεί ξενιστής.</a:t>
            </a:r>
          </a:p>
        </p:txBody>
      </p:sp>
    </p:spTree>
    <p:extLst>
      <p:ext uri="{BB962C8B-B14F-4D97-AF65-F5344CB8AC3E}">
        <p14:creationId xmlns:p14="http://schemas.microsoft.com/office/powerpoint/2010/main" val="389763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37D6AA-54C5-EA0B-D4A7-0125BF9C3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4400"/>
          </a:xfrm>
        </p:spPr>
        <p:txBody>
          <a:bodyPr/>
          <a:lstStyle/>
          <a:p>
            <a:r>
              <a:rPr lang="el-GR" dirty="0"/>
              <a:t>ΜΙΚΡΟΟΡΓΑΝΙΣΜΟ</a:t>
            </a:r>
            <a:r>
              <a:rPr lang="en-US" dirty="0"/>
              <a:t>I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122AD8-46FC-C225-0821-3DA5D1353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0199"/>
            <a:ext cx="9601200" cy="4429125"/>
          </a:xfrm>
        </p:spPr>
        <p:txBody>
          <a:bodyPr>
            <a:normAutofit/>
          </a:bodyPr>
          <a:lstStyle/>
          <a:p>
            <a:r>
              <a:rPr lang="el-GR" b="1" dirty="0"/>
              <a:t>Παθογόνοι μικροοργανισμοί</a:t>
            </a:r>
          </a:p>
          <a:p>
            <a:r>
              <a:rPr lang="el-GR" dirty="0"/>
              <a:t>Μερικοί μικροοργανισμοί που χρησιμοποιούν τον άνθρωπο ως ξενιστή προκαλούν διαταραχές στην υγεία.</a:t>
            </a:r>
          </a:p>
          <a:p>
            <a:r>
              <a:rPr lang="el-GR" dirty="0"/>
              <a:t>Αυτοί οι μικροοργανισμοί ονομάζονται παθογόνοι.</a:t>
            </a:r>
          </a:p>
          <a:p>
            <a:endParaRPr lang="el-GR" dirty="0"/>
          </a:p>
          <a:p>
            <a:r>
              <a:rPr lang="el-GR" b="1" dirty="0"/>
              <a:t>Μικροοργανισμοί και </a:t>
            </a:r>
            <a:r>
              <a:rPr lang="el-GR" b="1" dirty="0" err="1"/>
              <a:t>Ωφέλη</a:t>
            </a:r>
            <a:endParaRPr lang="el-GR" b="1" dirty="0"/>
          </a:p>
          <a:p>
            <a:r>
              <a:rPr lang="el-GR" dirty="0"/>
              <a:t>Οι περισσότεροι μικροοργανισμοί δεν είναι βλαβεροί για τον άνθρωπο.</a:t>
            </a:r>
          </a:p>
          <a:p>
            <a:r>
              <a:rPr lang="el-GR" dirty="0"/>
              <a:t>Συμμετέχουν σε σημαντικές διεργασίες, όπως η αποικοδόμηση νεκρής οργανικής ύλης.</a:t>
            </a:r>
          </a:p>
          <a:p>
            <a:r>
              <a:rPr lang="el-GR" dirty="0"/>
              <a:t>Χρησιμοποιούνται στην παραγωγή χρήσιμων ουσιών (π.χ. στον τομέα της υγείας και διατροφής).</a:t>
            </a:r>
          </a:p>
        </p:txBody>
      </p:sp>
    </p:spTree>
    <p:extLst>
      <p:ext uri="{BB962C8B-B14F-4D97-AF65-F5344CB8AC3E}">
        <p14:creationId xmlns:p14="http://schemas.microsoft.com/office/powerpoint/2010/main" val="116703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20C343-9201-51AE-2EAD-0C5B1C77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7238"/>
          </a:xfrm>
        </p:spPr>
        <p:txBody>
          <a:bodyPr/>
          <a:lstStyle/>
          <a:p>
            <a:r>
              <a:rPr lang="el-GR" dirty="0"/>
              <a:t>ΜΙΚΡΟΟΡΓΑΝΙΣΜΟ</a:t>
            </a:r>
            <a:r>
              <a:rPr lang="en-US" dirty="0"/>
              <a:t>I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409393-0E12-327A-C8F4-37F5D8D3C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3038"/>
            <a:ext cx="9601200" cy="4424362"/>
          </a:xfrm>
        </p:spPr>
        <p:txBody>
          <a:bodyPr/>
          <a:lstStyle/>
          <a:p>
            <a:r>
              <a:rPr lang="el-GR" b="1" dirty="0"/>
              <a:t>Δυνητικά Παθογόνοι Μικροοργανισμοί</a:t>
            </a:r>
          </a:p>
          <a:p>
            <a:r>
              <a:rPr lang="el-GR" dirty="0"/>
              <a:t>Μικροοργανισμοί όπως το </a:t>
            </a:r>
            <a:r>
              <a:rPr lang="el-GR" dirty="0" err="1"/>
              <a:t>Escherichia</a:t>
            </a:r>
            <a:r>
              <a:rPr lang="el-GR" dirty="0"/>
              <a:t> </a:t>
            </a:r>
            <a:r>
              <a:rPr lang="el-GR" dirty="0" err="1"/>
              <a:t>coli</a:t>
            </a:r>
            <a:r>
              <a:rPr lang="el-GR" dirty="0"/>
              <a:t> ζουν στο έντερο ως φυσιολογική </a:t>
            </a:r>
            <a:r>
              <a:rPr lang="el-GR" dirty="0" err="1"/>
              <a:t>μικροχλωρίδα</a:t>
            </a:r>
            <a:r>
              <a:rPr lang="el-GR" dirty="0"/>
              <a:t>.</a:t>
            </a:r>
          </a:p>
          <a:p>
            <a:r>
              <a:rPr lang="el-GR" dirty="0"/>
              <a:t>Παράγουν χρήσιμες ουσίες (π.χ. βιταμίνη Κ).</a:t>
            </a:r>
          </a:p>
          <a:p>
            <a:r>
              <a:rPr lang="el-GR" dirty="0"/>
              <a:t>Συμβάλλουν στην άμυνα του οργανισμού.</a:t>
            </a:r>
          </a:p>
          <a:p>
            <a:r>
              <a:rPr lang="el-GR" dirty="0"/>
              <a:t>Αν οι μικροοργανισμοί αυτοί αυξηθούν ή μεταναστεύσουν σε άλλους ιστούς, προκαλούν ασθένειες.</a:t>
            </a:r>
          </a:p>
          <a:p>
            <a:r>
              <a:rPr lang="el-GR" dirty="0"/>
              <a:t>Αυτοί οι μικροοργανισμοί ονομάζονται δυνητικά παθογόνοι.</a:t>
            </a:r>
          </a:p>
        </p:txBody>
      </p:sp>
    </p:spTree>
    <p:extLst>
      <p:ext uri="{BB962C8B-B14F-4D97-AF65-F5344CB8AC3E}">
        <p14:creationId xmlns:p14="http://schemas.microsoft.com/office/powerpoint/2010/main" val="1321144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837B52-93E7-0F2B-2BC7-CE5E72FB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57300"/>
          </a:xfrm>
        </p:spPr>
        <p:txBody>
          <a:bodyPr>
            <a:normAutofit fontScale="90000"/>
          </a:bodyPr>
          <a:lstStyle/>
          <a:p>
            <a:r>
              <a:rPr lang="el-GR" dirty="0"/>
              <a:t>ΚΑΤΗΓΟΡΙΕΣ ΠΑΘΟΓΟΝΩΝ ΜΙΚΡΟΟΡΓΑΝΙΣΜΩΝ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A82667-AAD6-575B-0046-ACC2E2293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3100"/>
            <a:ext cx="9601200" cy="3924300"/>
          </a:xfrm>
        </p:spPr>
        <p:txBody>
          <a:bodyPr/>
          <a:lstStyle/>
          <a:p>
            <a:r>
              <a:rPr lang="el-GR" b="1" dirty="0"/>
              <a:t>Παθογόνοι μικροοργανισμοί:</a:t>
            </a:r>
          </a:p>
          <a:p>
            <a:r>
              <a:rPr lang="el-GR" dirty="0" err="1"/>
              <a:t>Ευκαρυωτικοί</a:t>
            </a:r>
            <a:endParaRPr lang="el-GR" dirty="0"/>
          </a:p>
          <a:p>
            <a:r>
              <a:rPr lang="el-GR" dirty="0" err="1"/>
              <a:t>Προκαρυωτικοί</a:t>
            </a:r>
            <a:endParaRPr lang="el-GR" dirty="0"/>
          </a:p>
          <a:p>
            <a:r>
              <a:rPr lang="el-GR" dirty="0"/>
              <a:t>Ιοί</a:t>
            </a:r>
          </a:p>
          <a:p>
            <a:r>
              <a:rPr lang="el-GR" b="1" dirty="0" err="1"/>
              <a:t>Ευκαρυωτικοί</a:t>
            </a:r>
            <a:r>
              <a:rPr lang="el-GR" b="1" dirty="0"/>
              <a:t>: </a:t>
            </a:r>
            <a:r>
              <a:rPr lang="el-GR" dirty="0"/>
              <a:t>Πρωτόζωα, μύκητες</a:t>
            </a:r>
          </a:p>
          <a:p>
            <a:r>
              <a:rPr lang="el-GR" b="1" dirty="0" err="1"/>
              <a:t>Προκαρυωτικοί</a:t>
            </a:r>
            <a:r>
              <a:rPr lang="el-GR" b="1" dirty="0"/>
              <a:t>: </a:t>
            </a:r>
            <a:r>
              <a:rPr lang="el-GR" dirty="0"/>
              <a:t>Βακτήρια</a:t>
            </a:r>
          </a:p>
          <a:p>
            <a:r>
              <a:rPr lang="el-GR" b="1" dirty="0"/>
              <a:t>Ιοί: </a:t>
            </a:r>
            <a:r>
              <a:rPr lang="el-GR" dirty="0" err="1"/>
              <a:t>Ακυτταρικές</a:t>
            </a:r>
            <a:r>
              <a:rPr lang="el-GR" dirty="0"/>
              <a:t>, μη αυτοτελείς μορφές ζωής</a:t>
            </a:r>
          </a:p>
        </p:txBody>
      </p:sp>
    </p:spTree>
    <p:extLst>
      <p:ext uri="{BB962C8B-B14F-4D97-AF65-F5344CB8AC3E}">
        <p14:creationId xmlns:p14="http://schemas.microsoft.com/office/powerpoint/2010/main" val="1875083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95EDAD-A1D3-AD9F-E887-C503EBA1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ΕΥΚΑΡΥΩΤΙΚΟΙ ΜΙΚΡΟΟΡΓΑΝΙΣΜΟΙ-ΠΡΩΤΟΖΩΑ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3D28B8-5C8C-0983-FA5B-684BF9FF6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el-GR" b="1" dirty="0"/>
              <a:t>Πρωτόζωα</a:t>
            </a:r>
          </a:p>
          <a:p>
            <a:r>
              <a:rPr lang="el-GR" dirty="0"/>
              <a:t>Τα πρωτόζωα είναι μονοκύτταροι </a:t>
            </a:r>
            <a:r>
              <a:rPr lang="el-GR" dirty="0" err="1"/>
              <a:t>ευκαρυωτικοί</a:t>
            </a:r>
            <a:r>
              <a:rPr lang="el-GR" dirty="0"/>
              <a:t> οργανισμοί.</a:t>
            </a:r>
          </a:p>
          <a:p>
            <a:r>
              <a:rPr lang="el-GR" dirty="0"/>
              <a:t>Αναπαράγονται κυρίως με </a:t>
            </a:r>
            <a:r>
              <a:rPr lang="el-GR" dirty="0" err="1"/>
              <a:t>μονογονική</a:t>
            </a:r>
            <a:r>
              <a:rPr lang="el-GR" dirty="0"/>
              <a:t> διχοτόμηση.</a:t>
            </a:r>
          </a:p>
          <a:p>
            <a:r>
              <a:rPr lang="el-GR" dirty="0"/>
              <a:t>Κινούνται με:</a:t>
            </a:r>
          </a:p>
          <a:p>
            <a:r>
              <a:rPr lang="el-GR" dirty="0" err="1"/>
              <a:t>Ψευδοπόδια</a:t>
            </a:r>
            <a:r>
              <a:rPr lang="el-GR" dirty="0"/>
              <a:t> (π.χ. αμοιβάδα)</a:t>
            </a:r>
          </a:p>
          <a:p>
            <a:r>
              <a:rPr lang="el-GR" dirty="0"/>
              <a:t>Βλεφαρίδες</a:t>
            </a:r>
          </a:p>
          <a:p>
            <a:r>
              <a:rPr lang="el-GR" dirty="0"/>
              <a:t>Μαστίγια</a:t>
            </a:r>
          </a:p>
        </p:txBody>
      </p:sp>
    </p:spTree>
    <p:extLst>
      <p:ext uri="{BB962C8B-B14F-4D97-AF65-F5344CB8AC3E}">
        <p14:creationId xmlns:p14="http://schemas.microsoft.com/office/powerpoint/2010/main" val="339360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CDBD39-C92E-EF22-6CC7-F9193A625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525"/>
          </a:xfrm>
        </p:spPr>
        <p:txBody>
          <a:bodyPr/>
          <a:lstStyle/>
          <a:p>
            <a:r>
              <a:rPr lang="el-GR" dirty="0"/>
              <a:t>ΠΑΘΟΓΟΝΑ ΠΡΩΤΟΖΩΑ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B6CAEB-C055-52A2-D3ED-380833442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325"/>
            <a:ext cx="9601200" cy="4410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8" name="Πίνακας 7">
            <a:extLst>
              <a:ext uri="{FF2B5EF4-FFF2-40B4-BE49-F238E27FC236}">
                <a16:creationId xmlns:a16="http://schemas.microsoft.com/office/drawing/2014/main" id="{7A75CDF8-FAD4-DA80-C3E3-6BBD81C627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69102"/>
              </p:ext>
            </p:extLst>
          </p:nvPr>
        </p:nvGraphicFramePr>
        <p:xfrm>
          <a:off x="1371600" y="1376360"/>
          <a:ext cx="9601200" cy="4491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168686197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450712903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108599124"/>
                    </a:ext>
                  </a:extLst>
                </a:gridCol>
              </a:tblGrid>
              <a:tr h="624468">
                <a:tc>
                  <a:txBody>
                    <a:bodyPr/>
                    <a:lstStyle/>
                    <a:p>
                      <a:r>
                        <a:rPr lang="el-GR" dirty="0"/>
                        <a:t>Πρωτόζωο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Μετάδοση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Ασθένεια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342832"/>
                  </a:ext>
                </a:extLst>
              </a:tr>
              <a:tr h="624468">
                <a:tc>
                  <a:txBody>
                    <a:bodyPr/>
                    <a:lstStyle/>
                    <a:p>
                      <a:r>
                        <a:rPr lang="el-GR" dirty="0"/>
                        <a:t>Πλασμώδιο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Κουνούπια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Ελονοσία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46372"/>
                  </a:ext>
                </a:extLst>
              </a:tr>
              <a:tr h="624468">
                <a:tc>
                  <a:txBody>
                    <a:bodyPr/>
                    <a:lstStyle/>
                    <a:p>
                      <a:r>
                        <a:rPr lang="el-GR"/>
                        <a:t>Τρυπανοσωμα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Μύγα </a:t>
                      </a:r>
                      <a:r>
                        <a:rPr lang="el-GR" dirty="0" err="1"/>
                        <a:t>τσετσέ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Ασθένεια του ύπνου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88872"/>
                  </a:ext>
                </a:extLst>
              </a:tr>
              <a:tr h="1077850">
                <a:tc>
                  <a:txBody>
                    <a:bodyPr/>
                    <a:lstStyle/>
                    <a:p>
                      <a:r>
                        <a:rPr lang="el-GR" dirty="0"/>
                        <a:t>Ιστολυτική αμοιβάδα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Μολυσμένα νερά και τρόφιμα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Αμοιβαδοειδή δυσεντερία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378228"/>
                  </a:ext>
                </a:extLst>
              </a:tr>
              <a:tr h="1539785">
                <a:tc>
                  <a:txBody>
                    <a:bodyPr/>
                    <a:lstStyle/>
                    <a:p>
                      <a:r>
                        <a:rPr lang="el-GR" dirty="0"/>
                        <a:t>Τοξόπλασμα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Κατοικίδια ζώα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Προσβάλλει βασικά όργανα, προκαλεί αποβολές στις εγκύους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63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904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5916FB-927A-448F-2599-70607734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8663"/>
          </a:xfrm>
        </p:spPr>
        <p:txBody>
          <a:bodyPr/>
          <a:lstStyle/>
          <a:p>
            <a:r>
              <a:rPr lang="el-GR" dirty="0"/>
              <a:t>ΜΥΚΗΤΕΣ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B88224-7419-9F01-2BAD-BF0399A0A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14463"/>
            <a:ext cx="9601200" cy="4452937"/>
          </a:xfrm>
        </p:spPr>
        <p:txBody>
          <a:bodyPr/>
          <a:lstStyle/>
          <a:p>
            <a:r>
              <a:rPr lang="el-GR" b="1" dirty="0"/>
              <a:t>Τι Είναι οι Μύκητες;</a:t>
            </a:r>
          </a:p>
          <a:p>
            <a:r>
              <a:rPr lang="el-GR" dirty="0" err="1"/>
              <a:t>Ευκαρυωτικοί</a:t>
            </a:r>
            <a:r>
              <a:rPr lang="el-GR" dirty="0"/>
              <a:t> μονοκύτταροι ή </a:t>
            </a:r>
            <a:r>
              <a:rPr lang="el-GR" dirty="0" err="1"/>
              <a:t>κοινοκυτταρικοί</a:t>
            </a:r>
            <a:r>
              <a:rPr lang="el-GR" dirty="0"/>
              <a:t> οργανισμοί.</a:t>
            </a:r>
          </a:p>
          <a:p>
            <a:r>
              <a:rPr lang="el-GR" dirty="0"/>
              <a:t>Αποτελούνται κυρίως από νηματοειδείς δομές, τις υφές.</a:t>
            </a:r>
          </a:p>
          <a:p>
            <a:r>
              <a:rPr lang="el-GR" dirty="0"/>
              <a:t>Παρασιτούν σε ζωντανούς οργανισμούς ή ζουν ελεύθεροι στο περιβάλλον (έδαφος, νερό, αέρας, τρόφιμα).</a:t>
            </a:r>
          </a:p>
          <a:p>
            <a:endParaRPr lang="el-GR" dirty="0"/>
          </a:p>
          <a:p>
            <a:r>
              <a:rPr lang="el-GR" b="1" dirty="0"/>
              <a:t>Πολλαπλασιασμός </a:t>
            </a:r>
            <a:r>
              <a:rPr lang="el-GR" b="1" dirty="0" err="1"/>
              <a:t>μονογονικά</a:t>
            </a:r>
            <a:r>
              <a:rPr lang="el-GR" b="1" dirty="0"/>
              <a:t> με:</a:t>
            </a:r>
          </a:p>
          <a:p>
            <a:r>
              <a:rPr lang="el-GR" dirty="0"/>
              <a:t>Απλή διχοτόμηση</a:t>
            </a:r>
          </a:p>
          <a:p>
            <a:r>
              <a:rPr lang="el-GR" dirty="0"/>
              <a:t>Εκβλάστηση: Σχηματισμός </a:t>
            </a:r>
            <a:r>
              <a:rPr lang="el-GR" dirty="0" err="1"/>
              <a:t>εκβλάστηματος</a:t>
            </a:r>
            <a:r>
              <a:rPr lang="el-GR" dirty="0"/>
              <a:t> που αναπτύσσεται ως αυτοτελής οργανισμός.</a:t>
            </a:r>
          </a:p>
        </p:txBody>
      </p:sp>
    </p:spTree>
    <p:extLst>
      <p:ext uri="{BB962C8B-B14F-4D97-AF65-F5344CB8AC3E}">
        <p14:creationId xmlns:p14="http://schemas.microsoft.com/office/powerpoint/2010/main" val="2728898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A7F96E-0A82-E525-DFF5-BFD2F048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525"/>
          </a:xfrm>
        </p:spPr>
        <p:txBody>
          <a:bodyPr/>
          <a:lstStyle/>
          <a:p>
            <a:r>
              <a:rPr lang="el-GR" dirty="0"/>
              <a:t>ΜΥΚΗΤΕΣ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41E7E4B-1168-4605-7369-337E02355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325"/>
            <a:ext cx="9601200" cy="4410075"/>
          </a:xfrm>
        </p:spPr>
        <p:txBody>
          <a:bodyPr/>
          <a:lstStyle/>
          <a:p>
            <a:r>
              <a:rPr lang="el-GR" dirty="0"/>
              <a:t>Νοσήματα από Παθογόνους Μύκητες – </a:t>
            </a:r>
            <a:r>
              <a:rPr lang="el-GR" b="1" dirty="0"/>
              <a:t>Μυκητιάσεις</a:t>
            </a:r>
          </a:p>
          <a:p>
            <a:r>
              <a:rPr lang="el-GR" b="1" i="1" dirty="0" err="1"/>
              <a:t>Candida</a:t>
            </a:r>
            <a:r>
              <a:rPr lang="el-GR" b="1" i="1" dirty="0"/>
              <a:t> </a:t>
            </a:r>
            <a:r>
              <a:rPr lang="el-GR" b="1" i="1" dirty="0" err="1"/>
              <a:t>albicans</a:t>
            </a:r>
            <a:r>
              <a:rPr lang="el-GR" b="1" i="1" dirty="0"/>
              <a:t>: </a:t>
            </a:r>
            <a:r>
              <a:rPr lang="el-GR" dirty="0"/>
              <a:t>Προκαλεί πνευμονική </a:t>
            </a:r>
            <a:r>
              <a:rPr lang="el-GR" dirty="0" err="1"/>
              <a:t>καντιντίαση</a:t>
            </a:r>
            <a:r>
              <a:rPr lang="el-GR" dirty="0"/>
              <a:t>, κολπίτιδα, στοματίτιδα.</a:t>
            </a:r>
          </a:p>
          <a:p>
            <a:r>
              <a:rPr lang="el-GR" b="1" dirty="0" err="1"/>
              <a:t>Δερματόφυτα</a:t>
            </a:r>
            <a:r>
              <a:rPr lang="el-GR" b="1" dirty="0"/>
              <a:t>: </a:t>
            </a:r>
            <a:r>
              <a:rPr lang="el-GR" dirty="0"/>
              <a:t>Προσβάλλουν το δέρμα, προκαλώντας ερυθρότητα και κνησμό (π.χ. ανάμεσα στα δάχτυλα των ποδιών).</a:t>
            </a:r>
          </a:p>
        </p:txBody>
      </p:sp>
    </p:spTree>
    <p:extLst>
      <p:ext uri="{BB962C8B-B14F-4D97-AF65-F5344CB8AC3E}">
        <p14:creationId xmlns:p14="http://schemas.microsoft.com/office/powerpoint/2010/main" val="162343478"/>
      </p:ext>
    </p:extLst>
  </p:cSld>
  <p:clrMapOvr>
    <a:masterClrMapping/>
  </p:clrMapOvr>
</p:sld>
</file>

<file path=ppt/theme/theme1.xml><?xml version="1.0" encoding="utf-8"?>
<a:theme xmlns:a="http://schemas.openxmlformats.org/drawingml/2006/main" name="Περικοπή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59</TotalTime>
  <Words>664</Words>
  <Application>Microsoft Office PowerPoint</Application>
  <PresentationFormat>Ευρεία οθόνη</PresentationFormat>
  <Paragraphs>131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9" baseType="lpstr">
      <vt:lpstr>Franklin Gothic Book</vt:lpstr>
      <vt:lpstr>Περικοπή</vt:lpstr>
      <vt:lpstr>ΜΙΚΡΟΟΡΓΑΝΙΣΜΟI</vt:lpstr>
      <vt:lpstr>ΜΙΚΡΟΟΡΓΑΝΙΣΜΟI</vt:lpstr>
      <vt:lpstr>ΜΙΚΡΟΟΡΓΑΝΙΣΜΟI</vt:lpstr>
      <vt:lpstr>ΜΙΚΡΟΟΡΓΑΝΙΣΜΟI</vt:lpstr>
      <vt:lpstr>ΚΑΤΗΓΟΡΙΕΣ ΠΑΘΟΓΟΝΩΝ ΜΙΚΡΟΟΡΓΑΝΙΣΜΩΝ</vt:lpstr>
      <vt:lpstr>ΕΥΚΑΡΥΩΤΙΚΟΙ ΜΙΚΡΟΟΡΓΑΝΙΣΜΟΙ-ΠΡΩΤΟΖΩΑ</vt:lpstr>
      <vt:lpstr>ΠΑΘΟΓΟΝΑ ΠΡΩΤΟΖΩΑ</vt:lpstr>
      <vt:lpstr>ΜΥΚΗΤΕΣ</vt:lpstr>
      <vt:lpstr>ΜΥΚΗΤΕΣ</vt:lpstr>
      <vt:lpstr>ΠΡΟΚΑΡΥΩΤΙΚΟΙ ΜΙΚΡΟΟΡΓΑΝΙΣΜΟΙ</vt:lpstr>
      <vt:lpstr>ΠΡΟΚΑΡΥΩΤΙΚΟΙ ΜΙΚΡΟΟΡΓΑΝΙΣΜΟΙ</vt:lpstr>
      <vt:lpstr>ΑΝΑΠΑΡΑΓΩΓΗ ΒΑΚΤΗΡΙΩΝ</vt:lpstr>
      <vt:lpstr>ΙΟΙ</vt:lpstr>
      <vt:lpstr>ΙΟΙ</vt:lpstr>
      <vt:lpstr>ΙΟΙ</vt:lpstr>
      <vt:lpstr>ΙΟΙ</vt:lpstr>
      <vt:lpstr>ΙΟΙ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Δήμητρα-Γεωργία Λαύκα</dc:creator>
  <cp:lastModifiedBy>Δήμητρα-Γεωργία Λαύκα</cp:lastModifiedBy>
  <cp:revision>13</cp:revision>
  <dcterms:created xsi:type="dcterms:W3CDTF">2024-09-10T07:16:27Z</dcterms:created>
  <dcterms:modified xsi:type="dcterms:W3CDTF">2024-09-18T05:53:34Z</dcterms:modified>
</cp:coreProperties>
</file>