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96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0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12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47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2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91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5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72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6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6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Μηχανισμοί Άμυνας του Ανθρώπινου Οργανισμού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Φαγοκυττάρωση, Φλεγμονώδης Αντίδραση, Πυρετός, Αντιμικροβιακές Ουσίες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7B58F5-7BF8-55AB-05BE-25443A90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ΑΝΤΙΜΙΚΡΟΒΙΑΚΕΣ ΟΥΣΙΕΣ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F99EC2-8E8B-CCFB-E441-61C9F78A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Συμπλήρωμα: Πρόκειται για ομάδα είκοσι πρωτεϊνών στον ορό του αίματος με </a:t>
            </a:r>
            <a:r>
              <a:rPr lang="el-GR" dirty="0" err="1"/>
              <a:t>αντιμικροβιακή</a:t>
            </a:r>
            <a:r>
              <a:rPr lang="el-GR" dirty="0"/>
              <a:t> δράση.</a:t>
            </a:r>
          </a:p>
          <a:p>
            <a:endParaRPr lang="el-GR" dirty="0"/>
          </a:p>
          <a:p>
            <a:r>
              <a:rPr lang="el-GR" dirty="0" err="1"/>
              <a:t>Προπερδίνη</a:t>
            </a:r>
            <a:r>
              <a:rPr lang="el-GR" dirty="0"/>
              <a:t>: Είναι μια ομάδα τριών πρωτεϊνών στον ορό του αίματος που δρα σε συνδυασμό με τις πρωτεΐνες του συμπληρώματος για την καταστροφή των μικροβίων.</a:t>
            </a:r>
          </a:p>
        </p:txBody>
      </p:sp>
    </p:spTree>
    <p:extLst>
      <p:ext uri="{BB962C8B-B14F-4D97-AF65-F5344CB8AC3E}">
        <p14:creationId xmlns:p14="http://schemas.microsoft.com/office/powerpoint/2010/main" val="390715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err="1"/>
              <a:t>Αν</a:t>
            </a:r>
            <a:r>
              <a:rPr lang="el-GR" dirty="0"/>
              <a:t> </a:t>
            </a:r>
            <a:r>
              <a:rPr dirty="0" err="1"/>
              <a:t>έν</a:t>
            </a:r>
            <a:r>
              <a:rPr dirty="0"/>
              <a:t>α μικρόβιο καταφέρει να διαπεράσει τους μηχανισμούς άμυνας,</a:t>
            </a:r>
          </a:p>
          <a:p>
            <a:r>
              <a:rPr dirty="0"/>
              <a:t>θα </a:t>
            </a:r>
            <a:r>
              <a:rPr dirty="0" err="1"/>
              <a:t>έρθει</a:t>
            </a:r>
            <a:r>
              <a:rPr dirty="0"/>
              <a:t> α</a:t>
            </a:r>
            <a:r>
              <a:rPr dirty="0" err="1"/>
              <a:t>ντιμέτω</a:t>
            </a:r>
            <a:r>
              <a:rPr dirty="0"/>
              <a:t>πο με μια δεύτερη γραμμή αμυντικών μηχανισμώνστους</a:t>
            </a:r>
            <a:endParaRPr lang="el-GR" dirty="0"/>
          </a:p>
          <a:p>
            <a:r>
              <a:rPr dirty="0"/>
              <a:t>η φα</a:t>
            </a:r>
            <a:r>
              <a:rPr dirty="0" err="1"/>
              <a:t>γοκυττάρωση</a:t>
            </a:r>
            <a:endParaRPr lang="el-GR" dirty="0"/>
          </a:p>
          <a:p>
            <a:r>
              <a:rPr dirty="0"/>
              <a:t>η </a:t>
            </a:r>
            <a:r>
              <a:rPr dirty="0" err="1"/>
              <a:t>φλεγμονή</a:t>
            </a:r>
            <a:endParaRPr lang="el-GR" dirty="0"/>
          </a:p>
          <a:p>
            <a:r>
              <a:rPr dirty="0"/>
              <a:t>ο π</a:t>
            </a:r>
            <a:r>
              <a:rPr dirty="0" err="1"/>
              <a:t>υρετός</a:t>
            </a:r>
            <a:r>
              <a:rPr dirty="0"/>
              <a:t> </a:t>
            </a:r>
            <a:endParaRPr lang="el-GR" dirty="0"/>
          </a:p>
          <a:p>
            <a:r>
              <a:rPr dirty="0"/>
              <a:t>η δράση αντιμικροβιακών ουσιών.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Φαγοκυττάρωση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dirty="0"/>
              <a:t>Τα φα</a:t>
            </a:r>
            <a:r>
              <a:rPr dirty="0" err="1"/>
              <a:t>γοκύττ</a:t>
            </a:r>
            <a:r>
              <a:rPr dirty="0"/>
              <a:t>αρα είναι μια κατηγορία λευκών αιμοσφαιρίων </a:t>
            </a:r>
            <a:endParaRPr lang="el-GR" dirty="0"/>
          </a:p>
          <a:p>
            <a:r>
              <a:rPr lang="el-GR" dirty="0"/>
              <a:t>Δ</a:t>
            </a:r>
            <a:r>
              <a:rPr dirty="0"/>
              <a:t>ια</a:t>
            </a:r>
            <a:r>
              <a:rPr dirty="0" err="1"/>
              <a:t>κρίνοντ</a:t>
            </a:r>
            <a:r>
              <a:rPr dirty="0"/>
              <a:t>αι στα ουδετερόφιλα και τα μονοκύτταρα.</a:t>
            </a:r>
          </a:p>
          <a:p>
            <a:r>
              <a:rPr dirty="0"/>
              <a:t>Τα μα</a:t>
            </a:r>
            <a:r>
              <a:rPr dirty="0" err="1"/>
              <a:t>κροφάγ</a:t>
            </a:r>
            <a:r>
              <a:rPr dirty="0"/>
              <a:t>α εγκλωβίζουν μικροοργανισμούς και συμβάλλουν στην εξουδετέρωσή τους</a:t>
            </a:r>
            <a:r>
              <a:rPr lang="el-GR" dirty="0"/>
              <a:t>.</a:t>
            </a:r>
            <a:endParaRPr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FB92FFE-94E0-74E7-528C-42DE380667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4221" y="1705561"/>
            <a:ext cx="3539978" cy="360938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Φλεγμονώδης </a:t>
            </a:r>
            <a:r>
              <a:rPr dirty="0" err="1"/>
              <a:t>Αντίδρ</a:t>
            </a:r>
            <a:r>
              <a:rPr dirty="0"/>
              <a:t>αση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Η </a:t>
            </a:r>
            <a:r>
              <a:rPr dirty="0" err="1"/>
              <a:t>φλεγμονή</a:t>
            </a:r>
            <a:r>
              <a:rPr dirty="0"/>
              <a:t> </a:t>
            </a:r>
            <a:r>
              <a:rPr dirty="0" err="1"/>
              <a:t>εκδηλώνετ</a:t>
            </a:r>
            <a:r>
              <a:rPr dirty="0"/>
              <a:t>αι με συμπτώματα όπως κοκκίνισμα,</a:t>
            </a:r>
            <a:endParaRPr lang="el-GR" dirty="0"/>
          </a:p>
          <a:p>
            <a:r>
              <a:rPr lang="el-GR" dirty="0"/>
              <a:t>Π</a:t>
            </a:r>
            <a:r>
              <a:rPr dirty="0" err="1"/>
              <a:t>ρήξιμο</a:t>
            </a:r>
            <a:endParaRPr lang="el-GR" dirty="0"/>
          </a:p>
          <a:p>
            <a:r>
              <a:rPr dirty="0"/>
              <a:t>π</a:t>
            </a:r>
            <a:r>
              <a:rPr dirty="0" err="1"/>
              <a:t>όνο</a:t>
            </a:r>
            <a:r>
              <a:rPr dirty="0"/>
              <a:t> </a:t>
            </a:r>
            <a:endParaRPr lang="el-GR" dirty="0"/>
          </a:p>
          <a:p>
            <a:r>
              <a:rPr dirty="0" err="1"/>
              <a:t>το</a:t>
            </a:r>
            <a:r>
              <a:rPr dirty="0"/>
              <a:t>πική αύξηση της θερμοκρασίας.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B0503D-7E13-9CD5-CE68-43E844E4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ΦΛΕΓΜΟΝΩΔΗΣ ΑΝΤΙΔΡΑΣΗ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6D1842-4E7C-57DE-5FDC-5FBE7F7E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142180"/>
          </a:xfrm>
        </p:spPr>
        <p:txBody>
          <a:bodyPr/>
          <a:lstStyle/>
          <a:p>
            <a:r>
              <a:rPr lang="el-GR" dirty="0"/>
              <a:t>Πόνος -&gt; τραυματισμό των απολήξεων των νευρικών κυττάρων</a:t>
            </a:r>
          </a:p>
          <a:p>
            <a:r>
              <a:rPr lang="el-GR" dirty="0"/>
              <a:t>Δράση σ' αυτά τοξινών που απελευθερώνονται από τους μικροοργανισμούς.</a:t>
            </a:r>
          </a:p>
          <a:p>
            <a:r>
              <a:rPr lang="el-GR" dirty="0"/>
              <a:t>Διαστολή αγγείων-&gt; Συγκέντρωση αίματος, δημιουργία ινώδους-&gt; πλέγμα πρωτεϊνικής σύστασης που σταματάει την αιμορραγία και αποτρέπει την είσοδο μικροοργανισμών.</a:t>
            </a:r>
          </a:p>
          <a:p>
            <a:r>
              <a:rPr lang="el-GR" dirty="0"/>
              <a:t>Το πλάσμα του αίματος διαχέεται στους γύρω ιστούς, προκαλώντας τοπικό οίδημα.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274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E95BC0-5EE8-E85A-CE08-0E85F3C5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ΦΛΕΓΜΟΝΩΔΗΣ ΑΝΤΙΔΡΑΣΗ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21BD98-2778-EA15-205A-4B75D6C8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πλάσμα περιέχει </a:t>
            </a:r>
            <a:r>
              <a:rPr lang="el-GR" dirty="0" err="1"/>
              <a:t>αντιμικροβιακές</a:t>
            </a:r>
            <a:r>
              <a:rPr lang="el-GR" dirty="0"/>
              <a:t> ουσίες-&gt; Καταστρέφουν τους μικροοργανισμούς και προσελκύουν τα φαγοκύτταρα</a:t>
            </a:r>
          </a:p>
          <a:p>
            <a:r>
              <a:rPr lang="el-GR" dirty="0"/>
              <a:t>Χημικές ουσίες, που απελευθερώνονται από τα τραυματισμένα κύτταρα και από τους μικροοργανισμούς  -&gt; προσελκύουν φαγοκύτταρα -φτάνουν με την κυκλοφορία του αίματος στο σημείο της φλεγμονής - δρουν καταστρέφοντας τους παθογόνους μικροοργανισμούς.</a:t>
            </a:r>
          </a:p>
        </p:txBody>
      </p:sp>
    </p:spTree>
    <p:extLst>
      <p:ext uri="{BB962C8B-B14F-4D97-AF65-F5344CB8AC3E}">
        <p14:creationId xmlns:p14="http://schemas.microsoft.com/office/powerpoint/2010/main" val="17151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B2FF63-E600-0519-C1C6-5FD5C64FC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ΦΛΕΓΜΟΝΩΔΗΣ ΑΝΤΙΔΡΑΣΗ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5C260E-9C34-4F3A-CEA7-F5924C1E7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πύον-&gt; ένα παχύρρευστο κιτρινωπό υγρό που σχηματίζεται από νεκρά φαγοκύτταρα και νεκρούς μικροοργανισμούς.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2325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Πυρετός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7747"/>
          </a:xfrm>
        </p:spPr>
        <p:txBody>
          <a:bodyPr>
            <a:normAutofit/>
          </a:bodyPr>
          <a:lstStyle/>
          <a:p>
            <a:r>
              <a:rPr dirty="0"/>
              <a:t>Ο π</a:t>
            </a:r>
            <a:r>
              <a:rPr dirty="0" err="1"/>
              <a:t>υρετός</a:t>
            </a:r>
            <a:r>
              <a:rPr dirty="0"/>
              <a:t> </a:t>
            </a:r>
            <a:r>
              <a:rPr dirty="0" err="1"/>
              <a:t>είν</a:t>
            </a:r>
            <a:r>
              <a:rPr dirty="0"/>
              <a:t>αι η αύξηση της θερμοκρασίας του σώματος ως αντίδραση σε γενικευμένη μικροβιακή μόλυνση.</a:t>
            </a:r>
          </a:p>
          <a:p>
            <a:r>
              <a:rPr lang="el-GR" dirty="0"/>
              <a:t>Ε</a:t>
            </a:r>
            <a:r>
              <a:rPr dirty="0"/>
              <a:t>μπ</a:t>
            </a:r>
            <a:r>
              <a:rPr dirty="0" err="1"/>
              <a:t>οδίζει</a:t>
            </a:r>
            <a:r>
              <a:rPr dirty="0"/>
              <a:t> την ανάπτυξη και τον πολλαπλασιασμό βακτηρίων</a:t>
            </a:r>
            <a:r>
              <a:rPr lang="el-GR" dirty="0"/>
              <a:t>.</a:t>
            </a:r>
            <a:r>
              <a:rPr dirty="0"/>
              <a:t> </a:t>
            </a:r>
            <a:endParaRPr lang="el-GR" dirty="0"/>
          </a:p>
          <a:p>
            <a:r>
              <a:rPr lang="el-GR" dirty="0"/>
              <a:t>Παρεμποδίζεται και η λειτουργία των ενζύμων των κυττάρων, έχει ως αποτέλεσμα την αναστολή του πολλαπλασιασμού των ιών.</a:t>
            </a:r>
          </a:p>
          <a:p>
            <a:r>
              <a:rPr lang="el-GR" dirty="0"/>
              <a:t>Ε</a:t>
            </a:r>
            <a:r>
              <a:rPr dirty="0" err="1"/>
              <a:t>νισχύει</a:t>
            </a:r>
            <a:r>
              <a:rPr dirty="0"/>
              <a:t> τη δράση των φαγοκυττάρων.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Αντιμικρο</a:t>
            </a:r>
            <a:r>
              <a:rPr dirty="0"/>
              <a:t>βιακές Ουσίες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853755"/>
            <a:ext cx="6571343" cy="4199725"/>
          </a:xfrm>
        </p:spPr>
        <p:txBody>
          <a:bodyPr>
            <a:normAutofit fontScale="92500"/>
          </a:bodyPr>
          <a:lstStyle/>
          <a:p>
            <a:r>
              <a:rPr dirty="0" err="1"/>
              <a:t>Οι</a:t>
            </a:r>
            <a:r>
              <a:rPr dirty="0"/>
              <a:t> </a:t>
            </a:r>
            <a:r>
              <a:rPr dirty="0" err="1"/>
              <a:t>ιντερφερόνες</a:t>
            </a:r>
            <a:endParaRPr lang="el-GR" dirty="0"/>
          </a:p>
          <a:p>
            <a:r>
              <a:rPr lang="el-GR" dirty="0"/>
              <a:t>Μηχανισμός μη ειδικής άμυνας</a:t>
            </a:r>
          </a:p>
          <a:p>
            <a:r>
              <a:rPr lang="el-GR" dirty="0"/>
              <a:t>Όταν κάποιος ιός μολύνει ένα κύτταρο, προκαλεί την παραγωγή ειδικών πρωτεϊνών, των </a:t>
            </a:r>
            <a:r>
              <a:rPr lang="el-GR" dirty="0" err="1"/>
              <a:t>ιντερφερονών</a:t>
            </a:r>
            <a:r>
              <a:rPr lang="el-GR" dirty="0"/>
              <a:t>.</a:t>
            </a:r>
          </a:p>
          <a:p>
            <a:r>
              <a:rPr lang="el-GR" dirty="0"/>
              <a:t>οι ιντερφερόνες απελευθερώνονται στο μεσοκυττάριο υγρό και από εκεί </a:t>
            </a:r>
            <a:r>
              <a:rPr lang="el-GR" dirty="0" err="1"/>
              <a:t>απορροφούνται</a:t>
            </a:r>
            <a:r>
              <a:rPr lang="el-GR" dirty="0"/>
              <a:t> από τα γειτονικά υγιή κύτταρα.</a:t>
            </a:r>
          </a:p>
          <a:p>
            <a:r>
              <a:rPr lang="el-GR" dirty="0"/>
              <a:t>ενεργοποιείται η παραγωγή άλλων πρωτεϊνών, οι οποίες έχουν την ικανότητα να παρεμποδίζουν τον πολλαπλασιασμό των ιών.</a:t>
            </a:r>
          </a:p>
          <a:p>
            <a:r>
              <a:rPr lang="el-GR" dirty="0"/>
              <a:t>τα υγιή κύτταρα προστατεύονται.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Συλλογη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Συλλογη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υλλογη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Συλλογη</Template>
  <TotalTime>40</TotalTime>
  <Words>370</Words>
  <Application>Microsoft Office PowerPoint</Application>
  <PresentationFormat>Προβολή στην οθόνη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Συλλογη</vt:lpstr>
      <vt:lpstr>Μηχανισμοί Άμυνας του Ανθρώπινου Οργανισμού</vt:lpstr>
      <vt:lpstr>Εισαγωγή</vt:lpstr>
      <vt:lpstr>Φαγοκυττάρωση</vt:lpstr>
      <vt:lpstr>Φλεγμονώδης Αντίδραση</vt:lpstr>
      <vt:lpstr>ΦΛΕΓΜΟΝΩΔΗΣ ΑΝΤΙΔΡΑΣΗ</vt:lpstr>
      <vt:lpstr>ΦΛΕΓΜΟΝΩΔΗΣ ΑΝΤΙΔΡΑΣΗ</vt:lpstr>
      <vt:lpstr>ΦΛΕΓΜΟΝΩΔΗΣ ΑΝΤΙΔΡΑΣΗ</vt:lpstr>
      <vt:lpstr>Πυρετός</vt:lpstr>
      <vt:lpstr>Αντιμικροβιακές Ουσίες</vt:lpstr>
      <vt:lpstr>ΑΝΤΙΜΙΚΡΟΒΙΑΚΕΣ ΟΥΣΙΕΣ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8</cp:revision>
  <dcterms:created xsi:type="dcterms:W3CDTF">2013-01-27T09:14:16Z</dcterms:created>
  <dcterms:modified xsi:type="dcterms:W3CDTF">2024-10-15T06:26:21Z</dcterms:modified>
  <cp:category/>
</cp:coreProperties>
</file>