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  <p:sldId id="259" r:id="rId5"/>
    <p:sldId id="262" r:id="rId6"/>
    <p:sldId id="263" r:id="rId7"/>
    <p:sldId id="264" r:id="rId8"/>
    <p:sldId id="260" r:id="rId9"/>
    <p:sldId id="261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67" d="100"/>
          <a:sy n="67" d="100"/>
        </p:scale>
        <p:origin x="147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96319" y="802299"/>
            <a:ext cx="5618515" cy="2541431"/>
          </a:xfrm>
        </p:spPr>
        <p:txBody>
          <a:bodyPr bIns="0" anchor="b">
            <a:normAutofit/>
          </a:bodyPr>
          <a:lstStyle>
            <a:lvl1pPr algn="l">
              <a:defRPr sz="54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96319" y="3531205"/>
            <a:ext cx="5618515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600" b="0" cap="all" baseline="0">
                <a:solidFill>
                  <a:schemeClr val="tx1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10/15/2024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396319" y="329308"/>
            <a:ext cx="3086292" cy="30920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4703" y="798973"/>
            <a:ext cx="802005" cy="503578"/>
          </a:xfrm>
        </p:spPr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2396319" y="3528542"/>
            <a:ext cx="5618515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139605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3" name="Straight Connector 32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10/15/2024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96058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18028" y="798974"/>
            <a:ext cx="1103027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3491" y="798974"/>
            <a:ext cx="5301095" cy="4659889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10/15/2024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6918028" y="798974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521213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10/15/2024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154775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3491" y="1756130"/>
            <a:ext cx="5617002" cy="1887950"/>
          </a:xfrm>
        </p:spPr>
        <p:txBody>
          <a:bodyPr anchor="b">
            <a:normAutofit/>
          </a:bodyPr>
          <a:lstStyle>
            <a:lvl1pPr algn="l"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3492" y="3806196"/>
            <a:ext cx="5617002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10/15/2024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43491" y="3804985"/>
            <a:ext cx="561700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110274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3491" y="804890"/>
            <a:ext cx="6571343" cy="1059305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3490" y="2013936"/>
            <a:ext cx="3125871" cy="3437560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89182" y="2013936"/>
            <a:ext cx="3125652" cy="3437559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10/15/2024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999190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6" name="Straight Connector 35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3491" y="804164"/>
            <a:ext cx="6571344" cy="1056319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3491" y="2019550"/>
            <a:ext cx="3125766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3491" y="2824270"/>
            <a:ext cx="3125766" cy="2644457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89182" y="2023004"/>
            <a:ext cx="31256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89182" y="2821491"/>
            <a:ext cx="3125652" cy="2637371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10/15/2024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48575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2" name="Straight Connector 31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10/15/2024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313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10/15/2024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45327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9042" y="798973"/>
            <a:ext cx="2425950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86656" y="798974"/>
            <a:ext cx="3828178" cy="4658826"/>
          </a:xfrm>
        </p:spPr>
        <p:txBody>
          <a:bodyPr anchor="ctr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39042" y="3205492"/>
            <a:ext cx="2427369" cy="2248181"/>
          </a:xfrm>
        </p:spPr>
        <p:txBody>
          <a:bodyPr>
            <a:normAutofit/>
          </a:bodyPr>
          <a:lstStyle>
            <a:lvl1pPr marL="0" indent="0" algn="l">
              <a:buNone/>
              <a:defRPr sz="16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10/15/2024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1748" y="3205491"/>
            <a:ext cx="242327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657272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4996501" y="482171"/>
            <a:ext cx="3511387" cy="5149101"/>
            <a:chOff x="6852919" y="583365"/>
            <a:chExt cx="4681849" cy="5181928"/>
          </a:xfrm>
        </p:grpSpPr>
        <p:sp>
          <p:nvSpPr>
            <p:cNvPr id="14" name="Rectangle 13"/>
            <p:cNvSpPr/>
            <p:nvPr/>
          </p:nvSpPr>
          <p:spPr>
            <a:xfrm>
              <a:off x="6852919" y="583365"/>
              <a:ext cx="4681849" cy="5181928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14"/>
            <p:cNvSpPr/>
            <p:nvPr/>
          </p:nvSpPr>
          <p:spPr>
            <a:xfrm>
              <a:off x="7273787" y="915806"/>
              <a:ext cx="3844017" cy="4507918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148" y="1129513"/>
            <a:ext cx="3244935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40128" y="1122543"/>
            <a:ext cx="2234998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3492" y="3145992"/>
            <a:ext cx="3240286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36664" y="5469857"/>
            <a:ext cx="3252420" cy="320123"/>
          </a:xfrm>
        </p:spPr>
        <p:txBody>
          <a:bodyPr/>
          <a:lstStyle>
            <a:lvl1pPr algn="l">
              <a:defRPr/>
            </a:lvl1pPr>
          </a:lstStyle>
          <a:p>
            <a:fld id="{5BCAD085-E8A6-8845-BD4E-CB4CCA059FC4}" type="datetimeFigureOut">
              <a:rPr lang="en-US" smtClean="0"/>
              <a:t>10/15/2024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37530" y="318641"/>
            <a:ext cx="3251553" cy="320931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1281" y="3143605"/>
            <a:ext cx="3242014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052612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015734"/>
            <a:ext cx="9144000" cy="4079520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500" t="1538" r="12500" b="-1538"/>
          <a:stretch/>
        </p:blipFill>
        <p:spPr>
          <a:xfrm>
            <a:off x="-1" y="6095253"/>
            <a:ext cx="9144001" cy="774727"/>
          </a:xfrm>
          <a:prstGeom prst="rect">
            <a:avLst/>
          </a:prstGeom>
        </p:spPr>
      </p:pic>
      <p:cxnSp>
        <p:nvCxnSpPr>
          <p:cNvPr id="13" name="Straight Connector 12"/>
          <p:cNvCxnSpPr/>
          <p:nvPr/>
        </p:nvCxnSpPr>
        <p:spPr>
          <a:xfrm>
            <a:off x="0" y="6101127"/>
            <a:ext cx="9144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43491" y="804520"/>
            <a:ext cx="6571343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3491" y="2015733"/>
            <a:ext cx="6571343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46542" y="330370"/>
            <a:ext cx="2368292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10/15/2024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43491" y="329308"/>
            <a:ext cx="4034004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7725" y="798973"/>
            <a:ext cx="795746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95625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6858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t>Μηχανισμοί Άμυνας του Ανθρώπινου Οργανισμού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t>Φαγοκυττάρωση, Φλεγμονώδης Αντίδραση, Πυρετός, Αντιμικροβιακές Ουσίες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297B58F5-7BF8-55AB-05BE-25443A9078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ΑΝΤΙΜΙΚΡΟΒΙΑΚΕΣ ΟΥΣΙΕΣ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15F99EC2-8E8B-CCFB-E441-61C9F78A1F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Συμπλήρωμα: Πρόκειται για ομάδα είκοσι πρωτεϊνών στον ορό του αίματος με </a:t>
            </a:r>
            <a:r>
              <a:rPr lang="el-GR" dirty="0" err="1"/>
              <a:t>αντιμικροβιακή</a:t>
            </a:r>
            <a:r>
              <a:rPr lang="el-GR" dirty="0"/>
              <a:t> δράση.</a:t>
            </a:r>
          </a:p>
          <a:p>
            <a:endParaRPr lang="el-GR" dirty="0"/>
          </a:p>
          <a:p>
            <a:r>
              <a:rPr lang="el-GR" dirty="0" err="1"/>
              <a:t>Προπερδίνη</a:t>
            </a:r>
            <a:r>
              <a:rPr lang="el-GR" dirty="0"/>
              <a:t>: Είναι μια ομάδα τριών πρωτεϊνών στον ορό του αίματος που δρα σε συνδυασμό με τις πρωτεΐνες του συμπληρώματος για την καταστροφή των μικροβίων.</a:t>
            </a:r>
          </a:p>
        </p:txBody>
      </p:sp>
    </p:spTree>
    <p:extLst>
      <p:ext uri="{BB962C8B-B14F-4D97-AF65-F5344CB8AC3E}">
        <p14:creationId xmlns:p14="http://schemas.microsoft.com/office/powerpoint/2010/main" val="39071596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Εισαγωγή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dirty="0" err="1"/>
              <a:t>Αν</a:t>
            </a:r>
            <a:r>
              <a:rPr lang="el-GR" dirty="0"/>
              <a:t> </a:t>
            </a:r>
            <a:r>
              <a:rPr dirty="0" err="1"/>
              <a:t>έν</a:t>
            </a:r>
            <a:r>
              <a:rPr dirty="0"/>
              <a:t>α μικρόβιο καταφέρει να διαπεράσει τους μηχανισμούς άμυνας,</a:t>
            </a:r>
          </a:p>
          <a:p>
            <a:r>
              <a:rPr dirty="0"/>
              <a:t>θα </a:t>
            </a:r>
            <a:r>
              <a:rPr dirty="0" err="1"/>
              <a:t>έρθει</a:t>
            </a:r>
            <a:r>
              <a:rPr dirty="0"/>
              <a:t> α</a:t>
            </a:r>
            <a:r>
              <a:rPr dirty="0" err="1"/>
              <a:t>ντιμέτω</a:t>
            </a:r>
            <a:r>
              <a:rPr dirty="0"/>
              <a:t>πο με μια δεύτερη γραμμή αμυντικών μηχανισμώνστους</a:t>
            </a:r>
            <a:endParaRPr lang="el-GR" dirty="0"/>
          </a:p>
          <a:p>
            <a:r>
              <a:rPr dirty="0"/>
              <a:t>η φα</a:t>
            </a:r>
            <a:r>
              <a:rPr dirty="0" err="1"/>
              <a:t>γοκυττάρωση</a:t>
            </a:r>
            <a:endParaRPr lang="el-GR" dirty="0"/>
          </a:p>
          <a:p>
            <a:r>
              <a:rPr dirty="0"/>
              <a:t>η </a:t>
            </a:r>
            <a:r>
              <a:rPr dirty="0" err="1"/>
              <a:t>φλεγμονή</a:t>
            </a:r>
            <a:endParaRPr lang="el-GR" dirty="0"/>
          </a:p>
          <a:p>
            <a:r>
              <a:rPr dirty="0"/>
              <a:t>ο π</a:t>
            </a:r>
            <a:r>
              <a:rPr dirty="0" err="1"/>
              <a:t>υρετός</a:t>
            </a:r>
            <a:r>
              <a:rPr dirty="0"/>
              <a:t> </a:t>
            </a:r>
            <a:endParaRPr lang="el-GR" dirty="0"/>
          </a:p>
          <a:p>
            <a:r>
              <a:rPr dirty="0"/>
              <a:t>η δράση αντιμικροβιακών ουσιών.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Φαγοκυττάρωση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dirty="0"/>
              <a:t>Τα φα</a:t>
            </a:r>
            <a:r>
              <a:rPr dirty="0" err="1"/>
              <a:t>γοκύττ</a:t>
            </a:r>
            <a:r>
              <a:rPr dirty="0"/>
              <a:t>αρα είναι μια κατηγορία λευκών αιμοσφαιρίων </a:t>
            </a:r>
            <a:endParaRPr lang="el-GR" dirty="0"/>
          </a:p>
          <a:p>
            <a:r>
              <a:rPr lang="el-GR" dirty="0"/>
              <a:t>Δ</a:t>
            </a:r>
            <a:r>
              <a:rPr dirty="0"/>
              <a:t>ια</a:t>
            </a:r>
            <a:r>
              <a:rPr dirty="0" err="1"/>
              <a:t>κρίνοντ</a:t>
            </a:r>
            <a:r>
              <a:rPr dirty="0"/>
              <a:t>αι στα ουδετερόφιλα και τα μονοκύτταρα.</a:t>
            </a:r>
          </a:p>
          <a:p>
            <a:r>
              <a:rPr dirty="0"/>
              <a:t>Τα μα</a:t>
            </a:r>
            <a:r>
              <a:rPr dirty="0" err="1"/>
              <a:t>κροφάγ</a:t>
            </a:r>
            <a:r>
              <a:rPr dirty="0"/>
              <a:t>α εγκλωβίζουν μικροοργανισμούς και συμβάλλουν στην εξουδετέρωσή τους</a:t>
            </a:r>
            <a:r>
              <a:rPr lang="el-GR" dirty="0"/>
              <a:t>.</a:t>
            </a:r>
            <a:endParaRPr dirty="0"/>
          </a:p>
        </p:txBody>
      </p:sp>
      <p:pic>
        <p:nvPicPr>
          <p:cNvPr id="6" name="Θέση περιεχομένου 5">
            <a:extLst>
              <a:ext uri="{FF2B5EF4-FFF2-40B4-BE49-F238E27FC236}">
                <a16:creationId xmlns:a16="http://schemas.microsoft.com/office/drawing/2014/main" id="{5FB92FFE-94E0-74E7-528C-42DE3806679D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924221" y="1705561"/>
            <a:ext cx="3539978" cy="3609389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dirty="0"/>
              <a:t>Φλεγμονώδης </a:t>
            </a:r>
            <a:r>
              <a:rPr dirty="0" err="1"/>
              <a:t>Αντίδρ</a:t>
            </a:r>
            <a:r>
              <a:rPr dirty="0"/>
              <a:t>αση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dirty="0"/>
              <a:t>Η </a:t>
            </a:r>
            <a:r>
              <a:rPr dirty="0" err="1"/>
              <a:t>φλεγμονή</a:t>
            </a:r>
            <a:r>
              <a:rPr dirty="0"/>
              <a:t> </a:t>
            </a:r>
            <a:r>
              <a:rPr dirty="0" err="1"/>
              <a:t>εκδηλώνετ</a:t>
            </a:r>
            <a:r>
              <a:rPr dirty="0"/>
              <a:t>αι με συμπτώματα όπως κοκκίνισμα,</a:t>
            </a:r>
            <a:endParaRPr lang="el-GR" dirty="0"/>
          </a:p>
          <a:p>
            <a:r>
              <a:rPr lang="el-GR" dirty="0"/>
              <a:t>Π</a:t>
            </a:r>
            <a:r>
              <a:rPr dirty="0" err="1"/>
              <a:t>ρήξιμο</a:t>
            </a:r>
            <a:endParaRPr lang="el-GR" dirty="0"/>
          </a:p>
          <a:p>
            <a:r>
              <a:rPr dirty="0"/>
              <a:t>π</a:t>
            </a:r>
            <a:r>
              <a:rPr dirty="0" err="1"/>
              <a:t>όνο</a:t>
            </a:r>
            <a:r>
              <a:rPr dirty="0"/>
              <a:t> </a:t>
            </a:r>
            <a:endParaRPr lang="el-GR" dirty="0"/>
          </a:p>
          <a:p>
            <a:r>
              <a:rPr dirty="0" err="1"/>
              <a:t>το</a:t>
            </a:r>
            <a:r>
              <a:rPr dirty="0"/>
              <a:t>πική αύξηση της θερμοκρασίας.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0DB0503D-7E13-9CD5-CE68-43E844E463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ΦΛΕΓΜΟΝΩΔΗΣ ΑΝΤΙΔΡΑΣΗ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456D1842-4E7C-57DE-5FDC-5FBE7F7EFB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43491" y="2015733"/>
            <a:ext cx="6571343" cy="4142180"/>
          </a:xfrm>
        </p:spPr>
        <p:txBody>
          <a:bodyPr/>
          <a:lstStyle/>
          <a:p>
            <a:r>
              <a:rPr lang="el-GR" dirty="0"/>
              <a:t>Πόνος -&gt; τραυματισμό των απολήξεων των νευρικών κυττάρων</a:t>
            </a:r>
          </a:p>
          <a:p>
            <a:r>
              <a:rPr lang="el-GR" dirty="0"/>
              <a:t>Δράση σ' αυτά τοξινών που απελευθερώνονται από τους μικροοργανισμούς.</a:t>
            </a:r>
          </a:p>
          <a:p>
            <a:r>
              <a:rPr lang="el-GR" dirty="0"/>
              <a:t>Διαστολή αγγείων-&gt; Συγκέντρωση αίματος, δημιουργία ινώδους-&gt; πλέγμα πρωτεϊνικής σύστασης που σταματάει την αιμορραγία και αποτρέπει την είσοδο μικροοργανισμών.</a:t>
            </a:r>
          </a:p>
          <a:p>
            <a:r>
              <a:rPr lang="el-GR" dirty="0"/>
              <a:t>Το πλάσμα του αίματος διαχέεται στους γύρω ιστούς, προκαλώντας τοπικό οίδημα.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8727444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B8E95BC0-5EE8-E85A-CE08-0E85F3C588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ΦΛΕΓΜΟΝΩΔΗΣ ΑΝΤΙΔΡΑΣΗ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CC21BD98-2778-EA15-205A-4B75D6C8F1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/>
              <a:t>Το πλάσμα περιέχει </a:t>
            </a:r>
            <a:r>
              <a:rPr lang="el-GR" dirty="0" err="1"/>
              <a:t>αντιμικροβιακές</a:t>
            </a:r>
            <a:r>
              <a:rPr lang="el-GR" dirty="0"/>
              <a:t> ουσίες-&gt; Καταστρέφουν τους μικροοργανισμούς και προσελκύουν τα φαγοκύτταρα</a:t>
            </a:r>
          </a:p>
          <a:p>
            <a:r>
              <a:rPr lang="el-GR" dirty="0"/>
              <a:t>Χημικές ουσίες, που απελευθερώνονται από τα τραυματισμένα κύτταρα και από τους μικροοργανισμούς  -&gt; προσελκύουν φαγοκύτταρα -φτάνουν με την κυκλοφορία του αίματος στο σημείο της φλεγμονής - δρουν καταστρέφοντας τους παθογόνους μικροοργανισμούς.</a:t>
            </a:r>
          </a:p>
        </p:txBody>
      </p:sp>
    </p:spTree>
    <p:extLst>
      <p:ext uri="{BB962C8B-B14F-4D97-AF65-F5344CB8AC3E}">
        <p14:creationId xmlns:p14="http://schemas.microsoft.com/office/powerpoint/2010/main" val="1715126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A3B2FF63-E600-0519-C1C6-5FD5C64FC9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ΦΛΕΓΜΟΝΩΔΗΣ ΑΝΤΙΔΡΑΣΗ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4D5C260E-9C34-4F3A-CEA7-F5924C1E76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το πύον-&gt; ένα παχύρρευστο κιτρινωπό υγρό που σχηματίζεται από νεκρά φαγοκύτταρα και νεκρούς μικροοργανισμούς.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6323255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Πυρετός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43491" y="2015733"/>
            <a:ext cx="6571343" cy="4037747"/>
          </a:xfrm>
        </p:spPr>
        <p:txBody>
          <a:bodyPr>
            <a:normAutofit/>
          </a:bodyPr>
          <a:lstStyle/>
          <a:p>
            <a:r>
              <a:rPr dirty="0"/>
              <a:t>Ο π</a:t>
            </a:r>
            <a:r>
              <a:rPr dirty="0" err="1"/>
              <a:t>υρετός</a:t>
            </a:r>
            <a:r>
              <a:rPr dirty="0"/>
              <a:t> </a:t>
            </a:r>
            <a:r>
              <a:rPr dirty="0" err="1"/>
              <a:t>είν</a:t>
            </a:r>
            <a:r>
              <a:rPr dirty="0"/>
              <a:t>αι η αύξηση της θερμοκρασίας του σώματος ως αντίδραση σε γενικευμένη μικροβιακή μόλυνση.</a:t>
            </a:r>
          </a:p>
          <a:p>
            <a:r>
              <a:rPr lang="el-GR" dirty="0"/>
              <a:t>Ε</a:t>
            </a:r>
            <a:r>
              <a:rPr dirty="0"/>
              <a:t>μπ</a:t>
            </a:r>
            <a:r>
              <a:rPr dirty="0" err="1"/>
              <a:t>οδίζει</a:t>
            </a:r>
            <a:r>
              <a:rPr dirty="0"/>
              <a:t> την ανάπτυξη και τον πολλαπλασιασμό βακτηρίων</a:t>
            </a:r>
            <a:r>
              <a:rPr lang="el-GR" dirty="0"/>
              <a:t>.</a:t>
            </a:r>
            <a:r>
              <a:rPr dirty="0"/>
              <a:t> </a:t>
            </a:r>
            <a:endParaRPr lang="el-GR" dirty="0"/>
          </a:p>
          <a:p>
            <a:r>
              <a:rPr lang="el-GR" dirty="0"/>
              <a:t>Παρεμποδίζεται και η λειτουργία των ενζύμων των κυττάρων, έχει ως αποτέλεσμα την αναστολή του πολλαπλασιασμού των ιών.</a:t>
            </a:r>
          </a:p>
          <a:p>
            <a:r>
              <a:rPr lang="el-GR" dirty="0"/>
              <a:t>Ε</a:t>
            </a:r>
            <a:r>
              <a:rPr dirty="0" err="1"/>
              <a:t>νισχύει</a:t>
            </a:r>
            <a:r>
              <a:rPr dirty="0"/>
              <a:t> τη δράση των φαγοκυττάρων.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dirty="0" err="1"/>
              <a:t>Αντιμικρο</a:t>
            </a:r>
            <a:r>
              <a:rPr dirty="0"/>
              <a:t>βιακές Ουσίες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43491" y="1853755"/>
            <a:ext cx="6571343" cy="4199725"/>
          </a:xfrm>
        </p:spPr>
        <p:txBody>
          <a:bodyPr>
            <a:normAutofit fontScale="92500"/>
          </a:bodyPr>
          <a:lstStyle/>
          <a:p>
            <a:r>
              <a:rPr dirty="0" err="1"/>
              <a:t>Οι</a:t>
            </a:r>
            <a:r>
              <a:rPr dirty="0"/>
              <a:t> </a:t>
            </a:r>
            <a:r>
              <a:rPr dirty="0" err="1"/>
              <a:t>ιντερφερόνες</a:t>
            </a:r>
            <a:endParaRPr lang="el-GR" dirty="0"/>
          </a:p>
          <a:p>
            <a:r>
              <a:rPr lang="el-GR" dirty="0"/>
              <a:t>Μηχανισμός μη ειδικής άμυνας</a:t>
            </a:r>
          </a:p>
          <a:p>
            <a:r>
              <a:rPr lang="el-GR" dirty="0"/>
              <a:t>Όταν κάποιος ιός μολύνει ένα κύτταρο, προκαλεί την παραγωγή ειδικών πρωτεϊνών, των </a:t>
            </a:r>
            <a:r>
              <a:rPr lang="el-GR" dirty="0" err="1"/>
              <a:t>ιντερφερονών</a:t>
            </a:r>
            <a:r>
              <a:rPr lang="el-GR" dirty="0"/>
              <a:t>.</a:t>
            </a:r>
          </a:p>
          <a:p>
            <a:r>
              <a:rPr lang="el-GR" dirty="0"/>
              <a:t>οι ιντερφερόνες απελευθερώνονται στο μεσοκυττάριο υγρό και από εκεί </a:t>
            </a:r>
            <a:r>
              <a:rPr lang="el-GR" dirty="0" err="1"/>
              <a:t>απορροφούνται</a:t>
            </a:r>
            <a:r>
              <a:rPr lang="el-GR" dirty="0"/>
              <a:t> από τα γειτονικά υγιή κύτταρα.</a:t>
            </a:r>
          </a:p>
          <a:p>
            <a:r>
              <a:rPr lang="el-GR" dirty="0"/>
              <a:t>ενεργοποιείται η παραγωγή άλλων πρωτεϊνών, οι οποίες έχουν την ικανότητα να παρεμποδίζουν τον πολλαπλασιασμό των ιών.</a:t>
            </a:r>
          </a:p>
          <a:p>
            <a:r>
              <a:rPr lang="el-GR" dirty="0"/>
              <a:t>τα υγιή κύτταρα προστατεύονται.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Συλλογη">
  <a:themeElements>
    <a:clrScheme name="Συλλογη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Συλλογη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Συλλογη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Συλλογη</Template>
  <TotalTime>40</TotalTime>
  <Words>370</Words>
  <Application>Microsoft Office PowerPoint</Application>
  <PresentationFormat>Προβολή στην οθόνη (4:3)</PresentationFormat>
  <Paragraphs>44</Paragraphs>
  <Slides>10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2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10</vt:i4>
      </vt:variant>
    </vt:vector>
  </HeadingPairs>
  <TitlesOfParts>
    <vt:vector size="13" baseType="lpstr">
      <vt:lpstr>Arial</vt:lpstr>
      <vt:lpstr>Gill Sans MT</vt:lpstr>
      <vt:lpstr>Συλλογη</vt:lpstr>
      <vt:lpstr>Μηχανισμοί Άμυνας του Ανθρώπινου Οργανισμού</vt:lpstr>
      <vt:lpstr>Εισαγωγή</vt:lpstr>
      <vt:lpstr>Φαγοκυττάρωση</vt:lpstr>
      <vt:lpstr>Φλεγμονώδης Αντίδραση</vt:lpstr>
      <vt:lpstr>ΦΛΕΓΜΟΝΩΔΗΣ ΑΝΤΙΔΡΑΣΗ</vt:lpstr>
      <vt:lpstr>ΦΛΕΓΜΟΝΩΔΗΣ ΑΝΤΙΔΡΑΣΗ</vt:lpstr>
      <vt:lpstr>ΦΛΕΓΜΟΝΩΔΗΣ ΑΝΤΙΔΡΑΣΗ</vt:lpstr>
      <vt:lpstr>Πυρετός</vt:lpstr>
      <vt:lpstr>Αντιμικροβιακές Ουσίες</vt:lpstr>
      <vt:lpstr>ΑΝΤΙΜΙΚΡΟΒΙΑΚΕΣ ΟΥΣΙΕΣ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Δήμητρα-Γεωργία Λαύκα</dc:creator>
  <cp:keywords/>
  <dc:description>generated using python-pptx</dc:description>
  <cp:lastModifiedBy>Δήμητρα-Γεωργία Λαύκα</cp:lastModifiedBy>
  <cp:revision>8</cp:revision>
  <dcterms:created xsi:type="dcterms:W3CDTF">2013-01-27T09:14:16Z</dcterms:created>
  <dcterms:modified xsi:type="dcterms:W3CDTF">2024-10-15T06:26:21Z</dcterms:modified>
  <cp:category/>
</cp:coreProperties>
</file>