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8" r:id="rId9"/>
    <p:sldId id="261" r:id="rId10"/>
    <p:sldId id="267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7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69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6139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02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95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6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54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731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32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9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4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9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75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62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7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6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  <p:sldLayoutId id="214748372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t>Σύνδρομο Επίκτητης Ανοσοβιολογικής Ανεπάρκειας (AIDS)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Πα</a:t>
            </a:r>
            <a:r>
              <a:rPr dirty="0" err="1"/>
              <a:t>ρουσί</a:t>
            </a:r>
            <a:r>
              <a:rPr dirty="0"/>
              <a:t>αση για το AIDS</a:t>
            </a:r>
            <a:r>
              <a:rPr lang="el-GR" dirty="0"/>
              <a:t>:</a:t>
            </a:r>
            <a:r>
              <a:rPr dirty="0"/>
              <a:t> </a:t>
            </a:r>
            <a:r>
              <a:rPr dirty="0" err="1"/>
              <a:t>μετάδοση</a:t>
            </a:r>
            <a:r>
              <a:rPr dirty="0"/>
              <a:t>, </a:t>
            </a:r>
            <a:r>
              <a:rPr dirty="0" err="1"/>
              <a:t>διάγνωση</a:t>
            </a:r>
            <a:r>
              <a:rPr dirty="0"/>
              <a:t> και α</a:t>
            </a:r>
            <a:r>
              <a:rPr dirty="0" err="1"/>
              <a:t>ντιμετώ</a:t>
            </a:r>
            <a:r>
              <a:rPr dirty="0"/>
              <a:t>πιση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799B0B-B437-6A4F-3AA1-B916B5240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ΣΤΑΔΙΑ ΤΗΣ ΑΣΘΕΝΕΙΑΣ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4BC4C6E-9A0F-FDD2-7F4E-0C0000A74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2367094"/>
            <a:ext cx="7773339" cy="3662231"/>
          </a:xfrm>
        </p:spPr>
        <p:txBody>
          <a:bodyPr>
            <a:normAutofit/>
          </a:bodyPr>
          <a:lstStyle/>
          <a:p>
            <a:r>
              <a:rPr lang="el-GR" dirty="0"/>
              <a:t>Μετά από αρκετά χρόνια (συνήθως 7 έως 10),εκδηλώνεται η τυπική συμπτωματολογία της ασθένειας (υψηλός πυρετός, έντονες λοιμώξεις, διάρροιες). </a:t>
            </a:r>
          </a:p>
          <a:p>
            <a:r>
              <a:rPr lang="el-GR" dirty="0"/>
              <a:t>Κατά το χρονικό αυτό διάστημα ο ιός μολύνει και καταστρέφει όλο και περισσότερα βοηθητικά Τ-λεμφοκύτταρα, με αποτέλεσμα να εξασθενεί η λειτουργία του ανοσοβιολογικού συστήματος. </a:t>
            </a:r>
          </a:p>
          <a:p>
            <a:r>
              <a:rPr lang="el-GR" dirty="0"/>
              <a:t>Με την πάροδο του χρόνου τα συμπτώματα αυτά γίνονται εντονότερα και το άτομο οδηγείται τελικά στο θάνατο.</a:t>
            </a:r>
          </a:p>
        </p:txBody>
      </p:sp>
    </p:spTree>
    <p:extLst>
      <p:ext uri="{BB962C8B-B14F-4D97-AF65-F5344CB8AC3E}">
        <p14:creationId xmlns:p14="http://schemas.microsoft.com/office/powerpoint/2010/main" val="2827785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Αντιμετώπιση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Δεν</a:t>
            </a:r>
            <a:r>
              <a:rPr dirty="0"/>
              <a:t> υπ</a:t>
            </a:r>
            <a:r>
              <a:rPr dirty="0" err="1"/>
              <a:t>άρχει</a:t>
            </a:r>
            <a:r>
              <a:rPr dirty="0"/>
              <a:t> </a:t>
            </a:r>
            <a:r>
              <a:rPr dirty="0" err="1"/>
              <a:t>οριστική</a:t>
            </a:r>
            <a:r>
              <a:rPr dirty="0"/>
              <a:t> </a:t>
            </a:r>
            <a:r>
              <a:rPr dirty="0" err="1"/>
              <a:t>θερ</a:t>
            </a:r>
            <a:r>
              <a:rPr dirty="0"/>
              <a:t>απεία λόγω της ικανότητας του ιού να μεταλλάσσεται. </a:t>
            </a:r>
            <a:endParaRPr lang="en-US" dirty="0"/>
          </a:p>
          <a:p>
            <a:r>
              <a:rPr dirty="0" err="1"/>
              <a:t>Φάρμ</a:t>
            </a:r>
            <a:r>
              <a:rPr dirty="0"/>
              <a:t>ακα όπως το AZT </a:t>
            </a:r>
            <a:r>
              <a:rPr lang="el-GR" dirty="0"/>
              <a:t>και το </a:t>
            </a:r>
            <a:r>
              <a:rPr lang="en-GB" dirty="0"/>
              <a:t> DCC</a:t>
            </a:r>
            <a:r>
              <a:rPr lang="en-US" dirty="0"/>
              <a:t> </a:t>
            </a:r>
            <a:r>
              <a:rPr dirty="0"/>
              <a:t>κα</a:t>
            </a:r>
            <a:r>
              <a:rPr dirty="0" err="1"/>
              <a:t>θυστερούν</a:t>
            </a:r>
            <a:r>
              <a:rPr dirty="0"/>
              <a:t> </a:t>
            </a:r>
            <a:r>
              <a:rPr dirty="0" err="1"/>
              <a:t>την</a:t>
            </a:r>
            <a:r>
              <a:rPr dirty="0"/>
              <a:t> </a:t>
            </a:r>
            <a:r>
              <a:rPr dirty="0" err="1"/>
              <a:t>εξέλιξη</a:t>
            </a:r>
            <a:r>
              <a:rPr dirty="0"/>
              <a:t> </a:t>
            </a:r>
            <a:r>
              <a:rPr dirty="0" err="1"/>
              <a:t>της</a:t>
            </a:r>
            <a:r>
              <a:rPr dirty="0"/>
              <a:t> </a:t>
            </a:r>
            <a:r>
              <a:rPr dirty="0" err="1"/>
              <a:t>νόσου</a:t>
            </a:r>
            <a:r>
              <a:rPr dirty="0"/>
              <a:t>, α</a:t>
            </a:r>
            <a:r>
              <a:rPr dirty="0" err="1"/>
              <a:t>λλά</a:t>
            </a:r>
            <a:r>
              <a:rPr dirty="0"/>
              <a:t> </a:t>
            </a:r>
            <a:r>
              <a:rPr dirty="0" err="1"/>
              <a:t>έχουν</a:t>
            </a:r>
            <a:r>
              <a:rPr dirty="0"/>
              <a:t> πα</a:t>
            </a:r>
            <a:r>
              <a:rPr dirty="0" err="1"/>
              <a:t>ρενέργειες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Κοινωνικό Πρόβλημα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Το</a:t>
            </a:r>
            <a:r>
              <a:rPr dirty="0"/>
              <a:t> AIDS απ</a:t>
            </a:r>
            <a:r>
              <a:rPr dirty="0" err="1"/>
              <a:t>οτελεί</a:t>
            </a:r>
            <a:r>
              <a:rPr dirty="0"/>
              <a:t> </a:t>
            </a:r>
            <a:r>
              <a:rPr dirty="0" err="1"/>
              <a:t>κοινωνική</a:t>
            </a:r>
            <a:r>
              <a:rPr dirty="0"/>
              <a:t> </a:t>
            </a:r>
            <a:r>
              <a:rPr dirty="0" err="1"/>
              <a:t>μάστιγ</a:t>
            </a:r>
            <a:r>
              <a:rPr dirty="0"/>
              <a:t>α με υψηλά ποσοστά κρουσμάτων, ειδικά στην Αφρική. </a:t>
            </a:r>
            <a:endParaRPr lang="en-US" dirty="0"/>
          </a:p>
          <a:p>
            <a:r>
              <a:rPr dirty="0"/>
              <a:t>Η </a:t>
            </a:r>
            <a:r>
              <a:rPr dirty="0" err="1"/>
              <a:t>διεθνής</a:t>
            </a:r>
            <a:r>
              <a:rPr dirty="0"/>
              <a:t> </a:t>
            </a:r>
            <a:r>
              <a:rPr dirty="0" err="1"/>
              <a:t>κοινότητ</a:t>
            </a:r>
            <a:r>
              <a:rPr dirty="0"/>
              <a:t>α οφείλει να στηρίξει την έρευνα για την αντιμετώπιση της νόσου.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Ενημέρωση και Πρόληψη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Η </a:t>
            </a:r>
            <a:r>
              <a:rPr dirty="0" err="1"/>
              <a:t>ενημέρωση</a:t>
            </a:r>
            <a:r>
              <a:rPr dirty="0"/>
              <a:t> πα</a:t>
            </a:r>
            <a:r>
              <a:rPr dirty="0" err="1"/>
              <a:t>ίζει</a:t>
            </a:r>
            <a:r>
              <a:rPr dirty="0"/>
              <a:t> κα</a:t>
            </a:r>
            <a:r>
              <a:rPr dirty="0" err="1"/>
              <a:t>θοριστικό</a:t>
            </a:r>
            <a:r>
              <a:rPr dirty="0"/>
              <a:t> </a:t>
            </a:r>
            <a:r>
              <a:rPr dirty="0" err="1"/>
              <a:t>ρόλο</a:t>
            </a:r>
            <a:r>
              <a:rPr dirty="0"/>
              <a:t> </a:t>
            </a:r>
            <a:r>
              <a:rPr dirty="0" err="1"/>
              <a:t>στον</a:t>
            </a:r>
            <a:r>
              <a:rPr dirty="0"/>
              <a:t> π</a:t>
            </a:r>
            <a:r>
              <a:rPr dirty="0" err="1"/>
              <a:t>εριορισμό</a:t>
            </a:r>
            <a:r>
              <a:rPr dirty="0"/>
              <a:t> </a:t>
            </a:r>
            <a:r>
              <a:rPr dirty="0" err="1"/>
              <a:t>της</a:t>
            </a:r>
            <a:r>
              <a:rPr dirty="0"/>
              <a:t> </a:t>
            </a:r>
            <a:r>
              <a:rPr dirty="0" err="1"/>
              <a:t>μετάδοσης</a:t>
            </a:r>
            <a:r>
              <a:rPr dirty="0"/>
              <a:t> </a:t>
            </a:r>
            <a:r>
              <a:rPr dirty="0" err="1"/>
              <a:t>της</a:t>
            </a:r>
            <a:r>
              <a:rPr dirty="0"/>
              <a:t> </a:t>
            </a:r>
            <a:r>
              <a:rPr dirty="0" err="1"/>
              <a:t>νόσου</a:t>
            </a:r>
            <a:r>
              <a:rPr dirty="0"/>
              <a:t>. </a:t>
            </a:r>
            <a:endParaRPr lang="en-US" dirty="0"/>
          </a:p>
          <a:p>
            <a:r>
              <a:rPr dirty="0" err="1"/>
              <a:t>Μέτρ</a:t>
            </a:r>
            <a:r>
              <a:rPr dirty="0"/>
              <a:t>α όπως η χρήση προφυλακτικού και ο έλεγχος του αίματος είναι ζωτικής σημασίας.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Η </a:t>
            </a:r>
            <a:r>
              <a:rPr dirty="0" err="1"/>
              <a:t>εξ</a:t>
            </a:r>
            <a:r>
              <a:rPr dirty="0"/>
              <a:t>ασθένηση της λειτουργίας του ανοσοβιολογικού συστήματος του ανθρώπου ονομάζεται ανοσοβιολογική ανεπάρκεια. </a:t>
            </a:r>
            <a:endParaRPr lang="el-GR" dirty="0"/>
          </a:p>
          <a:p>
            <a:r>
              <a:rPr dirty="0" err="1"/>
              <a:t>Το</a:t>
            </a:r>
            <a:r>
              <a:rPr dirty="0"/>
              <a:t> AIDS </a:t>
            </a:r>
            <a:r>
              <a:rPr dirty="0" err="1"/>
              <a:t>εμφ</a:t>
            </a:r>
            <a:r>
              <a:rPr dirty="0"/>
              <a:t>ανίστηκε στα τέλη της δεκαετίας του 1970 και ανιχνεύτηκε το 1981. </a:t>
            </a:r>
            <a:endParaRPr lang="el-GR" dirty="0"/>
          </a:p>
          <a:p>
            <a:r>
              <a:rPr dirty="0" err="1"/>
              <a:t>Είν</a:t>
            </a:r>
            <a:r>
              <a:rPr dirty="0"/>
              <a:t>αι αποτέλεσμα του ιού HIV</a:t>
            </a:r>
            <a:r>
              <a:rPr lang="en-GB" dirty="0"/>
              <a:t> (Human IMMUNODEFICIENCY VIRUS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Δομή του HIV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Ο HIV α</a:t>
            </a:r>
            <a:r>
              <a:rPr dirty="0" err="1"/>
              <a:t>νήκει</a:t>
            </a:r>
            <a:r>
              <a:rPr dirty="0"/>
              <a:t> </a:t>
            </a:r>
            <a:r>
              <a:rPr dirty="0" err="1"/>
              <a:t>στους</a:t>
            </a:r>
            <a:r>
              <a:rPr dirty="0"/>
              <a:t> </a:t>
            </a:r>
            <a:r>
              <a:rPr dirty="0" err="1"/>
              <a:t>ρετροϊούς</a:t>
            </a:r>
            <a:r>
              <a:rPr lang="en-GB" dirty="0"/>
              <a:t>, </a:t>
            </a:r>
            <a:r>
              <a:rPr lang="el-GR" dirty="0" err="1"/>
              <a:t>δηλαδη</a:t>
            </a:r>
            <a:r>
              <a:rPr lang="el-GR" dirty="0"/>
              <a:t> </a:t>
            </a:r>
            <a:r>
              <a:rPr dirty="0" err="1"/>
              <a:t>είν</a:t>
            </a:r>
            <a:r>
              <a:rPr dirty="0"/>
              <a:t>αι ιός RNA. </a:t>
            </a:r>
            <a:endParaRPr lang="el-GR" dirty="0"/>
          </a:p>
          <a:p>
            <a:r>
              <a:rPr dirty="0" err="1"/>
              <a:t>Περιέχει</a:t>
            </a:r>
            <a:r>
              <a:rPr dirty="0"/>
              <a:t> </a:t>
            </a:r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ένζυμο</a:t>
            </a:r>
            <a:r>
              <a:rPr dirty="0"/>
              <a:t> α</a:t>
            </a:r>
            <a:r>
              <a:rPr dirty="0" err="1"/>
              <a:t>ντίστροφη</a:t>
            </a:r>
            <a:r>
              <a:rPr dirty="0"/>
              <a:t> </a:t>
            </a:r>
            <a:r>
              <a:rPr dirty="0" err="1"/>
              <a:t>μετ</a:t>
            </a:r>
            <a:r>
              <a:rPr dirty="0"/>
              <a:t>αγραφάση που συνθέτει DNA με βάση το RNA του ιού. </a:t>
            </a:r>
            <a:endParaRPr lang="el-GR" dirty="0"/>
          </a:p>
          <a:p>
            <a:r>
              <a:rPr lang="el-GR" dirty="0"/>
              <a:t>Το </a:t>
            </a:r>
            <a:r>
              <a:rPr lang="el-GR" dirty="0" err="1"/>
              <a:t>γενετικο</a:t>
            </a:r>
            <a:r>
              <a:rPr lang="el-GR" dirty="0"/>
              <a:t> </a:t>
            </a:r>
            <a:r>
              <a:rPr lang="el-GR" dirty="0" err="1"/>
              <a:t>υλικο</a:t>
            </a:r>
            <a:r>
              <a:rPr lang="el-GR" dirty="0"/>
              <a:t> και τα </a:t>
            </a:r>
            <a:r>
              <a:rPr lang="el-GR" dirty="0" err="1"/>
              <a:t>ενζυμα</a:t>
            </a:r>
            <a:r>
              <a:rPr lang="el-GR" dirty="0"/>
              <a:t> είναι </a:t>
            </a:r>
            <a:r>
              <a:rPr lang="el-GR" dirty="0" err="1"/>
              <a:t>κλεισμενα</a:t>
            </a:r>
            <a:r>
              <a:rPr lang="el-GR" dirty="0"/>
              <a:t> σε </a:t>
            </a:r>
            <a:r>
              <a:rPr lang="el-GR" dirty="0" err="1"/>
              <a:t>καψιδιο</a:t>
            </a:r>
            <a:r>
              <a:rPr lang="el-GR" dirty="0"/>
              <a:t>, το </a:t>
            </a:r>
            <a:r>
              <a:rPr lang="el-GR" dirty="0" err="1"/>
              <a:t>οιοπο</a:t>
            </a:r>
            <a:r>
              <a:rPr lang="el-GR" dirty="0"/>
              <a:t> </a:t>
            </a:r>
            <a:r>
              <a:rPr lang="el-GR" dirty="0" err="1"/>
              <a:t>περιβαλλεται</a:t>
            </a:r>
            <a:r>
              <a:rPr lang="el-GR" dirty="0"/>
              <a:t> από </a:t>
            </a:r>
            <a:r>
              <a:rPr lang="el-GR" dirty="0" err="1"/>
              <a:t>ελυτρο</a:t>
            </a:r>
            <a:endParaRPr lang="el-GR" dirty="0"/>
          </a:p>
          <a:p>
            <a:r>
              <a:rPr dirty="0"/>
              <a:t>Ο </a:t>
            </a:r>
            <a:r>
              <a:rPr dirty="0" err="1"/>
              <a:t>ιός</a:t>
            </a:r>
            <a:r>
              <a:rPr dirty="0"/>
              <a:t> π</a:t>
            </a:r>
            <a:r>
              <a:rPr dirty="0" err="1"/>
              <a:t>ροσ</a:t>
            </a:r>
            <a:r>
              <a:rPr dirty="0"/>
              <a:t>βάλλει κυρίως τα βοηθητικά Τ-λεμφοκύτταρα</a:t>
            </a:r>
            <a:r>
              <a:rPr lang="el-GR" dirty="0"/>
              <a:t>, τα </a:t>
            </a:r>
            <a:r>
              <a:rPr lang="el-GR" dirty="0" err="1"/>
              <a:t>κυτταροτοξικα</a:t>
            </a:r>
            <a:r>
              <a:rPr lang="el-GR" dirty="0"/>
              <a:t> τ-</a:t>
            </a:r>
            <a:r>
              <a:rPr lang="el-GR" dirty="0" err="1"/>
              <a:t>λεμφοκυτταρα</a:t>
            </a:r>
            <a:r>
              <a:rPr lang="el-GR" dirty="0"/>
              <a:t> και </a:t>
            </a:r>
            <a:r>
              <a:rPr lang="el-GR" dirty="0" err="1"/>
              <a:t>καποια</a:t>
            </a:r>
            <a:r>
              <a:rPr lang="el-GR" dirty="0"/>
              <a:t> </a:t>
            </a:r>
            <a:r>
              <a:rPr lang="el-GR" dirty="0" err="1"/>
              <a:t>νευρικα</a:t>
            </a:r>
            <a:r>
              <a:rPr lang="el-GR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Τρό</a:t>
            </a:r>
            <a:r>
              <a:rPr dirty="0"/>
              <a:t>ποι Μετάδοσης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Ο ιός ανιχνεύεται στο αίμα, στο σπέρμα, στις κολπικές εκκρίσεις και μεταδίδεται μέσω:</a:t>
            </a:r>
          </a:p>
          <a:p>
            <a:r>
              <a:t>- Μετάγγισης αίματος</a:t>
            </a:r>
          </a:p>
          <a:p>
            <a:r>
              <a:t>- Χρήσης κοινής σύριγγας</a:t>
            </a:r>
          </a:p>
          <a:p>
            <a:r>
              <a:t>- Σεξουαλικής επαφής</a:t>
            </a:r>
          </a:p>
          <a:p>
            <a:r>
              <a:t>- Από τη μητέρα στο νεογνό κατά τον τοκετό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D2A99E-1B17-71E8-36D7-76FDCC9A7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Τροποι</a:t>
            </a:r>
            <a:r>
              <a:rPr lang="el-GR" dirty="0"/>
              <a:t> </a:t>
            </a:r>
            <a:r>
              <a:rPr lang="el-GR" dirty="0" err="1"/>
              <a:t>μεταδοσησ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DDFFCD-433D-D939-FC75-68CEA3966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Δεν </a:t>
            </a:r>
            <a:r>
              <a:rPr lang="el-GR" dirty="0" err="1"/>
              <a:t>μεταδιδεται</a:t>
            </a:r>
            <a:r>
              <a:rPr lang="el-GR" dirty="0"/>
              <a:t>:</a:t>
            </a:r>
          </a:p>
          <a:p>
            <a:r>
              <a:rPr lang="el-GR" dirty="0" err="1"/>
              <a:t>Μεσω</a:t>
            </a:r>
            <a:r>
              <a:rPr lang="el-GR" dirty="0"/>
              <a:t> </a:t>
            </a:r>
            <a:r>
              <a:rPr lang="el-GR" dirty="0" err="1"/>
              <a:t>εντομων</a:t>
            </a:r>
            <a:endParaRPr lang="el-GR" dirty="0"/>
          </a:p>
          <a:p>
            <a:r>
              <a:rPr lang="el-GR" dirty="0"/>
              <a:t>Με το </a:t>
            </a:r>
            <a:r>
              <a:rPr lang="el-GR" dirty="0" err="1"/>
              <a:t>σαλιο</a:t>
            </a:r>
            <a:endParaRPr lang="el-GR" dirty="0"/>
          </a:p>
          <a:p>
            <a:r>
              <a:rPr lang="el-GR" dirty="0"/>
              <a:t>Με τη </a:t>
            </a:r>
            <a:r>
              <a:rPr lang="el-GR" dirty="0" err="1"/>
              <a:t>χειραψια</a:t>
            </a:r>
            <a:endParaRPr lang="el-GR" dirty="0"/>
          </a:p>
          <a:p>
            <a:r>
              <a:rPr lang="el-GR" dirty="0"/>
              <a:t>Με τους </a:t>
            </a:r>
            <a:r>
              <a:rPr lang="el-GR" dirty="0" err="1"/>
              <a:t>ασπασμουσ</a:t>
            </a:r>
            <a:endParaRPr lang="el-GR" dirty="0"/>
          </a:p>
          <a:p>
            <a:r>
              <a:rPr lang="el-GR" dirty="0"/>
              <a:t>Με </a:t>
            </a:r>
            <a:r>
              <a:rPr lang="el-GR" dirty="0" err="1"/>
              <a:t>Κοινη</a:t>
            </a:r>
            <a:r>
              <a:rPr lang="el-GR" dirty="0"/>
              <a:t> </a:t>
            </a:r>
            <a:r>
              <a:rPr lang="el-GR" dirty="0" err="1"/>
              <a:t>χρηση</a:t>
            </a:r>
            <a:r>
              <a:rPr lang="el-GR" dirty="0"/>
              <a:t> </a:t>
            </a:r>
            <a:r>
              <a:rPr lang="el-GR" dirty="0" err="1"/>
              <a:t>σκευων</a:t>
            </a:r>
            <a:r>
              <a:rPr lang="el-GR" dirty="0"/>
              <a:t> </a:t>
            </a:r>
            <a:r>
              <a:rPr lang="el-GR" dirty="0" err="1"/>
              <a:t>φαγητου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7590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A7690D-2311-16DB-9737-AC53E0D3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Τροποι</a:t>
            </a:r>
            <a:r>
              <a:rPr lang="el-GR" dirty="0"/>
              <a:t> </a:t>
            </a:r>
            <a:r>
              <a:rPr lang="el-GR" dirty="0" err="1"/>
              <a:t>προστασιασ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D1B036C-F0D4-134B-A356-469DDECFA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έλεγχος του αίματος που προορίζεται για μεταγγίσεις.</a:t>
            </a:r>
          </a:p>
          <a:p>
            <a:r>
              <a:rPr lang="el-GR" dirty="0"/>
              <a:t>Η χρησιμοποίηση συρίγγων μιας χρήσης και μόνο μία φορά από ένα άτομο.</a:t>
            </a:r>
          </a:p>
          <a:p>
            <a:r>
              <a:rPr lang="el-GR" dirty="0"/>
              <a:t>Η πλήρης αποστείρωση των χειρουργικών και των οδοντιατρικών εργαλείων.</a:t>
            </a:r>
          </a:p>
          <a:p>
            <a:r>
              <a:rPr lang="el-GR" dirty="0"/>
              <a:t>Η χρήση προφυλακτικού κατά τη σεξουαλική επαφή.</a:t>
            </a:r>
          </a:p>
        </p:txBody>
      </p:sp>
    </p:spTree>
    <p:extLst>
      <p:ext uri="{BB962C8B-B14F-4D97-AF65-F5344CB8AC3E}">
        <p14:creationId xmlns:p14="http://schemas.microsoft.com/office/powerpoint/2010/main" val="1976614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Διάγνωση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367094"/>
            <a:ext cx="7773339" cy="3872388"/>
          </a:xfrm>
        </p:spPr>
        <p:txBody>
          <a:bodyPr>
            <a:normAutofit/>
          </a:bodyPr>
          <a:lstStyle/>
          <a:p>
            <a:r>
              <a:rPr dirty="0"/>
              <a:t>Η </a:t>
            </a:r>
            <a:r>
              <a:rPr dirty="0" err="1"/>
              <a:t>διάγνωση</a:t>
            </a:r>
            <a:r>
              <a:rPr dirty="0"/>
              <a:t> </a:t>
            </a:r>
            <a:r>
              <a:rPr dirty="0" err="1"/>
              <a:t>γίνετ</a:t>
            </a:r>
            <a:r>
              <a:rPr dirty="0"/>
              <a:t>αι με ανίχνευση του RNA του ιού ή των ειδικών αντισωμάτων. </a:t>
            </a:r>
            <a:endParaRPr lang="el-GR" dirty="0"/>
          </a:p>
          <a:p>
            <a:r>
              <a:rPr dirty="0"/>
              <a:t>Η </a:t>
            </a:r>
            <a:r>
              <a:rPr dirty="0" err="1"/>
              <a:t>δι</a:t>
            </a:r>
            <a:r>
              <a:rPr dirty="0"/>
              <a:t>αδικασία απαιτεί 6 εβδομάδες έως 6 μήνες μετά την εισβολή του ιού.</a:t>
            </a:r>
            <a:endParaRPr lang="el-GR" dirty="0"/>
          </a:p>
          <a:p>
            <a:r>
              <a:rPr lang="el-GR" dirty="0"/>
              <a:t>η ύπαρξη ειδικών αντισωμάτων ή ειδικών </a:t>
            </a:r>
            <a:r>
              <a:rPr lang="el-GR" dirty="0" err="1"/>
              <a:t>κυτταροτοξικών</a:t>
            </a:r>
            <a:r>
              <a:rPr lang="el-GR" dirty="0"/>
              <a:t> Τ-λεμφοκυττάρων στον οργανισμό του ατόμου δε σημαίνει αυτόματα και ανοσία. </a:t>
            </a:r>
          </a:p>
          <a:p>
            <a:r>
              <a:rPr lang="el-GR" dirty="0"/>
              <a:t>Ο ιός συνυπάρχει στο μολυσμένο άτομο με τα αντισώματα που έχουν παραχθεί γι' αυτόν.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380745-75AF-16CF-C054-D03DE447C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ΣΤΑΔΙΑ ΤΗΣ ΑΣΘΕΝΕΙΑΣ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365B15-38B6-3480-617C-6DC6B1820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2367094"/>
            <a:ext cx="7773339" cy="3872388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Με την είσοδό του στον οργανισμό ο ιός HIV συνδέεται με τους ειδικούς υποδοχείς που βρίσκονται στην πλασματική μεμβράνη των βοηθητικών Τ-λεμφοκυττάρων και μολύνει περιορισμένο αριθμό από αυτά </a:t>
            </a:r>
          </a:p>
          <a:p>
            <a:r>
              <a:rPr lang="el-GR" dirty="0"/>
              <a:t>Εκεί πολλαπλασιάζεται χρησιμοποιώντας το ένζυμο αντίστροφη </a:t>
            </a:r>
            <a:r>
              <a:rPr lang="el-GR" dirty="0" err="1"/>
              <a:t>μεταγραφάση</a:t>
            </a:r>
            <a:r>
              <a:rPr lang="el-GR" dirty="0"/>
              <a:t> και αξιοποιώντας τους μηχανισμούς του κυττάρου.</a:t>
            </a:r>
          </a:p>
          <a:p>
            <a:r>
              <a:rPr lang="el-GR" dirty="0"/>
              <a:t> Αρχικά από το RNA του ιού συντίθεται μονόκλωνο DNA, το οποίο στη συνέχεια μετατρέπεται σε δίκλωνο DNA. </a:t>
            </a:r>
          </a:p>
          <a:p>
            <a:r>
              <a:rPr lang="el-GR" dirty="0"/>
              <a:t>το DNA του ιού συνδέεται με το DNA του κυττάρου - ξενιστή και παραμένει ανενεργό (σε λανθάνουσα κατάσταση). Κατά την περίοδο αυτή το άτομο θεωρείται φορέας του ιού.</a:t>
            </a:r>
          </a:p>
        </p:txBody>
      </p:sp>
    </p:spTree>
    <p:extLst>
      <p:ext uri="{BB962C8B-B14F-4D97-AF65-F5344CB8AC3E}">
        <p14:creationId xmlns:p14="http://schemas.microsoft.com/office/powerpoint/2010/main" val="26478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Στάδια της Ασθένειας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367094"/>
            <a:ext cx="7773339" cy="387238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Οι καινούριοι ιοί που προκύπτουν μολύνουν άλλα βοηθητικά Τ-λεμφοκύτταρα. </a:t>
            </a:r>
          </a:p>
          <a:p>
            <a:r>
              <a:rPr lang="el-GR" dirty="0"/>
              <a:t>Από τη στιγμή της μόλυνσης του οργανισμού, μέχρι τη διάγνωση της νόσου απαιτείται αρκετό χρονικό διάστημα, (από 6 εβδομάδες έως 6 μήνες). </a:t>
            </a:r>
          </a:p>
          <a:p>
            <a:r>
              <a:rPr lang="el-GR" dirty="0"/>
              <a:t>Στο διάστημα αυτό το άτομο εμφανίζει λοιμώξεις, οι οποίες γρήγορα παρέρχονται και δεν οδηγούν στην υποψία για την ύπαρξη της συγκεκριμένης νόσου. </a:t>
            </a:r>
          </a:p>
          <a:p>
            <a:r>
              <a:rPr lang="el-GR" dirty="0"/>
              <a:t>Το άτομο όμως μπορεί να μεταδίδει τον ιό χωρίς να το γνωρίζει.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Σταγονίδιο">
  <a:themeElements>
    <a:clrScheme name="Σταγονίδιο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Σταγονίδιο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ταγονίδιο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TM04033925[[fn=Σταγονίδιο]]</Template>
  <TotalTime>34</TotalTime>
  <Words>611</Words>
  <Application>Microsoft Office PowerPoint</Application>
  <PresentationFormat>Προβολή στην οθόνη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6" baseType="lpstr">
      <vt:lpstr>Arial</vt:lpstr>
      <vt:lpstr>Tw Cen MT</vt:lpstr>
      <vt:lpstr>Σταγονίδιο</vt:lpstr>
      <vt:lpstr>Σύνδρομο Επίκτητης Ανοσοβιολογικής Ανεπάρκειας (AIDS)</vt:lpstr>
      <vt:lpstr>Εισαγωγή</vt:lpstr>
      <vt:lpstr>Δομή του HIV</vt:lpstr>
      <vt:lpstr>Τρόποι Μετάδοσης</vt:lpstr>
      <vt:lpstr>Τροποι μεταδοσησ</vt:lpstr>
      <vt:lpstr>Τροποι προστασιασ</vt:lpstr>
      <vt:lpstr>Διάγνωση</vt:lpstr>
      <vt:lpstr>ΣΤΑΔΙΑ ΤΗΣ ΑΣΘΕΝΕΙΑΣ</vt:lpstr>
      <vt:lpstr>Στάδια της Ασθένειας</vt:lpstr>
      <vt:lpstr>ΣΤΑΔΙΑ ΤΗΣ ΑΣΘΕΝΕΙΑΣ</vt:lpstr>
      <vt:lpstr>Αντιμετώπιση</vt:lpstr>
      <vt:lpstr>Κοινωνικό Πρόβλημα</vt:lpstr>
      <vt:lpstr>Ενημέρωση και Πρόληψη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4</cp:revision>
  <dcterms:created xsi:type="dcterms:W3CDTF">2013-01-27T09:14:16Z</dcterms:created>
  <dcterms:modified xsi:type="dcterms:W3CDTF">2024-12-04T07:04:01Z</dcterms:modified>
  <cp:category/>
</cp:coreProperties>
</file>