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6" r:id="rId8"/>
    <p:sldId id="268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8242E-E968-44D3-B848-D763408DEAF5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D4167CF-2F25-4595-B4BC-23400C3E1FB4}">
      <dgm:prSet/>
      <dgm:spPr/>
      <dgm:t>
        <a:bodyPr/>
        <a:lstStyle/>
        <a:p>
          <a:r>
            <a:rPr lang="en-US"/>
            <a:t>Ορισμένες ουσίες, όπως το αλκοόλ, η νικοτίνη και τα ναρκωτικά, προκαλούν εθισμό και εξάρτηση, μεταβάλλοντας τη λειτουργία των νευρικών κυττάρων. </a:t>
          </a:r>
        </a:p>
      </dgm:t>
    </dgm:pt>
    <dgm:pt modelId="{47294912-5C19-456A-8878-06FF7E2CB5F6}" type="parTrans" cxnId="{1059CF87-9A2E-494D-A607-59EB4AC32360}">
      <dgm:prSet/>
      <dgm:spPr/>
      <dgm:t>
        <a:bodyPr/>
        <a:lstStyle/>
        <a:p>
          <a:endParaRPr lang="en-US"/>
        </a:p>
      </dgm:t>
    </dgm:pt>
    <dgm:pt modelId="{2BE86F90-A0F2-430A-BA8A-288A84680BED}" type="sibTrans" cxnId="{1059CF87-9A2E-494D-A607-59EB4AC32360}">
      <dgm:prSet/>
      <dgm:spPr/>
      <dgm:t>
        <a:bodyPr/>
        <a:lstStyle/>
        <a:p>
          <a:endParaRPr lang="en-US"/>
        </a:p>
      </dgm:t>
    </dgm:pt>
    <dgm:pt modelId="{D9BDC03E-14C2-4A4E-9B2A-F419894D74AF}">
      <dgm:prSet/>
      <dgm:spPr/>
      <dgm:t>
        <a:bodyPr/>
        <a:lstStyle/>
        <a:p>
          <a:r>
            <a:rPr lang="en-US"/>
            <a:t>Η χρήση τους συχνά οδηγεί σε σοβαρές ψυχικές και σωματικές επιπτώσεις.</a:t>
          </a:r>
        </a:p>
      </dgm:t>
    </dgm:pt>
    <dgm:pt modelId="{CFB65E05-2A04-4122-B617-AAE2088476AA}" type="parTrans" cxnId="{33C14A7E-95F8-4F37-AD95-5EBC82BA1F09}">
      <dgm:prSet/>
      <dgm:spPr/>
      <dgm:t>
        <a:bodyPr/>
        <a:lstStyle/>
        <a:p>
          <a:endParaRPr lang="en-US"/>
        </a:p>
      </dgm:t>
    </dgm:pt>
    <dgm:pt modelId="{EE00B622-568B-46AA-AD57-654DEB3F4EF1}" type="sibTrans" cxnId="{33C14A7E-95F8-4F37-AD95-5EBC82BA1F09}">
      <dgm:prSet/>
      <dgm:spPr/>
      <dgm:t>
        <a:bodyPr/>
        <a:lstStyle/>
        <a:p>
          <a:endParaRPr lang="en-US"/>
        </a:p>
      </dgm:t>
    </dgm:pt>
    <dgm:pt modelId="{09256CE3-5413-4824-96B0-8541B2F9BA58}" type="pres">
      <dgm:prSet presAssocID="{FB78242E-E968-44D3-B848-D763408DEAF5}" presName="Name0" presStyleCnt="0">
        <dgm:presLayoutVars>
          <dgm:dir/>
          <dgm:animLvl val="lvl"/>
          <dgm:resizeHandles val="exact"/>
        </dgm:presLayoutVars>
      </dgm:prSet>
      <dgm:spPr/>
    </dgm:pt>
    <dgm:pt modelId="{7543E8CB-3B8F-4FC9-9251-5D44BE6B031E}" type="pres">
      <dgm:prSet presAssocID="{D9BDC03E-14C2-4A4E-9B2A-F419894D74AF}" presName="boxAndChildren" presStyleCnt="0"/>
      <dgm:spPr/>
    </dgm:pt>
    <dgm:pt modelId="{DAD80E4A-B706-46C4-8DA1-DB04F0056A2A}" type="pres">
      <dgm:prSet presAssocID="{D9BDC03E-14C2-4A4E-9B2A-F419894D74AF}" presName="parentTextBox" presStyleLbl="node1" presStyleIdx="0" presStyleCnt="2"/>
      <dgm:spPr/>
    </dgm:pt>
    <dgm:pt modelId="{06EC913E-397C-4671-A566-74CD8B5D1B70}" type="pres">
      <dgm:prSet presAssocID="{2BE86F90-A0F2-430A-BA8A-288A84680BED}" presName="sp" presStyleCnt="0"/>
      <dgm:spPr/>
    </dgm:pt>
    <dgm:pt modelId="{C7F293E3-707F-4311-AF0E-61EA5D25771D}" type="pres">
      <dgm:prSet presAssocID="{8D4167CF-2F25-4595-B4BC-23400C3E1FB4}" presName="arrowAndChildren" presStyleCnt="0"/>
      <dgm:spPr/>
    </dgm:pt>
    <dgm:pt modelId="{0FB01FFB-6AF5-47A9-BFAF-E9223157C9C4}" type="pres">
      <dgm:prSet presAssocID="{8D4167CF-2F25-4595-B4BC-23400C3E1FB4}" presName="parentTextArrow" presStyleLbl="node1" presStyleIdx="1" presStyleCnt="2"/>
      <dgm:spPr/>
    </dgm:pt>
  </dgm:ptLst>
  <dgm:cxnLst>
    <dgm:cxn modelId="{B1F58102-598A-4754-B82D-B810F617ABA7}" type="presOf" srcId="{FB78242E-E968-44D3-B848-D763408DEAF5}" destId="{09256CE3-5413-4824-96B0-8541B2F9BA58}" srcOrd="0" destOrd="0" presId="urn:microsoft.com/office/officeart/2005/8/layout/process4"/>
    <dgm:cxn modelId="{360CA45B-427D-43A7-8099-9C6F3ABE68EF}" type="presOf" srcId="{D9BDC03E-14C2-4A4E-9B2A-F419894D74AF}" destId="{DAD80E4A-B706-46C4-8DA1-DB04F0056A2A}" srcOrd="0" destOrd="0" presId="urn:microsoft.com/office/officeart/2005/8/layout/process4"/>
    <dgm:cxn modelId="{33C14A7E-95F8-4F37-AD95-5EBC82BA1F09}" srcId="{FB78242E-E968-44D3-B848-D763408DEAF5}" destId="{D9BDC03E-14C2-4A4E-9B2A-F419894D74AF}" srcOrd="1" destOrd="0" parTransId="{CFB65E05-2A04-4122-B617-AAE2088476AA}" sibTransId="{EE00B622-568B-46AA-AD57-654DEB3F4EF1}"/>
    <dgm:cxn modelId="{1059CF87-9A2E-494D-A607-59EB4AC32360}" srcId="{FB78242E-E968-44D3-B848-D763408DEAF5}" destId="{8D4167CF-2F25-4595-B4BC-23400C3E1FB4}" srcOrd="0" destOrd="0" parTransId="{47294912-5C19-456A-8878-06FF7E2CB5F6}" sibTransId="{2BE86F90-A0F2-430A-BA8A-288A84680BED}"/>
    <dgm:cxn modelId="{B07F2ADC-FE90-4421-8859-314844FBBC7D}" type="presOf" srcId="{8D4167CF-2F25-4595-B4BC-23400C3E1FB4}" destId="{0FB01FFB-6AF5-47A9-BFAF-E9223157C9C4}" srcOrd="0" destOrd="0" presId="urn:microsoft.com/office/officeart/2005/8/layout/process4"/>
    <dgm:cxn modelId="{8FE5F90A-F933-492C-A255-15A348AB532E}" type="presParOf" srcId="{09256CE3-5413-4824-96B0-8541B2F9BA58}" destId="{7543E8CB-3B8F-4FC9-9251-5D44BE6B031E}" srcOrd="0" destOrd="0" presId="urn:microsoft.com/office/officeart/2005/8/layout/process4"/>
    <dgm:cxn modelId="{546BB741-646E-48AF-BDC1-AA19307EDF35}" type="presParOf" srcId="{7543E8CB-3B8F-4FC9-9251-5D44BE6B031E}" destId="{DAD80E4A-B706-46C4-8DA1-DB04F0056A2A}" srcOrd="0" destOrd="0" presId="urn:microsoft.com/office/officeart/2005/8/layout/process4"/>
    <dgm:cxn modelId="{DB4565E7-1527-45B7-AAC1-F245A92607FC}" type="presParOf" srcId="{09256CE3-5413-4824-96B0-8541B2F9BA58}" destId="{06EC913E-397C-4671-A566-74CD8B5D1B70}" srcOrd="1" destOrd="0" presId="urn:microsoft.com/office/officeart/2005/8/layout/process4"/>
    <dgm:cxn modelId="{232E33DB-A708-494D-B789-AD543A609DB5}" type="presParOf" srcId="{09256CE3-5413-4824-96B0-8541B2F9BA58}" destId="{C7F293E3-707F-4311-AF0E-61EA5D25771D}" srcOrd="2" destOrd="0" presId="urn:microsoft.com/office/officeart/2005/8/layout/process4"/>
    <dgm:cxn modelId="{0D8BEE2A-3486-49FE-A750-11B4C0300C82}" type="presParOf" srcId="{C7F293E3-707F-4311-AF0E-61EA5D25771D}" destId="{0FB01FFB-6AF5-47A9-BFAF-E9223157C9C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4CF35-9B95-43C4-BE47-38B6AD9CB91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06E7052-8D61-463A-AF0E-75D07FA7050E}">
      <dgm:prSet/>
      <dgm:spPr/>
      <dgm:t>
        <a:bodyPr/>
        <a:lstStyle/>
        <a:p>
          <a:r>
            <a:rPr lang="en-US"/>
            <a:t>- Εθισμός: Ο οργανισμός δεν μπορεί να λειτουργήσει χωρίς τις ουσίες.</a:t>
          </a:r>
        </a:p>
      </dgm:t>
    </dgm:pt>
    <dgm:pt modelId="{A3D12320-BDA7-450F-A82F-0B4DE89955CF}" type="parTrans" cxnId="{76BC2522-FB6C-43FB-A46A-7A5688B4F58C}">
      <dgm:prSet/>
      <dgm:spPr/>
      <dgm:t>
        <a:bodyPr/>
        <a:lstStyle/>
        <a:p>
          <a:endParaRPr lang="en-US"/>
        </a:p>
      </dgm:t>
    </dgm:pt>
    <dgm:pt modelId="{0E657036-ED97-497E-87A1-3B0C08BD056C}" type="sibTrans" cxnId="{76BC2522-FB6C-43FB-A46A-7A5688B4F58C}">
      <dgm:prSet/>
      <dgm:spPr/>
      <dgm:t>
        <a:bodyPr/>
        <a:lstStyle/>
        <a:p>
          <a:endParaRPr lang="en-US"/>
        </a:p>
      </dgm:t>
    </dgm:pt>
    <dgm:pt modelId="{2CAEDB22-CF74-424B-BAD5-30D9444D7B39}">
      <dgm:prSet/>
      <dgm:spPr/>
      <dgm:t>
        <a:bodyPr/>
        <a:lstStyle/>
        <a:p>
          <a:r>
            <a:rPr lang="en-US"/>
            <a:t>- Ανοχή: Ο χρήστης χρειάζεται συνεχώς μεγαλύτερες δόσεις για να επιτύχει το ίδιο αποτέλεσμα.</a:t>
          </a:r>
        </a:p>
      </dgm:t>
    </dgm:pt>
    <dgm:pt modelId="{D8FE5D02-D706-436D-AAEB-41241E2E3845}" type="parTrans" cxnId="{186B954A-38C6-40F6-9999-41B14BDF719C}">
      <dgm:prSet/>
      <dgm:spPr/>
      <dgm:t>
        <a:bodyPr/>
        <a:lstStyle/>
        <a:p>
          <a:endParaRPr lang="en-US"/>
        </a:p>
      </dgm:t>
    </dgm:pt>
    <dgm:pt modelId="{B132989D-A81D-4110-9FB6-6CA480DB57A7}" type="sibTrans" cxnId="{186B954A-38C6-40F6-9999-41B14BDF719C}">
      <dgm:prSet/>
      <dgm:spPr/>
      <dgm:t>
        <a:bodyPr/>
        <a:lstStyle/>
        <a:p>
          <a:endParaRPr lang="en-US"/>
        </a:p>
      </dgm:t>
    </dgm:pt>
    <dgm:pt modelId="{50B8C04B-0DDB-4C2B-8598-255149A2C317}" type="pres">
      <dgm:prSet presAssocID="{8CB4CF35-9B95-43C4-BE47-38B6AD9CB917}" presName="linear" presStyleCnt="0">
        <dgm:presLayoutVars>
          <dgm:animLvl val="lvl"/>
          <dgm:resizeHandles val="exact"/>
        </dgm:presLayoutVars>
      </dgm:prSet>
      <dgm:spPr/>
    </dgm:pt>
    <dgm:pt modelId="{CB59BA5D-13AE-48C2-BB20-5DBFA6D75B2E}" type="pres">
      <dgm:prSet presAssocID="{806E7052-8D61-463A-AF0E-75D07FA7050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896D43-DE49-4E96-AD1C-6D7BBECF7E7A}" type="pres">
      <dgm:prSet presAssocID="{0E657036-ED97-497E-87A1-3B0C08BD056C}" presName="spacer" presStyleCnt="0"/>
      <dgm:spPr/>
    </dgm:pt>
    <dgm:pt modelId="{0480F25E-B671-4D20-9420-91A57A9D4207}" type="pres">
      <dgm:prSet presAssocID="{2CAEDB22-CF74-424B-BAD5-30D9444D7B3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C502D02-81BA-40C3-85EB-14B820BF4A12}" type="presOf" srcId="{806E7052-8D61-463A-AF0E-75D07FA7050E}" destId="{CB59BA5D-13AE-48C2-BB20-5DBFA6D75B2E}" srcOrd="0" destOrd="0" presId="urn:microsoft.com/office/officeart/2005/8/layout/vList2"/>
    <dgm:cxn modelId="{BFDD180A-5F1C-4D4F-93EC-B25BA75069D9}" type="presOf" srcId="{8CB4CF35-9B95-43C4-BE47-38B6AD9CB917}" destId="{50B8C04B-0DDB-4C2B-8598-255149A2C317}" srcOrd="0" destOrd="0" presId="urn:microsoft.com/office/officeart/2005/8/layout/vList2"/>
    <dgm:cxn modelId="{76BC2522-FB6C-43FB-A46A-7A5688B4F58C}" srcId="{8CB4CF35-9B95-43C4-BE47-38B6AD9CB917}" destId="{806E7052-8D61-463A-AF0E-75D07FA7050E}" srcOrd="0" destOrd="0" parTransId="{A3D12320-BDA7-450F-A82F-0B4DE89955CF}" sibTransId="{0E657036-ED97-497E-87A1-3B0C08BD056C}"/>
    <dgm:cxn modelId="{5B2F6924-7C00-4D18-9D04-F31F532310B3}" type="presOf" srcId="{2CAEDB22-CF74-424B-BAD5-30D9444D7B39}" destId="{0480F25E-B671-4D20-9420-91A57A9D4207}" srcOrd="0" destOrd="0" presId="urn:microsoft.com/office/officeart/2005/8/layout/vList2"/>
    <dgm:cxn modelId="{186B954A-38C6-40F6-9999-41B14BDF719C}" srcId="{8CB4CF35-9B95-43C4-BE47-38B6AD9CB917}" destId="{2CAEDB22-CF74-424B-BAD5-30D9444D7B39}" srcOrd="1" destOrd="0" parTransId="{D8FE5D02-D706-436D-AAEB-41241E2E3845}" sibTransId="{B132989D-A81D-4110-9FB6-6CA480DB57A7}"/>
    <dgm:cxn modelId="{A95EF5CF-F414-4167-8130-F4513A182650}" type="presParOf" srcId="{50B8C04B-0DDB-4C2B-8598-255149A2C317}" destId="{CB59BA5D-13AE-48C2-BB20-5DBFA6D75B2E}" srcOrd="0" destOrd="0" presId="urn:microsoft.com/office/officeart/2005/8/layout/vList2"/>
    <dgm:cxn modelId="{99979855-E40C-46F4-99F7-519982A41572}" type="presParOf" srcId="{50B8C04B-0DDB-4C2B-8598-255149A2C317}" destId="{5E896D43-DE49-4E96-AD1C-6D7BBECF7E7A}" srcOrd="1" destOrd="0" presId="urn:microsoft.com/office/officeart/2005/8/layout/vList2"/>
    <dgm:cxn modelId="{D71331AC-3D00-483D-B7F9-BDB78E72A66D}" type="presParOf" srcId="{50B8C04B-0DDB-4C2B-8598-255149A2C317}" destId="{0480F25E-B671-4D20-9420-91A57A9D420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21C42-7A22-4AAA-B2A9-23B64C95633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875CDEE-D1C6-4CDE-A45B-4F05B180B2EE}">
      <dgm:prSet/>
      <dgm:spPr/>
      <dgm:t>
        <a:bodyPr/>
        <a:lstStyle/>
        <a:p>
          <a:r>
            <a:rPr lang="el-GR"/>
            <a:t>* Ψυχική: Επιθετικότητα, μελαγχολία, παραβατική συμπεριφορά.</a:t>
          </a:r>
          <a:endParaRPr lang="en-US"/>
        </a:p>
      </dgm:t>
    </dgm:pt>
    <dgm:pt modelId="{B7EDD8AB-5E14-4695-8080-7318BB8F19F7}" type="parTrans" cxnId="{64998788-2CA0-42B7-AE68-964283B582EE}">
      <dgm:prSet/>
      <dgm:spPr/>
      <dgm:t>
        <a:bodyPr/>
        <a:lstStyle/>
        <a:p>
          <a:endParaRPr lang="en-US"/>
        </a:p>
      </dgm:t>
    </dgm:pt>
    <dgm:pt modelId="{B0E7055E-1A9C-4E5C-A997-DB95BA3147B5}" type="sibTrans" cxnId="{64998788-2CA0-42B7-AE68-964283B582EE}">
      <dgm:prSet/>
      <dgm:spPr/>
      <dgm:t>
        <a:bodyPr/>
        <a:lstStyle/>
        <a:p>
          <a:endParaRPr lang="en-US"/>
        </a:p>
      </dgm:t>
    </dgm:pt>
    <dgm:pt modelId="{3DFFA5B2-DE76-4F61-8495-95676C18641E}">
      <dgm:prSet/>
      <dgm:spPr/>
      <dgm:t>
        <a:bodyPr/>
        <a:lstStyle/>
        <a:p>
          <a:r>
            <a:rPr lang="el-GR"/>
            <a:t>* Σωματική: Ναυτία, σωματικοί πόνοι, διάρροια.</a:t>
          </a:r>
          <a:endParaRPr lang="en-US"/>
        </a:p>
      </dgm:t>
    </dgm:pt>
    <dgm:pt modelId="{38D2C523-446D-4158-9574-004F23E7F9A8}" type="parTrans" cxnId="{43DCD1AD-EA29-49F4-A088-2881FE05637C}">
      <dgm:prSet/>
      <dgm:spPr/>
      <dgm:t>
        <a:bodyPr/>
        <a:lstStyle/>
        <a:p>
          <a:endParaRPr lang="en-US"/>
        </a:p>
      </dgm:t>
    </dgm:pt>
    <dgm:pt modelId="{82165965-792B-4BF3-80D0-766E9714BD59}" type="sibTrans" cxnId="{43DCD1AD-EA29-49F4-A088-2881FE05637C}">
      <dgm:prSet/>
      <dgm:spPr/>
      <dgm:t>
        <a:bodyPr/>
        <a:lstStyle/>
        <a:p>
          <a:endParaRPr lang="en-US"/>
        </a:p>
      </dgm:t>
    </dgm:pt>
    <dgm:pt modelId="{D102C619-96FF-4CD7-9B5F-59344B1D7B75}" type="pres">
      <dgm:prSet presAssocID="{84C21C42-7A22-4AAA-B2A9-23B64C95633C}" presName="linear" presStyleCnt="0">
        <dgm:presLayoutVars>
          <dgm:animLvl val="lvl"/>
          <dgm:resizeHandles val="exact"/>
        </dgm:presLayoutVars>
      </dgm:prSet>
      <dgm:spPr/>
    </dgm:pt>
    <dgm:pt modelId="{9EE100C0-F953-41B6-A992-6666415DF65C}" type="pres">
      <dgm:prSet presAssocID="{1875CDEE-D1C6-4CDE-A45B-4F05B180B2E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8F96E0-6620-4EDD-B080-BE0CC23FB6D9}" type="pres">
      <dgm:prSet presAssocID="{B0E7055E-1A9C-4E5C-A997-DB95BA3147B5}" presName="spacer" presStyleCnt="0"/>
      <dgm:spPr/>
    </dgm:pt>
    <dgm:pt modelId="{25B4BF44-83E5-4BDD-9E67-51298774EBF3}" type="pres">
      <dgm:prSet presAssocID="{3DFFA5B2-DE76-4F61-8495-95676C18641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D6EAC1C-4E2F-470B-B61D-6F945C2DB39F}" type="presOf" srcId="{84C21C42-7A22-4AAA-B2A9-23B64C95633C}" destId="{D102C619-96FF-4CD7-9B5F-59344B1D7B75}" srcOrd="0" destOrd="0" presId="urn:microsoft.com/office/officeart/2005/8/layout/vList2"/>
    <dgm:cxn modelId="{1B8E2E3B-3313-41F0-8C67-097F1A3C7C8E}" type="presOf" srcId="{1875CDEE-D1C6-4CDE-A45B-4F05B180B2EE}" destId="{9EE100C0-F953-41B6-A992-6666415DF65C}" srcOrd="0" destOrd="0" presId="urn:microsoft.com/office/officeart/2005/8/layout/vList2"/>
    <dgm:cxn modelId="{64998788-2CA0-42B7-AE68-964283B582EE}" srcId="{84C21C42-7A22-4AAA-B2A9-23B64C95633C}" destId="{1875CDEE-D1C6-4CDE-A45B-4F05B180B2EE}" srcOrd="0" destOrd="0" parTransId="{B7EDD8AB-5E14-4695-8080-7318BB8F19F7}" sibTransId="{B0E7055E-1A9C-4E5C-A997-DB95BA3147B5}"/>
    <dgm:cxn modelId="{43DCD1AD-EA29-49F4-A088-2881FE05637C}" srcId="{84C21C42-7A22-4AAA-B2A9-23B64C95633C}" destId="{3DFFA5B2-DE76-4F61-8495-95676C18641E}" srcOrd="1" destOrd="0" parTransId="{38D2C523-446D-4158-9574-004F23E7F9A8}" sibTransId="{82165965-792B-4BF3-80D0-766E9714BD59}"/>
    <dgm:cxn modelId="{BEF05CD2-ADC2-427E-8356-DA9A020D0A4B}" type="presOf" srcId="{3DFFA5B2-DE76-4F61-8495-95676C18641E}" destId="{25B4BF44-83E5-4BDD-9E67-51298774EBF3}" srcOrd="0" destOrd="0" presId="urn:microsoft.com/office/officeart/2005/8/layout/vList2"/>
    <dgm:cxn modelId="{3456859B-FFC0-4DBB-BC52-616229AD9E2B}" type="presParOf" srcId="{D102C619-96FF-4CD7-9B5F-59344B1D7B75}" destId="{9EE100C0-F953-41B6-A992-6666415DF65C}" srcOrd="0" destOrd="0" presId="urn:microsoft.com/office/officeart/2005/8/layout/vList2"/>
    <dgm:cxn modelId="{A25F5CC6-DF04-46E5-A7B2-A474DCBF8420}" type="presParOf" srcId="{D102C619-96FF-4CD7-9B5F-59344B1D7B75}" destId="{1A8F96E0-6620-4EDD-B080-BE0CC23FB6D9}" srcOrd="1" destOrd="0" presId="urn:microsoft.com/office/officeart/2005/8/layout/vList2"/>
    <dgm:cxn modelId="{30643506-F68F-4D1D-AA9D-3C0235F8BC05}" type="presParOf" srcId="{D102C619-96FF-4CD7-9B5F-59344B1D7B75}" destId="{25B4BF44-83E5-4BDD-9E67-51298774EBF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80E4A-B706-46C4-8DA1-DB04F0056A2A}">
      <dsp:nvSpPr>
        <dsp:cNvPr id="0" name=""/>
        <dsp:cNvSpPr/>
      </dsp:nvSpPr>
      <dsp:spPr>
        <a:xfrm>
          <a:off x="0" y="3177573"/>
          <a:ext cx="5124159" cy="20848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Η χρήση τους συχνά οδηγεί σε σοβαρές ψυχικές και σωματικές επιπτώσεις.</a:t>
          </a:r>
        </a:p>
      </dsp:txBody>
      <dsp:txXfrm>
        <a:off x="0" y="3177573"/>
        <a:ext cx="5124159" cy="2084831"/>
      </dsp:txXfrm>
    </dsp:sp>
    <dsp:sp modelId="{0FB01FFB-6AF5-47A9-BFAF-E9223157C9C4}">
      <dsp:nvSpPr>
        <dsp:cNvPr id="0" name=""/>
        <dsp:cNvSpPr/>
      </dsp:nvSpPr>
      <dsp:spPr>
        <a:xfrm rot="10800000">
          <a:off x="0" y="2374"/>
          <a:ext cx="5124159" cy="3206471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Ορισμένες ουσίες, όπως το αλκοόλ, η νικοτίνη και τα ναρκωτικά, προκαλούν εθισμό και εξάρτηση, μεταβάλλοντας τη λειτουργία των νευρικών κυττάρων. </a:t>
          </a:r>
        </a:p>
      </dsp:txBody>
      <dsp:txXfrm rot="10800000">
        <a:off x="0" y="2374"/>
        <a:ext cx="5124159" cy="20834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9BA5D-13AE-48C2-BB20-5DBFA6D75B2E}">
      <dsp:nvSpPr>
        <dsp:cNvPr id="0" name=""/>
        <dsp:cNvSpPr/>
      </dsp:nvSpPr>
      <dsp:spPr>
        <a:xfrm>
          <a:off x="0" y="45879"/>
          <a:ext cx="5124159" cy="2544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Εθισμός: Ο οργανισμός δεν μπορεί να λειτουργήσει χωρίς τις ουσίες.</a:t>
          </a:r>
        </a:p>
      </dsp:txBody>
      <dsp:txXfrm>
        <a:off x="124224" y="170103"/>
        <a:ext cx="4875711" cy="2296302"/>
      </dsp:txXfrm>
    </dsp:sp>
    <dsp:sp modelId="{0480F25E-B671-4D20-9420-91A57A9D4207}">
      <dsp:nvSpPr>
        <dsp:cNvPr id="0" name=""/>
        <dsp:cNvSpPr/>
      </dsp:nvSpPr>
      <dsp:spPr>
        <a:xfrm>
          <a:off x="0" y="2674149"/>
          <a:ext cx="5124159" cy="254475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Ανοχή: Ο χρήστης χρειάζεται συνεχώς μεγαλύτερες δόσεις για να επιτύχει το ίδιο αποτέλεσμα.</a:t>
          </a:r>
        </a:p>
      </dsp:txBody>
      <dsp:txXfrm>
        <a:off x="124224" y="2798373"/>
        <a:ext cx="4875711" cy="2296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100C0-F953-41B6-A992-6666415DF65C}">
      <dsp:nvSpPr>
        <dsp:cNvPr id="0" name=""/>
        <dsp:cNvSpPr/>
      </dsp:nvSpPr>
      <dsp:spPr>
        <a:xfrm>
          <a:off x="0" y="229659"/>
          <a:ext cx="5124159" cy="23552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* Ψυχική: Επιθετικότητα, μελαγχολία, παραβατική συμπεριφορά.</a:t>
          </a:r>
          <a:endParaRPr lang="en-US" sz="3300" kern="1200"/>
        </a:p>
      </dsp:txBody>
      <dsp:txXfrm>
        <a:off x="114972" y="344631"/>
        <a:ext cx="4894215" cy="2125266"/>
      </dsp:txXfrm>
    </dsp:sp>
    <dsp:sp modelId="{25B4BF44-83E5-4BDD-9E67-51298774EBF3}">
      <dsp:nvSpPr>
        <dsp:cNvPr id="0" name=""/>
        <dsp:cNvSpPr/>
      </dsp:nvSpPr>
      <dsp:spPr>
        <a:xfrm>
          <a:off x="0" y="2679909"/>
          <a:ext cx="5124159" cy="235521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* Σωματική: Ναυτία, σωματικοί πόνοι, διάρροια.</a:t>
          </a:r>
          <a:endParaRPr lang="en-US" sz="3300" kern="1200"/>
        </a:p>
      </dsp:txBody>
      <dsp:txXfrm>
        <a:off x="114972" y="2794881"/>
        <a:ext cx="4894215" cy="212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0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5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09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318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98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55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7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7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6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9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1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8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3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8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Εθιστικές</a:t>
            </a:r>
            <a:r>
              <a:rPr dirty="0"/>
              <a:t> </a:t>
            </a:r>
            <a:r>
              <a:rPr dirty="0" err="1"/>
              <a:t>Ουσίες</a:t>
            </a:r>
            <a:r>
              <a:rPr dirty="0"/>
              <a:t> και </a:t>
            </a:r>
            <a:r>
              <a:rPr dirty="0" err="1"/>
              <a:t>οι</a:t>
            </a:r>
            <a:r>
              <a:rPr dirty="0"/>
              <a:t> Επιπ</a:t>
            </a:r>
            <a:r>
              <a:rPr dirty="0" err="1"/>
              <a:t>τώσεις</a:t>
            </a:r>
            <a:r>
              <a:rPr dirty="0"/>
              <a:t> </a:t>
            </a:r>
            <a:r>
              <a:rPr dirty="0" err="1"/>
              <a:t>τους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1800">
                <a:solidFill>
                  <a:schemeClr val="bg1"/>
                </a:solidFill>
              </a:rPr>
              <a:t>Κατευναστικές Ουσίες - Αλκοόλ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687510"/>
          </a:xfrm>
        </p:spPr>
        <p:txBody>
          <a:bodyPr anchor="ctr">
            <a:normAutofit/>
          </a:bodyPr>
          <a:lstStyle/>
          <a:p>
            <a:r>
              <a:rPr dirty="0"/>
              <a:t>- Επ</a:t>
            </a:r>
            <a:r>
              <a:rPr dirty="0" err="1"/>
              <a:t>ιδρά</a:t>
            </a:r>
            <a:r>
              <a:rPr dirty="0"/>
              <a:t> </a:t>
            </a:r>
            <a:r>
              <a:rPr dirty="0" err="1"/>
              <a:t>στο</a:t>
            </a:r>
            <a:r>
              <a:rPr dirty="0"/>
              <a:t> </a:t>
            </a:r>
            <a:r>
              <a:rPr dirty="0" err="1"/>
              <a:t>νευρομυϊκό</a:t>
            </a:r>
            <a:r>
              <a:rPr dirty="0"/>
              <a:t>, γα</a:t>
            </a:r>
            <a:r>
              <a:rPr dirty="0" err="1"/>
              <a:t>στρεντερικό</a:t>
            </a:r>
            <a:r>
              <a:rPr dirty="0"/>
              <a:t> και κα</a:t>
            </a:r>
            <a:r>
              <a:rPr dirty="0" err="1"/>
              <a:t>ρδι</a:t>
            </a:r>
            <a:r>
              <a:rPr dirty="0"/>
              <a:t>αγγειακό σύστημα.</a:t>
            </a:r>
          </a:p>
          <a:p>
            <a:r>
              <a:rPr dirty="0"/>
              <a:t>- Ο </a:t>
            </a:r>
            <a:r>
              <a:rPr dirty="0" err="1"/>
              <a:t>εγκέφ</a:t>
            </a:r>
            <a:r>
              <a:rPr dirty="0"/>
              <a:t>αλος συγκεντρώνει το οινόπνευμα, προκαλώντας:</a:t>
            </a:r>
          </a:p>
          <a:p>
            <a:r>
              <a:rPr dirty="0"/>
              <a:t>  * Απ</a:t>
            </a:r>
            <a:r>
              <a:rPr dirty="0" err="1"/>
              <a:t>ώλει</a:t>
            </a:r>
            <a:r>
              <a:rPr dirty="0"/>
              <a:t>α μνήμης, παραισθήσεις, ψυχωτική συμπεριφορά.</a:t>
            </a:r>
            <a:endParaRPr lang="el-GR" dirty="0"/>
          </a:p>
          <a:p>
            <a:r>
              <a:rPr lang="el-GR" dirty="0"/>
              <a:t>Ελάττωση της ικανότητας του λεπτού εντέρου να απορροφά τις θρεπτικές ουσίες που περιέχονται στην τροφή μας.</a:t>
            </a:r>
            <a:endParaRPr dirty="0"/>
          </a:p>
          <a:p>
            <a:r>
              <a:rPr dirty="0"/>
              <a:t>- Κατα</a:t>
            </a:r>
            <a:r>
              <a:rPr dirty="0" err="1"/>
              <a:t>στροφές</a:t>
            </a:r>
            <a:r>
              <a:rPr dirty="0"/>
              <a:t> </a:t>
            </a:r>
            <a:r>
              <a:rPr dirty="0" err="1"/>
              <a:t>στο</a:t>
            </a:r>
            <a:r>
              <a:rPr dirty="0"/>
              <a:t> ήπαρ</a:t>
            </a:r>
            <a:r>
              <a:rPr lang="el-GR" dirty="0"/>
              <a:t>:</a:t>
            </a:r>
            <a:r>
              <a:rPr dirty="0"/>
              <a:t> </a:t>
            </a:r>
            <a:r>
              <a:rPr lang="el-GR" dirty="0"/>
              <a:t>αντί να αποθηκεύει τις πρωτεΐνες και τους υδατάνθρακες που χρησιμοποιούνται από τα ηπατικά κύτταρα, αποθηκεύει λίπη, με αποτέλεσμα τη διόγκωσή του. </a:t>
            </a:r>
            <a:r>
              <a:rPr dirty="0"/>
              <a:t>(</a:t>
            </a:r>
            <a:r>
              <a:rPr dirty="0" err="1"/>
              <a:t>κίρρωση</a:t>
            </a:r>
            <a:r>
              <a:rPr dirty="0"/>
              <a:t>).</a:t>
            </a:r>
          </a:p>
          <a:p>
            <a:r>
              <a:rPr dirty="0"/>
              <a:t>- </a:t>
            </a:r>
            <a:r>
              <a:rPr dirty="0" err="1"/>
              <a:t>Αυξημένος</a:t>
            </a:r>
            <a:r>
              <a:rPr dirty="0"/>
              <a:t> </a:t>
            </a:r>
            <a:r>
              <a:rPr dirty="0" err="1"/>
              <a:t>κίνδυνος</a:t>
            </a:r>
            <a:r>
              <a:rPr dirty="0"/>
              <a:t> </a:t>
            </a:r>
            <a:r>
              <a:rPr dirty="0" err="1"/>
              <a:t>γι</a:t>
            </a:r>
            <a:r>
              <a:rPr dirty="0"/>
              <a:t>α καρδιαγγειακές παθήσεις και καρκίνο.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000">
                <a:solidFill>
                  <a:schemeClr val="bg1"/>
                </a:solidFill>
              </a:rPr>
              <a:t>Νικοτίνη και Καρκινογόνα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321500"/>
          </a:xfrm>
        </p:spPr>
        <p:txBody>
          <a:bodyPr anchor="ctr">
            <a:normAutofit/>
          </a:bodyPr>
          <a:lstStyle/>
          <a:p>
            <a:r>
              <a:t>- Η νικοτίνη προκαλεί:</a:t>
            </a:r>
          </a:p>
          <a:p>
            <a:r>
              <a:t>  * Σύσπαση αγγείων, αύξηση αρτηριακής πίεσης.</a:t>
            </a:r>
          </a:p>
          <a:p>
            <a:r>
              <a:t>  * Αυξημένο κίνδυνο καρδιαγγειακών νοσημάτων.</a:t>
            </a:r>
          </a:p>
          <a:p>
            <a:endParaRPr/>
          </a:p>
          <a:p>
            <a:r>
              <a:t>- Η πίσσα ευθύνεται για:</a:t>
            </a:r>
          </a:p>
          <a:p>
            <a:r>
              <a:t>  * Καρκίνο του πνεύμονα.</a:t>
            </a:r>
          </a:p>
          <a:p>
            <a:r>
              <a:t>  * Συνδυασμός με αλκοόλ: Καρκίνος του λάρυγγα και οισοφάγου.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000">
                <a:solidFill>
                  <a:schemeClr val="bg1"/>
                </a:solidFill>
              </a:rPr>
              <a:t>Συμπέρασμα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321500"/>
          </a:xfrm>
        </p:spPr>
        <p:txBody>
          <a:bodyPr anchor="ctr">
            <a:normAutofit/>
          </a:bodyPr>
          <a:lstStyle/>
          <a:p>
            <a:r>
              <a:t>- Οι εθιστικές ουσίες προκαλούν σοβαρές επιπτώσεις στον οργανισμό.</a:t>
            </a:r>
          </a:p>
          <a:p>
            <a:r>
              <a:t>- Η απεξάρτηση απαιτεί χρόνο, επιμονή και υποστήριξη.</a:t>
            </a:r>
          </a:p>
          <a:p>
            <a:r>
              <a:t>- Η πρόληψη και η ενημέρωση είναι κρίσιμες για την αντιμετώπιση του προβλήματος.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600">
                <a:solidFill>
                  <a:schemeClr val="bg1"/>
                </a:solidFill>
              </a:rPr>
              <a:t>Εισαγωγή</a:t>
            </a: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7FDDCBD9-8BB3-8815-1EF9-D539354C4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250812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800">
                <a:solidFill>
                  <a:schemeClr val="bg1"/>
                </a:solidFill>
              </a:rPr>
              <a:t>Εθισμός και Ανοχή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CC9B15-030E-66D1-729B-FE5295D13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69943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36DABEF-A374-7769-D94D-0F5670A7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800">
                <a:solidFill>
                  <a:schemeClr val="bg1"/>
                </a:solidFill>
              </a:rPr>
              <a:t>εξάρτηση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BCE6D2C-F280-40F3-FBC0-9E91A2F91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395275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000">
                <a:solidFill>
                  <a:schemeClr val="bg1"/>
                </a:solidFill>
              </a:rPr>
              <a:t>Απεξάρτηση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321500"/>
          </a:xfrm>
        </p:spPr>
        <p:txBody>
          <a:bodyPr anchor="ctr">
            <a:normAutofit/>
          </a:bodyPr>
          <a:lstStyle/>
          <a:p>
            <a:r>
              <a:rPr dirty="0"/>
              <a:t>Η απ</a:t>
            </a:r>
            <a:r>
              <a:rPr dirty="0" err="1"/>
              <a:t>εξάρτηση</a:t>
            </a:r>
            <a:r>
              <a:rPr dirty="0"/>
              <a:t> </a:t>
            </a:r>
            <a:r>
              <a:rPr dirty="0" err="1"/>
              <a:t>είν</a:t>
            </a:r>
            <a:r>
              <a:rPr dirty="0"/>
              <a:t>αι η διαδικασία απαλλαγής από την εξάρτηση:</a:t>
            </a:r>
          </a:p>
          <a:p>
            <a:endParaRPr dirty="0"/>
          </a:p>
          <a:p>
            <a:r>
              <a:rPr dirty="0"/>
              <a:t>- </a:t>
            </a:r>
            <a:r>
              <a:rPr dirty="0" err="1"/>
              <a:t>Δι</a:t>
            </a:r>
            <a:r>
              <a:rPr dirty="0"/>
              <a:t>αρκής και επίπονη διαδικασία.</a:t>
            </a:r>
          </a:p>
          <a:p>
            <a:r>
              <a:rPr dirty="0"/>
              <a:t>- </a:t>
            </a:r>
            <a:r>
              <a:rPr dirty="0" err="1"/>
              <a:t>Συνοδεύετ</a:t>
            </a:r>
            <a:r>
              <a:rPr dirty="0"/>
              <a:t>αι από στερητικό σύνδρομο:</a:t>
            </a:r>
          </a:p>
          <a:p>
            <a:r>
              <a:rPr dirty="0"/>
              <a:t>  * </a:t>
            </a:r>
            <a:r>
              <a:rPr dirty="0" err="1"/>
              <a:t>Συμ</a:t>
            </a:r>
            <a:r>
              <a:rPr dirty="0"/>
              <a:t>πτώματα: Έντονη διέγερση, μυϊκές συσπάσεις, ισχυροί πόνοι.</a:t>
            </a:r>
          </a:p>
          <a:p>
            <a:r>
              <a:rPr dirty="0"/>
              <a:t>- Απα</a:t>
            </a:r>
            <a:r>
              <a:rPr dirty="0" err="1"/>
              <a:t>ιτεί</a:t>
            </a:r>
            <a:r>
              <a:rPr dirty="0"/>
              <a:t> </a:t>
            </a:r>
            <a:r>
              <a:rPr dirty="0" err="1"/>
              <a:t>ψυχολογική</a:t>
            </a:r>
            <a:r>
              <a:rPr dirty="0"/>
              <a:t> και ια</a:t>
            </a:r>
            <a:r>
              <a:rPr dirty="0" err="1"/>
              <a:t>τρική</a:t>
            </a:r>
            <a:r>
              <a:rPr dirty="0"/>
              <a:t> υπ</a:t>
            </a:r>
            <a:r>
              <a:rPr dirty="0" err="1"/>
              <a:t>οστήριξη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400">
                <a:solidFill>
                  <a:schemeClr val="bg1"/>
                </a:solidFill>
              </a:rPr>
              <a:t>Ναρκωτικά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321500"/>
          </a:xfrm>
        </p:spPr>
        <p:txBody>
          <a:bodyPr anchor="ctr">
            <a:normAutofit/>
          </a:bodyPr>
          <a:lstStyle/>
          <a:p>
            <a:r>
              <a:t>- Επιδρούν στο κεντρικό νευρικό σύστημα και τον ψυχισμό.</a:t>
            </a:r>
          </a:p>
          <a:p>
            <a:r>
              <a:t>- Παραδείγματα:</a:t>
            </a:r>
          </a:p>
          <a:p>
            <a:r>
              <a:t>  * Ηρωίνη: Προϊόν του οπίου, ισχυρά εθιστική.</a:t>
            </a:r>
          </a:p>
          <a:p>
            <a:r>
              <a:t>  * Μορφίνη: Χρησιμοποιείται ως αναλγητικό, αλλά προκαλεί εθισμό.</a:t>
            </a:r>
          </a:p>
          <a:p>
            <a:r>
              <a:t>  * Μεθαδόνη: Χρησιμοποιείται σε προγράμματα απεξάρτησης.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111425-441E-57CD-1DF2-B5B4F7842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φυσιολογικές μορφίνες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5F2E6A-A984-3C8D-CF02-7FA52449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err="1"/>
              <a:t>ενδορφίνες</a:t>
            </a:r>
            <a:r>
              <a:rPr lang="el-GR" b="1" dirty="0"/>
              <a:t> και </a:t>
            </a:r>
            <a:r>
              <a:rPr lang="el-GR" b="1" dirty="0" err="1"/>
              <a:t>εγκεφαλίνες</a:t>
            </a:r>
            <a:r>
              <a:rPr lang="el-GR" dirty="0"/>
              <a:t>: φυσικά παυσίπονα </a:t>
            </a:r>
          </a:p>
          <a:p>
            <a:r>
              <a:rPr lang="el-GR" dirty="0"/>
              <a:t>Επιδρούν στα εγκεφαλικά κέντρα και έχουν ως σκοπό την καταστολή των μικρών πόνων και των διεγέρσεων που παρουσιάζονται ανά πάσα στιγμή στον οργανισμό. </a:t>
            </a:r>
          </a:p>
          <a:p>
            <a:r>
              <a:rPr lang="el-GR" dirty="0"/>
              <a:t>Όταν ο πόνος είναι πολύ μεγάλος, δεν αρκεί η δράση των </a:t>
            </a:r>
            <a:r>
              <a:rPr lang="el-GR" dirty="0" err="1"/>
              <a:t>ενδορφινών</a:t>
            </a:r>
            <a:r>
              <a:rPr lang="el-GR" dirty="0"/>
              <a:t> για την καταστολή του και τότε βοηθάμε τον οργανισμό με αναλγητικά φάρμακα.</a:t>
            </a:r>
          </a:p>
        </p:txBody>
      </p:sp>
    </p:spTree>
    <p:extLst>
      <p:ext uri="{BB962C8B-B14F-4D97-AF65-F5344CB8AC3E}">
        <p14:creationId xmlns:p14="http://schemas.microsoft.com/office/powerpoint/2010/main" val="266008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93ED50-C09C-793C-F1E8-C0900677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φυσιολογικές μορφίνες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BD720A-4686-FC76-08ED-D0E552312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μορφίνη και τα παράγωγά της λειτουργούν όπως οι </a:t>
            </a:r>
            <a:r>
              <a:rPr lang="el-GR" dirty="0" err="1"/>
              <a:t>ενδορφίνες</a:t>
            </a:r>
            <a:r>
              <a:rPr lang="el-GR" dirty="0"/>
              <a:t>, αλλά έχουν ισχυρότερη δράση. Λαμβάνοντας συνεχώς δόσεις μορφίνης αναστέλλουμε τους μηχανισμούς παραγωγής των </a:t>
            </a:r>
            <a:r>
              <a:rPr lang="el-GR" dirty="0" err="1"/>
              <a:t>ενδορφινών</a:t>
            </a:r>
            <a:r>
              <a:rPr lang="el-GR" dirty="0"/>
              <a:t>. </a:t>
            </a:r>
          </a:p>
          <a:p>
            <a:r>
              <a:rPr lang="el-GR" dirty="0"/>
              <a:t>Όταν ο μορφινομανής αποφασίσει να αποτοξινωθεί διακόπτοντας τη λήψη ναρκωτικών ουσιών, το σύστημα της παραγωγής </a:t>
            </a:r>
            <a:r>
              <a:rPr lang="el-GR" dirty="0" err="1"/>
              <a:t>ενδορφινών</a:t>
            </a:r>
            <a:r>
              <a:rPr lang="el-GR" dirty="0"/>
              <a:t> δεν μπορεί πια να ενεργοποιηθεί, </a:t>
            </a:r>
          </a:p>
          <a:p>
            <a:r>
              <a:rPr lang="el-GR" dirty="0"/>
              <a:t>Το άτομο να υποφέρει από πόνους και η δραματική αυτή κατάσταση να κάνει πολύ δύσκολη την απεξάρτησή του.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0840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el-GR" sz="2600">
                <a:solidFill>
                  <a:schemeClr val="bg1"/>
                </a:solidFill>
              </a:rPr>
              <a:t>Στερητικό Σύνδρομο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33" y="589722"/>
            <a:ext cx="5098525" cy="5321500"/>
          </a:xfrm>
        </p:spPr>
        <p:txBody>
          <a:bodyPr anchor="ctr">
            <a:normAutofit/>
          </a:bodyPr>
          <a:lstStyle/>
          <a:p>
            <a:r>
              <a:t>Συμπτώματα που εμφανίζονται όταν διακοπεί η χρήση:</a:t>
            </a:r>
          </a:p>
          <a:p>
            <a:endParaRPr/>
          </a:p>
          <a:p>
            <a:r>
              <a:t>- Έντονη διέγερση και εφίδρωση.</a:t>
            </a:r>
          </a:p>
          <a:p>
            <a:r>
              <a:t>- Μυϊκές συσπάσεις και πόνοι.</a:t>
            </a:r>
          </a:p>
          <a:p>
            <a:r>
              <a:t>- Ψυχολογική εξάντληση.</a:t>
            </a:r>
          </a:p>
          <a:p>
            <a:r>
              <a:t>- Δυσκολία συνέχισης της απεξάρτησης.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521</Words>
  <Application>Microsoft Office PowerPoint</Application>
  <PresentationFormat>Προβολή στην οθόνη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Θρόισμα</vt:lpstr>
      <vt:lpstr>Εθιστικές Ουσίες και οι Επιπτώσεις τους</vt:lpstr>
      <vt:lpstr>Εισαγωγή</vt:lpstr>
      <vt:lpstr>Εθισμός και Ανοχή</vt:lpstr>
      <vt:lpstr>εξάρτηση</vt:lpstr>
      <vt:lpstr>Απεξάρτηση</vt:lpstr>
      <vt:lpstr>Ναρκωτικά</vt:lpstr>
      <vt:lpstr>φυσιολογικές μορφίνες</vt:lpstr>
      <vt:lpstr>φυσιολογικές μορφίνες</vt:lpstr>
      <vt:lpstr>Στερητικό Σύνδρομο</vt:lpstr>
      <vt:lpstr>Κατευναστικές Ουσίες - Αλκοόλ</vt:lpstr>
      <vt:lpstr>Νικοτίνη και Καρκινογόνα</vt:lpstr>
      <vt:lpstr>Συμπέρασμα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2024-12-12T06:49:40Z</dcterms:modified>
  <cp:category/>
</cp:coreProperties>
</file>