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9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60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7889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95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58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26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15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3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8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1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1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6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9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3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1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2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38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Τύποι Ανοσίας και Προβλήματα του Ανοσοβιολογικού Συστήματος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Ενεργητική και Παθητική Ανοσία, Αυτοανοσία, Αλλεργίες, Μεταμοσχεύσεις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Ενεργητική και Παθητική Ανοσία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ανοσία διακρίνεται σε ενεργητική και παθητική με βάση την παραγωγή αντισωμάτων:</a:t>
            </a:r>
          </a:p>
          <a:p>
            <a:r>
              <a:t>• Ενεργητική: Ο οργανισμός παράγει τα αντισώματα.</a:t>
            </a:r>
          </a:p>
          <a:p>
            <a:r>
              <a:t>• Παθητική: Χορηγούνται έτοιμα αντισώματα από άλλο οργανισμό.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Ενεργητική Ανοσία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Η </a:t>
            </a:r>
            <a:r>
              <a:rPr dirty="0" err="1"/>
              <a:t>ενεργητική</a:t>
            </a:r>
            <a:r>
              <a:rPr dirty="0"/>
              <a:t> α</a:t>
            </a:r>
            <a:r>
              <a:rPr dirty="0" err="1"/>
              <a:t>νοσί</a:t>
            </a:r>
            <a:r>
              <a:rPr dirty="0"/>
              <a:t>α επιτυγχάνεται με δύο τρόπους:</a:t>
            </a:r>
          </a:p>
          <a:p>
            <a:r>
              <a:rPr dirty="0" err="1"/>
              <a:t>Φυσικός</a:t>
            </a:r>
            <a:r>
              <a:rPr dirty="0"/>
              <a:t>: Επα</a:t>
            </a:r>
            <a:r>
              <a:rPr dirty="0" err="1"/>
              <a:t>φή</a:t>
            </a:r>
            <a:r>
              <a:rPr dirty="0"/>
              <a:t> </a:t>
            </a:r>
            <a:r>
              <a:rPr dirty="0" err="1"/>
              <a:t>με</a:t>
            </a:r>
            <a:r>
              <a:rPr dirty="0"/>
              <a:t> α</a:t>
            </a:r>
            <a:r>
              <a:rPr dirty="0" err="1"/>
              <a:t>ντιγόν</a:t>
            </a:r>
            <a:r>
              <a:rPr dirty="0"/>
              <a:t>α από το περιβάλλον.</a:t>
            </a:r>
          </a:p>
          <a:p>
            <a:r>
              <a:rPr dirty="0" err="1"/>
              <a:t>Τεχνητός</a:t>
            </a:r>
            <a:r>
              <a:rPr dirty="0"/>
              <a:t>: </a:t>
            </a:r>
            <a:r>
              <a:rPr dirty="0" err="1"/>
              <a:t>Εμ</a:t>
            </a:r>
            <a:r>
              <a:rPr dirty="0"/>
              <a:t>βολιασμός με νεκρούς ή εξασθενημένους μικροοργανισμούς</a:t>
            </a:r>
            <a:r>
              <a:rPr lang="el-GR" dirty="0"/>
              <a:t> ή τμήματά τους</a:t>
            </a:r>
            <a:r>
              <a:rPr dirty="0"/>
              <a:t>.</a:t>
            </a:r>
            <a:endParaRPr lang="el-GR" dirty="0"/>
          </a:p>
          <a:p>
            <a:endParaRPr lang="el-GR" dirty="0"/>
          </a:p>
          <a:p>
            <a:r>
              <a:rPr lang="el-GR" dirty="0"/>
              <a:t>Το άτομο που εμβολιάζεται δεν εμφανίζει συνήθως τα συμπτώματα της ασθένειας και φυσικά δεν τη μεταδίδει.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Παθητική Ανοσία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Η πα</a:t>
            </a:r>
            <a:r>
              <a:rPr dirty="0" err="1"/>
              <a:t>θητική</a:t>
            </a:r>
            <a:r>
              <a:rPr dirty="0"/>
              <a:t> α</a:t>
            </a:r>
            <a:r>
              <a:rPr dirty="0" err="1"/>
              <a:t>νοσί</a:t>
            </a:r>
            <a:r>
              <a:rPr dirty="0"/>
              <a:t>α επιτυγχάνεται με δύο τρόπους:</a:t>
            </a:r>
          </a:p>
          <a:p>
            <a:r>
              <a:rPr dirty="0"/>
              <a:t>• </a:t>
            </a:r>
            <a:r>
              <a:rPr dirty="0" err="1"/>
              <a:t>Φυσικός</a:t>
            </a:r>
            <a:r>
              <a:rPr dirty="0"/>
              <a:t>: </a:t>
            </a:r>
            <a:r>
              <a:rPr dirty="0" err="1"/>
              <a:t>Μετ</a:t>
            </a:r>
            <a:r>
              <a:rPr dirty="0"/>
              <a:t>αφορά αντισωμάτων μέσω του πλακούντα ή του μητρικού γάλακτος.</a:t>
            </a:r>
          </a:p>
          <a:p>
            <a:r>
              <a:rPr dirty="0"/>
              <a:t>• </a:t>
            </a:r>
            <a:r>
              <a:rPr dirty="0" err="1"/>
              <a:t>Τεχνητός</a:t>
            </a:r>
            <a:r>
              <a:rPr dirty="0"/>
              <a:t>: </a:t>
            </a:r>
            <a:r>
              <a:rPr dirty="0" err="1"/>
              <a:t>Χορήγηση</a:t>
            </a:r>
            <a:r>
              <a:rPr dirty="0"/>
              <a:t> </a:t>
            </a:r>
            <a:r>
              <a:rPr dirty="0" err="1"/>
              <a:t>ορού</a:t>
            </a:r>
            <a:r>
              <a:rPr dirty="0"/>
              <a:t> </a:t>
            </a:r>
            <a:r>
              <a:rPr dirty="0" err="1"/>
              <a:t>με</a:t>
            </a:r>
            <a:r>
              <a:rPr dirty="0"/>
              <a:t> </a:t>
            </a:r>
            <a:r>
              <a:rPr dirty="0" err="1"/>
              <a:t>έτοιμ</a:t>
            </a:r>
            <a:r>
              <a:rPr dirty="0"/>
              <a:t>α αντισώματα</a:t>
            </a:r>
            <a:r>
              <a:rPr lang="el-GR" dirty="0"/>
              <a:t>, τα οποία έχουν παραχθεί σε κάποιο άλλο άτομο ή ζώο</a:t>
            </a:r>
          </a:p>
          <a:p>
            <a:endParaRPr lang="el-GR" dirty="0"/>
          </a:p>
          <a:p>
            <a:r>
              <a:rPr lang="el-GR" dirty="0"/>
              <a:t>Η δράση της παθητικής ανοσίας είναι άμεση αλλά η διάρκειά της είναι παροδική.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Αυτοάνοσα Νοσήματα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Ο </a:t>
            </a:r>
            <a:r>
              <a:rPr dirty="0" err="1"/>
              <a:t>οργ</a:t>
            </a:r>
            <a:r>
              <a:rPr dirty="0"/>
              <a:t>ανισμός στρέφεται κατά των δικών του κυττάρων.</a:t>
            </a:r>
          </a:p>
          <a:p>
            <a:r>
              <a:rPr dirty="0"/>
              <a:t>• Παρα</a:t>
            </a:r>
            <a:r>
              <a:rPr dirty="0" err="1"/>
              <a:t>γωγή</a:t>
            </a:r>
            <a:r>
              <a:rPr dirty="0"/>
              <a:t> α</a:t>
            </a:r>
            <a:r>
              <a:rPr dirty="0" err="1"/>
              <a:t>υτο</a:t>
            </a:r>
            <a:r>
              <a:rPr dirty="0"/>
              <a:t>αντισωμάτων</a:t>
            </a:r>
            <a:r>
              <a:rPr lang="en-GB" dirty="0"/>
              <a:t> (</a:t>
            </a:r>
            <a:r>
              <a:rPr lang="el-GR" dirty="0" err="1"/>
              <a:t>αυτοαντισώματα</a:t>
            </a:r>
            <a:r>
              <a:rPr lang="el-GR" dirty="0"/>
              <a:t>)</a:t>
            </a:r>
            <a:r>
              <a:rPr dirty="0"/>
              <a:t> ή </a:t>
            </a:r>
            <a:r>
              <a:rPr dirty="0" err="1"/>
              <a:t>ενεργο</a:t>
            </a:r>
            <a:r>
              <a:rPr dirty="0"/>
              <a:t>ποίηση κυττάρων κατά </a:t>
            </a:r>
            <a:r>
              <a:rPr lang="el-GR" dirty="0"/>
              <a:t>των κυττάρων </a:t>
            </a:r>
            <a:r>
              <a:rPr dirty="0" err="1"/>
              <a:t>του</a:t>
            </a:r>
            <a:r>
              <a:rPr dirty="0"/>
              <a:t> οργανισμού.</a:t>
            </a:r>
          </a:p>
          <a:p>
            <a:r>
              <a:rPr dirty="0"/>
              <a:t>• Παρα</a:t>
            </a:r>
            <a:r>
              <a:rPr dirty="0" err="1"/>
              <a:t>δείγμ</a:t>
            </a:r>
            <a:r>
              <a:rPr dirty="0"/>
              <a:t>ατα: Ρευματοειδής αρθρίτιδα, συστηματικός ερυθηματώδης λύκος.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831D42-E012-8FE2-9DAE-5CB748647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Αιτιολογία </a:t>
            </a:r>
            <a:r>
              <a:rPr lang="el-GR" dirty="0" err="1"/>
              <a:t>Αυτοάνοσων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8067E7-287A-EAF2-ED69-FA8748FE7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725500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l-GR" dirty="0"/>
              <a:t>Η αιτιολογία των </a:t>
            </a:r>
            <a:r>
              <a:rPr lang="el-GR" dirty="0" err="1"/>
              <a:t>αυτοάνοσων</a:t>
            </a:r>
            <a:r>
              <a:rPr lang="el-GR" dirty="0"/>
              <a:t> νοσημάτων δεν έχει ακόμη διευκρινιστεί πλήρως.</a:t>
            </a:r>
          </a:p>
          <a:p>
            <a:pPr marL="36900" indent="0">
              <a:buNone/>
            </a:pPr>
            <a:r>
              <a:rPr lang="el-GR" dirty="0"/>
              <a:t>έχουν ωστόσο διατυπωθεί μερικές υποθέσεις:</a:t>
            </a:r>
          </a:p>
          <a:p>
            <a:r>
              <a:rPr lang="el-GR" dirty="0"/>
              <a:t>Ένας ιός μπορεί να «δανειστεί» πρωτεΐνες του κυττάρου - ξενιστή και να τις ενσωματώσει στο έλυτρό του. </a:t>
            </a:r>
          </a:p>
          <a:p>
            <a:r>
              <a:rPr lang="el-GR" dirty="0"/>
              <a:t>Τα Τ-λεμφοκύτταρα δεν έχουν «μάθει» να ξεχωρίζουν ορισμένα συστατικά των κυττάρων του ίδιου του οργανισμού από συστατικά ξένων κυττάρων, με αποτέλεσμα να επιτίθενται και στα κύτταρα του οργανισμού. </a:t>
            </a:r>
          </a:p>
          <a:p>
            <a:r>
              <a:rPr lang="el-GR" dirty="0"/>
              <a:t>Μεταβάλλεται κάποιο συστατικό στα κύτταρα του οργανισμού ή εμφανίζεται ένα νέο.</a:t>
            </a:r>
          </a:p>
          <a:p>
            <a:r>
              <a:rPr lang="el-GR" dirty="0"/>
              <a:t>Συστατικά κυττάρων του οργανισμού που ανήκουν σε ιστούς οι οποίοι δεν </a:t>
            </a:r>
            <a:r>
              <a:rPr lang="el-GR" dirty="0" err="1"/>
              <a:t>αιματώνονται</a:t>
            </a:r>
            <a:r>
              <a:rPr lang="el-GR" dirty="0"/>
              <a:t> έντονα αναγνωρίζονται σαν ξένα.</a:t>
            </a:r>
          </a:p>
        </p:txBody>
      </p:sp>
    </p:spTree>
    <p:extLst>
      <p:ext uri="{BB962C8B-B14F-4D97-AF65-F5344CB8AC3E}">
        <p14:creationId xmlns:p14="http://schemas.microsoft.com/office/powerpoint/2010/main" val="104021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Αλλεργίες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768363"/>
          </a:xfrm>
        </p:spPr>
        <p:txBody>
          <a:bodyPr>
            <a:normAutofit/>
          </a:bodyPr>
          <a:lstStyle/>
          <a:p>
            <a:r>
              <a:rPr dirty="0" err="1"/>
              <a:t>Το</a:t>
            </a:r>
            <a:r>
              <a:rPr dirty="0"/>
              <a:t> α</a:t>
            </a:r>
            <a:r>
              <a:rPr dirty="0" err="1"/>
              <a:t>νοσο</a:t>
            </a:r>
            <a:r>
              <a:rPr dirty="0"/>
              <a:t>βιολογικό σύστημα αντιδρά σε μη παθογόνους παράγοντες:</a:t>
            </a:r>
          </a:p>
          <a:p>
            <a:r>
              <a:rPr dirty="0"/>
              <a:t>• </a:t>
            </a:r>
            <a:r>
              <a:rPr dirty="0" err="1"/>
              <a:t>Προκ</a:t>
            </a:r>
            <a:r>
              <a:rPr dirty="0"/>
              <a:t>αλούνται από αλλεργιογόνα όπως γύρη, τρόφιμα, φάρμακα.</a:t>
            </a:r>
          </a:p>
          <a:p>
            <a:r>
              <a:rPr lang="el-GR" dirty="0"/>
              <a:t>Για την εμφάνιση των κλινικών συμπτωμάτων της αλλεργίας απαιτείται η ευαισθητοποίηση του ξενιστή σε κάποιο αλλεργιογόνο και η </a:t>
            </a:r>
            <a:r>
              <a:rPr lang="el-GR" dirty="0" err="1"/>
              <a:t>επανέκθεσή</a:t>
            </a:r>
            <a:r>
              <a:rPr lang="el-GR" dirty="0"/>
              <a:t> του </a:t>
            </a:r>
          </a:p>
          <a:p>
            <a:r>
              <a:rPr lang="el-GR" dirty="0"/>
              <a:t>Κατά το στάδιο της ευαισθητοποίησης το αλλεργιογόνο εισέρχεται στον οργανισμό, αναγνωρίζεται σαν ξένο, υφίσταται επεξεργασία και εκτίθεται από τα </a:t>
            </a:r>
            <a:r>
              <a:rPr lang="el-GR" dirty="0" err="1"/>
              <a:t>αντιγονοπαρουσιαστικά</a:t>
            </a:r>
            <a:r>
              <a:rPr lang="el-GR" dirty="0"/>
              <a:t> κύτταρα στα βοηθητικά Τ-λεμφοκύτταρα.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E5FD13-D383-9D93-E04D-789BF4EF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Αλλεργίες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F491EC8-4AB2-816C-A57E-55FA12358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515950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l-GR" dirty="0"/>
              <a:t>•Όταν το ίδιο αλλεργιογόνο εισέλθει την επόμενη φορά στον ίδιο οργανισμό - από τα κύτταρα του οργανισμού παράγονται κάποιες ουσίες, όπως είναι η </a:t>
            </a:r>
            <a:r>
              <a:rPr lang="el-GR" dirty="0" err="1"/>
              <a:t>ισταμίνη</a:t>
            </a:r>
            <a:r>
              <a:rPr lang="el-GR" dirty="0"/>
              <a:t>. </a:t>
            </a:r>
          </a:p>
          <a:p>
            <a:pPr marL="36900" indent="0">
              <a:buNone/>
            </a:pPr>
            <a:r>
              <a:rPr lang="el-GR" dirty="0"/>
              <a:t>Η </a:t>
            </a:r>
            <a:r>
              <a:rPr lang="el-GR" dirty="0" err="1"/>
              <a:t>ισταμίνη</a:t>
            </a:r>
            <a:r>
              <a:rPr lang="el-GR" dirty="0"/>
              <a:t> προκαλεί:</a:t>
            </a:r>
          </a:p>
          <a:p>
            <a:pPr marL="36900" indent="0">
              <a:buNone/>
            </a:pPr>
            <a:r>
              <a:rPr lang="el-GR" dirty="0"/>
              <a:t>αύξηση της διαπερατότητας των αγγείων</a:t>
            </a:r>
          </a:p>
          <a:p>
            <a:pPr marL="36900" indent="0">
              <a:buNone/>
            </a:pPr>
            <a:r>
              <a:rPr lang="el-GR" dirty="0"/>
              <a:t>σύσπαση των λείων μυϊκών ινών</a:t>
            </a:r>
          </a:p>
          <a:p>
            <a:pPr marL="36900" indent="0">
              <a:buNone/>
            </a:pPr>
            <a:r>
              <a:rPr lang="el-GR" dirty="0"/>
              <a:t>Διέγερση της εκκριτικής δραστηριότητας των βλεννογόνων αδένων.</a:t>
            </a:r>
          </a:p>
          <a:p>
            <a:pPr marL="36900" indent="0">
              <a:buNone/>
            </a:pPr>
            <a:endParaRPr lang="el-GR" dirty="0"/>
          </a:p>
          <a:p>
            <a:pPr marL="36900" indent="0">
              <a:buNone/>
            </a:pPr>
            <a:r>
              <a:rPr lang="el-GR" dirty="0"/>
              <a:t>Συμπτώματα: Άσθμα, ναυτία, καταρροή, διάρροια.</a:t>
            </a:r>
          </a:p>
          <a:p>
            <a:pPr marL="36900" indent="0">
              <a:buNone/>
            </a:pPr>
            <a:r>
              <a:rPr lang="el-GR" dirty="0"/>
              <a:t> Θεραπεία: Χρήση αντιισταμινικών.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731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Μεταμοσχεύσεις και Απόρριψη Μοσχευμάτων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Αντιγόνα </a:t>
            </a:r>
            <a:r>
              <a:rPr lang="el-GR" dirty="0" err="1"/>
              <a:t>ιστοσυμβατότητας</a:t>
            </a:r>
            <a:r>
              <a:rPr lang="el-GR" dirty="0"/>
              <a:t>: Πρωτεΐνες στην επιφάνεια των κυττάρων, ο συνδυασμός των οποίων είναι χαρακτηριστικός και μοναδικός για </a:t>
            </a:r>
            <a:r>
              <a:rPr lang="el-GR"/>
              <a:t>κάθε άνθρωπο.</a:t>
            </a:r>
            <a:endParaRPr lang="el-GR" dirty="0"/>
          </a:p>
          <a:p>
            <a:r>
              <a:rPr dirty="0" err="1"/>
              <a:t>Προ</a:t>
            </a:r>
            <a:r>
              <a:rPr dirty="0"/>
              <a:t>βλήματα στις μεταμοσχεύσεις:</a:t>
            </a:r>
          </a:p>
          <a:p>
            <a:r>
              <a:rPr dirty="0"/>
              <a:t>• Απ</a:t>
            </a:r>
            <a:r>
              <a:rPr dirty="0" err="1"/>
              <a:t>όρριψη</a:t>
            </a:r>
            <a:r>
              <a:rPr dirty="0"/>
              <a:t> </a:t>
            </a:r>
            <a:r>
              <a:rPr dirty="0" err="1"/>
              <a:t>μοσχεύμ</a:t>
            </a:r>
            <a:r>
              <a:rPr dirty="0"/>
              <a:t>ατος λόγω διαφοράς στα αντιγόνα ιστοσυμβατότητας.</a:t>
            </a:r>
          </a:p>
          <a:p>
            <a:r>
              <a:rPr dirty="0"/>
              <a:t>• </a:t>
            </a:r>
            <a:r>
              <a:rPr dirty="0" err="1"/>
              <a:t>Αντιμετώ</a:t>
            </a:r>
            <a:r>
              <a:rPr dirty="0"/>
              <a:t>πιση: Επιλογή κατάλληλου δότη ή χρήση ανοσοκατασταλτικών φαρμάκων.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χιστόλιθος">
  <a:themeElements>
    <a:clrScheme name="Σχιστόλιθος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Σχιστόλιθος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χιστόλιθο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TM04033929[[fn=Σχιστόλιθος]]</Template>
  <TotalTime>28</TotalTime>
  <Words>476</Words>
  <Application>Microsoft Office PowerPoint</Application>
  <PresentationFormat>Προβολή στην οθόνη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Calisto MT</vt:lpstr>
      <vt:lpstr>Wingdings 2</vt:lpstr>
      <vt:lpstr>Σχιστόλιθος</vt:lpstr>
      <vt:lpstr>Τύποι Ανοσίας και Προβλήματα του Ανοσοβιολογικού Συστήματος</vt:lpstr>
      <vt:lpstr>Ενεργητική και Παθητική Ανοσία</vt:lpstr>
      <vt:lpstr>Ενεργητική Ανοσία</vt:lpstr>
      <vt:lpstr>Παθητική Ανοσία</vt:lpstr>
      <vt:lpstr>Αυτοάνοσα Νοσήματα</vt:lpstr>
      <vt:lpstr>Αιτιολογία Αυτοάνοσων</vt:lpstr>
      <vt:lpstr>Αλλεργίες</vt:lpstr>
      <vt:lpstr>Αλλεργίες</vt:lpstr>
      <vt:lpstr>Μεταμοσχεύσεις και Απόρριψη Μοσχευμάτων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Δήμητρα-Γεωργία Λαύκα</dc:creator>
  <cp:keywords/>
  <dc:description>generated using python-pptx</dc:description>
  <cp:lastModifiedBy>Δήμητρα-Γεωργία Λαύκα</cp:lastModifiedBy>
  <cp:revision>5</cp:revision>
  <dcterms:created xsi:type="dcterms:W3CDTF">2013-01-27T09:14:16Z</dcterms:created>
  <dcterms:modified xsi:type="dcterms:W3CDTF">2024-11-20T08:00:50Z</dcterms:modified>
  <cp:category/>
</cp:coreProperties>
</file>