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5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7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0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77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948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57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469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63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75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0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3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3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8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3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2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5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8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Ροή Ενέργειας στα Οικοσυστήματα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Μελέτη τροφικών σχέσεων και ενεργειακών ροών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Οι τροφικές σχέσεις υποστηρίζουν την ενεργειακή ισορροπία.</a:t>
            </a:r>
          </a:p>
          <a:p>
            <a:r>
              <a:t>• Η ενέργεια μειώνεται καθώς μεταβαίνουμε σε ανώτερα τροφικά επίπεδα.</a:t>
            </a:r>
          </a:p>
          <a:p>
            <a:r>
              <a:t>• Η διατήρηση της βιοποικιλότητας εξασφαλίζει σταθερότητα στα οικοσυστήματα.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Οι οργανισμοί χρειάζονται ενέργεια που εξασφαλίζεται από την τροφή τους.</a:t>
            </a:r>
          </a:p>
          <a:p>
            <a:r>
              <a:t>• Τροφικές σχέσεις: Ποιοτικές (ποιος τρώει ποιον) &amp; Ποσοτικές (ποσότητες).</a:t>
            </a:r>
          </a:p>
          <a:p>
            <a:r>
              <a:t>• Ενεργειακή ροή: Βασικός μηχανισμός λειτουργίας οικοσυστημάτων.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Τροφικές Αλυσίδες και Πλέγματα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Τροφική Αλυσίδα: Απλή απεικόνιση ενεργειακής ροής (π.χ. Φίδια → Βατράχια → Πεταλούδες).</a:t>
            </a:r>
          </a:p>
          <a:p>
            <a:r>
              <a:t>• Τροφικό Πλέγμα: Πολύπλοκες σχέσεις (π.χ. Φίδια → Ποντίκια, Πεταλούδες → Πουλιά).</a:t>
            </a:r>
          </a:p>
          <a:p>
            <a:r>
              <a:t>• Τροφικά πλέγματα αποτυπώνουν την ποικιλομορφία οικοσυστημάτων.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C65EBED-EE0C-A550-CD14-6C08C2B4A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24" y="642939"/>
            <a:ext cx="8762474" cy="552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13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Τροφικές Πυραμίδες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Απεικονίζουν ποσοτικές σχέσεις στα τροφικά επίπεδα.</a:t>
            </a:r>
          </a:p>
          <a:p>
            <a:r>
              <a:t>• Είδη πυραμίδων:</a:t>
            </a:r>
          </a:p>
          <a:p>
            <a:r>
              <a:t>  - Ενέργειας: Δεσμευμένη ενέργεια.</a:t>
            </a:r>
          </a:p>
          <a:p>
            <a:r>
              <a:t>  - Βιομάζας: Ξηρή μάζα οργανισμών.</a:t>
            </a:r>
          </a:p>
          <a:p>
            <a:r>
              <a:t>  - Πληθυσμού: Αριθμός οργανισμών ανά επίπεδο.</a:t>
            </a:r>
          </a:p>
          <a:p>
            <a:r>
              <a:t>• Πτωτική τάση ενέργειας και βιομάζας κατά 90% ανά επίπεδο.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Ροή Ενέργειας στα Τροφικά Επίπεδα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• </a:t>
            </a:r>
            <a:r>
              <a:rPr dirty="0" err="1"/>
              <a:t>Μόνο</a:t>
            </a:r>
            <a:r>
              <a:rPr dirty="0"/>
              <a:t> </a:t>
            </a:r>
            <a:r>
              <a:rPr dirty="0" err="1"/>
              <a:t>το</a:t>
            </a:r>
            <a:r>
              <a:rPr dirty="0"/>
              <a:t> 10%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err="1"/>
              <a:t>ενέργει</a:t>
            </a:r>
            <a:r>
              <a:rPr dirty="0"/>
              <a:t>ας περνά στο επόμενο επίπεδο.</a:t>
            </a:r>
          </a:p>
          <a:p>
            <a:r>
              <a:rPr dirty="0"/>
              <a:t>• Απ</a:t>
            </a:r>
            <a:r>
              <a:rPr dirty="0" err="1"/>
              <a:t>ώλειες</a:t>
            </a:r>
            <a:r>
              <a:rPr dirty="0"/>
              <a:t> </a:t>
            </a:r>
            <a:r>
              <a:rPr dirty="0" err="1"/>
              <a:t>ενέργει</a:t>
            </a:r>
            <a:r>
              <a:rPr dirty="0"/>
              <a:t>ας:</a:t>
            </a:r>
          </a:p>
          <a:p>
            <a:r>
              <a:rPr dirty="0"/>
              <a:t>  </a:t>
            </a:r>
            <a:r>
              <a:rPr lang="el-GR" dirty="0"/>
              <a:t>Ένα μέρος της χημικής ενέργειας μετατρέπεται με την κυτταρική αναπνοή σε μη αξιοποιήσιμες μορφές ενέργειας (π.χ. θερμότητα).</a:t>
            </a:r>
          </a:p>
          <a:p>
            <a:r>
              <a:rPr lang="el-GR" dirty="0"/>
              <a:t>Δεν τρώγονται όλοι οι οργανισμοί.</a:t>
            </a:r>
          </a:p>
          <a:p>
            <a:r>
              <a:rPr lang="el-GR" dirty="0"/>
              <a:t>Ορισμένοι οργανισμοί πεθαίνουν.</a:t>
            </a:r>
          </a:p>
          <a:p>
            <a:r>
              <a:rPr lang="el-GR" dirty="0"/>
              <a:t>Ένα μέρος της οργανικής ύλης αποβάλλεται με τα κόπρανα, τα οποία </a:t>
            </a:r>
            <a:r>
              <a:rPr lang="el-GR" dirty="0" err="1"/>
              <a:t>αποικοδομούνται</a:t>
            </a:r>
            <a:r>
              <a:rPr lang="el-GR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7F13E5C6-B59F-8A98-9388-DEC02C461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144" y="359561"/>
            <a:ext cx="6843712" cy="613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4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Ανεστραμμένες Τροφικές Πυραμίδες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174F15C-48CE-386A-C738-2EC98F1A86A0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262149" y="1281112"/>
            <a:ext cx="4400213" cy="2462213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t>• Ειδική περίπτωση σε παρασιτικές σχέσεις.</a:t>
            </a:r>
          </a:p>
          <a:p>
            <a:r>
              <a:t>• Παράδειγμα:</a:t>
            </a:r>
          </a:p>
          <a:p>
            <a:r>
              <a:t>  - 1 Βελανιδιά → 1.000 Κάμπιες → 100.000 Πρωτόζωα.</a:t>
            </a:r>
          </a:p>
          <a:p>
            <a:r>
              <a:t>• Χαρακτηριστικό: Αύξηση πληθυσμού σε υψηλότερα τροφικά επίπεδα.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12A21CD6-F043-DDD3-076A-BA88FFE3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κατάταξη των καταναλωτών στα τροφικά επίπεδα δεν είναι πάντοτε εύκολη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5444456B-C53D-1DF8-B703-52065D0BE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Υπάρχουν οργανισμοί που είναι ταυτόχρονα φυτοφάγοι και σαρκοφάγοι (π.χ. άνθρωπος).</a:t>
            </a:r>
          </a:p>
          <a:p>
            <a:r>
              <a:rPr lang="el-GR" dirty="0"/>
              <a:t>Υπάρχουν οργανισμοί που μπορούν να αλλάζουν τις διατροφικές τους συνήθειες ανάλογα με την εποχή (π.χ. αλεπού).</a:t>
            </a:r>
          </a:p>
          <a:p>
            <a:r>
              <a:rPr lang="el-GR" dirty="0"/>
              <a:t>Οι διατροφικές προτιμήσεις κάποιων οργανισμών αλλάζουν ανάλογα με το στάδιο της ζωής τους. Για παράδειγμα, ο βάτραχος στο στάδιο του γυρίνου είναι φυτοφάγος, ενώ, όταν μεταμορφωθεί σε ώριμο βάτραχο, γίνεται εντομοφάγος.</a:t>
            </a:r>
          </a:p>
        </p:txBody>
      </p:sp>
    </p:spTree>
    <p:extLst>
      <p:ext uri="{BB962C8B-B14F-4D97-AF65-F5344CB8AC3E}">
        <p14:creationId xmlns:p14="http://schemas.microsoft.com/office/powerpoint/2010/main" val="4115640490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364</Words>
  <Application>Microsoft Office PowerPoint</Application>
  <PresentationFormat>Προβολή στην οθόνη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Κομμάτι</vt:lpstr>
      <vt:lpstr>Ροή Ενέργειας στα Οικοσυστήματα</vt:lpstr>
      <vt:lpstr>Εισαγωγή</vt:lpstr>
      <vt:lpstr>Τροφικές Αλυσίδες και Πλέγματα</vt:lpstr>
      <vt:lpstr>Παρουσίαση του PowerPoint</vt:lpstr>
      <vt:lpstr>Τροφικές Πυραμίδες</vt:lpstr>
      <vt:lpstr>Ροή Ενέργειας στα Τροφικά Επίπεδα</vt:lpstr>
      <vt:lpstr>Παρουσίαση του PowerPoint</vt:lpstr>
      <vt:lpstr>Ανεστραμμένες Τροφικές Πυραμίδες</vt:lpstr>
      <vt:lpstr>Η κατάταξη των καταναλωτών στα τροφικά επίπεδα δεν είναι πάντοτε εύκολη</vt:lpstr>
      <vt:lpstr>Συμπεράσματα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2</cp:revision>
  <dcterms:created xsi:type="dcterms:W3CDTF">2013-01-27T09:14:16Z</dcterms:created>
  <dcterms:modified xsi:type="dcterms:W3CDTF">2024-12-19T19:06:28Z</dcterms:modified>
  <cp:category/>
</cp:coreProperties>
</file>