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9"/>
  </p:notesMasterIdLst>
  <p:sldIdLst>
    <p:sldId id="256" r:id="rId2"/>
    <p:sldId id="266" r:id="rId3"/>
    <p:sldId id="268" r:id="rId4"/>
    <p:sldId id="267" r:id="rId5"/>
    <p:sldId id="269" r:id="rId6"/>
    <p:sldId id="273" r:id="rId7"/>
    <p:sldId id="274" r:id="rId8"/>
    <p:sldId id="270" r:id="rId9"/>
    <p:sldId id="275" r:id="rId10"/>
    <p:sldId id="272" r:id="rId11"/>
    <p:sldId id="257" r:id="rId12"/>
    <p:sldId id="276" r:id="rId13"/>
    <p:sldId id="261" r:id="rId14"/>
    <p:sldId id="262" r:id="rId15"/>
    <p:sldId id="259" r:id="rId16"/>
    <p:sldId id="263" r:id="rId17"/>
    <p:sldId id="277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B17BF-8E45-4FB7-91C4-1217EC583F5B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A2962-739F-403F-983A-194AC712747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6545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A2962-739F-403F-983A-194AC7127472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039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Τίτλο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Έλλειψη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Θέση ημερομηνίας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2" name="Θέση περιεχομένου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Θέση περιεχομένου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Θέση περιεχομένου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1" name="Τίτλο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BE0B9B-9857-4501-93DF-67101D094679}" type="datetimeFigureOut">
              <a:rPr lang="el-GR" smtClean="0"/>
              <a:t>11/12/2024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8464A45-4120-49EC-AE84-2CCB0C2B5DDF}" type="slidenum">
              <a:rPr lang="el-GR" smtClean="0"/>
              <a:t>‹#›</a:t>
            </a:fld>
            <a:endParaRPr lang="el-GR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515672" cy="4320480"/>
          </a:xfrm>
        </p:spPr>
        <p:txBody>
          <a:bodyPr>
            <a:noAutofit/>
          </a:bodyPr>
          <a:lstStyle/>
          <a:p>
            <a:pPr algn="ctr"/>
            <a:endParaRPr lang="el-GR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ΚΟΙΝΩΝΙΚΗ ΘΕΣΗ</a:t>
            </a:r>
          </a:p>
          <a:p>
            <a:pPr algn="ctr"/>
            <a:r>
              <a:rPr lang="el-G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ΚΟΙΝΩΝΙΚΟΣ ΡΟΛΟΣ</a:t>
            </a:r>
          </a:p>
          <a:p>
            <a:pPr algn="ctr"/>
            <a:r>
              <a:rPr lang="el-GR" sz="2800" b="1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ΚΟΙΝΩΝΙΚΟΙ ΚΑΝΟΝΕΣ</a:t>
            </a:r>
            <a:endParaRPr lang="el-GR" sz="2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5373216"/>
            <a:ext cx="8136904" cy="1224136"/>
          </a:xfrm>
        </p:spPr>
        <p:txBody>
          <a:bodyPr>
            <a:noAutofit/>
          </a:bodyPr>
          <a:lstStyle/>
          <a:p>
            <a:pPr algn="r"/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ΚΟΙΝΩΝΙΚΗ ΚΑΙ ΠΟΛΙΤΙΚΗ ΑΓΩΓΗ</a:t>
            </a:r>
            <a:b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 ΓΥΜΝΑΣΙΟΥ</a:t>
            </a:r>
            <a:b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ΔΙΔΑΣΚΟΥΣΑ</a:t>
            </a:r>
            <a:r>
              <a:rPr lang="en-US" sz="2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20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ΧΙΟΥ ΜΙΧΑΕΛΑ</a:t>
            </a:r>
            <a:endParaRPr lang="el-G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HP\Desktop\να-ανεβεί-στην-κοινωνική-θέση-386922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2416448" cy="2150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P\Desktop\9e58a07e27a9bb2372916f757e284a9bb10913be.500.500.67a0a5890b069e56ef57e0507c0e7bbfac515bb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09120"/>
            <a:ext cx="1841376" cy="184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1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Παραδοσιακές κοινωνίες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2060"/>
                </a:solidFill>
              </a:rPr>
              <a:t>Δινόταν μεγαλύτερη σημασία στα εκ γενετής χαρακτηριστικά.</a:t>
            </a:r>
          </a:p>
          <a:p>
            <a:r>
              <a:rPr lang="el-GR" dirty="0" err="1" smtClean="0">
                <a:solidFill>
                  <a:srgbClr val="002060"/>
                </a:solidFill>
              </a:rPr>
              <a:t>Π.χ</a:t>
            </a:r>
            <a:r>
              <a:rPr lang="el-GR" dirty="0" smtClean="0">
                <a:solidFill>
                  <a:srgbClr val="002060"/>
                </a:solidFill>
              </a:rPr>
              <a:t> το να είσαι γυναίκα ήταν λόγος αποκλεισμού από θέσεις εξουσίας ή ψηφοφορία </a:t>
            </a:r>
            <a:r>
              <a:rPr lang="el-GR" dirty="0" err="1" smtClean="0">
                <a:solidFill>
                  <a:srgbClr val="002060"/>
                </a:solidFill>
              </a:rPr>
              <a:t>κ.α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242692" cy="3891400"/>
          </a:xfrm>
        </p:spPr>
        <p:txBody>
          <a:bodyPr/>
          <a:lstStyle/>
          <a:p>
            <a:r>
              <a:rPr lang="el-GR" dirty="0" smtClean="0">
                <a:solidFill>
                  <a:srgbClr val="002060"/>
                </a:solidFill>
              </a:rPr>
              <a:t>Δίνεται μεγαλύτερη σημασία στα επίκτητα χαρακτηριστικά.</a:t>
            </a:r>
          </a:p>
          <a:p>
            <a:r>
              <a:rPr lang="el-GR" dirty="0" smtClean="0">
                <a:solidFill>
                  <a:srgbClr val="002060"/>
                </a:solidFill>
              </a:rPr>
              <a:t>Πχ. Μόρφωση, δεξιότητες, </a:t>
            </a:r>
            <a:r>
              <a:rPr lang="el-GR" dirty="0" err="1" smtClean="0">
                <a:solidFill>
                  <a:srgbClr val="002060"/>
                </a:solidFill>
              </a:rPr>
              <a:t>εργαστικότητα</a:t>
            </a:r>
            <a:r>
              <a:rPr lang="el-GR" dirty="0" smtClean="0">
                <a:solidFill>
                  <a:srgbClr val="002060"/>
                </a:solidFill>
              </a:rPr>
              <a:t> κ.α.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dirty="0">
                <a:solidFill>
                  <a:schemeClr val="bg2"/>
                </a:solidFill>
              </a:rPr>
              <a:t>Εκ γενετής ή επίκτητα χαρακτηριστικά ανά εποχή και κοινωνία…</a:t>
            </a:r>
            <a:endParaRPr lang="el-GR" dirty="0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FF00"/>
                </a:solidFill>
              </a:rPr>
              <a:t>Σύγχρονες δημοκρατικές κοινωνίες</a:t>
            </a:r>
            <a:endParaRPr lang="el-G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l-GR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συμπεριφορά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οφείλει να έχει το άτομο, επειδή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κατέχει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μια θέση σε μια </a:t>
            </a:r>
            <a:r>
              <a:rPr lang="el-GR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κοινωνική ομάδα,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προσδιορίζει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κοινωνικό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του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ρόλο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Κάθε </a:t>
            </a:r>
            <a:r>
              <a:rPr lang="el-GR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κοινωνική θέση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συνδέεται με </a:t>
            </a:r>
            <a:r>
              <a:rPr lang="el-GR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κοινωνικούς </a:t>
            </a:r>
            <a:r>
              <a:rPr lang="el-GR" sz="2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ρόλους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τις αντίστοιχες </a:t>
            </a:r>
            <a:r>
              <a:rPr lang="el-GR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υποχρεώσεις και δικαιώματα</a:t>
            </a:r>
            <a:r>
              <a:rPr lang="el-GR" sz="2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κοινωνικοί ρόλοι προσδιορίζονται από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συγκεκριμένους </a:t>
            </a:r>
            <a:r>
              <a:rPr lang="el-GR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κοινωνικούς κανόνες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καθορίζουν τη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συμπεριφορά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μας.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ΚΟΙΝΩΝΙΚΟΣ ΡΟΛΟΣ</a:t>
            </a:r>
            <a:endParaRPr lang="el-GR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untitled...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509120"/>
            <a:ext cx="1269876" cy="179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P\Desktop\caree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0"/>
            <a:ext cx="3384376" cy="198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0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061740"/>
            <a:ext cx="7999040" cy="1215132"/>
          </a:xfrm>
        </p:spPr>
        <p:txBody>
          <a:bodyPr/>
          <a:lstStyle/>
          <a:p>
            <a:r>
              <a:rPr lang="el-GR" sz="3600" b="1" dirty="0">
                <a:solidFill>
                  <a:srgbClr val="FFFF00"/>
                </a:solidFill>
              </a:rPr>
              <a:t>Π</a:t>
            </a:r>
            <a:r>
              <a:rPr lang="el-GR" sz="3600" b="1" dirty="0" smtClean="0">
                <a:solidFill>
                  <a:srgbClr val="FFFF00"/>
                </a:solidFill>
              </a:rPr>
              <a:t>οιος είναι ο κοινωνικός ρόλος (υποχρεώσεις-δικαιώματα) του….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11560" y="2852936"/>
            <a:ext cx="7999040" cy="3312368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-μαθητή</a:t>
            </a:r>
          </a:p>
          <a:p>
            <a:endParaRPr lang="el-GR" sz="2800" b="1" dirty="0" smtClean="0">
              <a:solidFill>
                <a:srgbClr val="FF0000"/>
              </a:solidFill>
            </a:endParaRPr>
          </a:p>
          <a:p>
            <a:r>
              <a:rPr lang="el-GR" sz="2800" b="1" dirty="0" smtClean="0">
                <a:solidFill>
                  <a:srgbClr val="FF0000"/>
                </a:solidFill>
              </a:rPr>
              <a:t>-Γονέα</a:t>
            </a:r>
          </a:p>
          <a:p>
            <a:endParaRPr lang="el-GR" sz="2800" b="1" dirty="0">
              <a:solidFill>
                <a:srgbClr val="FF0000"/>
              </a:solidFill>
            </a:endParaRPr>
          </a:p>
          <a:p>
            <a:endParaRPr lang="el-GR" sz="2800" b="1" dirty="0" smtClean="0">
              <a:solidFill>
                <a:srgbClr val="FF0000"/>
              </a:solidFill>
            </a:endParaRPr>
          </a:p>
          <a:p>
            <a:r>
              <a:rPr lang="el-GR" sz="2800" b="1" smtClean="0">
                <a:solidFill>
                  <a:srgbClr val="FF0000"/>
                </a:solidFill>
              </a:rPr>
              <a:t>-γιατρού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30" y="2407000"/>
            <a:ext cx="2160240" cy="108012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314" y="3597558"/>
            <a:ext cx="2147897" cy="1227369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974196"/>
            <a:ext cx="2088232" cy="135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10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395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ελευθερία που διαθέτουμε να προσαρμόσουμε τον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κοινωνικό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μας ρόλο στην προσωπικότητά μας, είναι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μεγαλύτερη 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ή μικρότερη ανάλογα με την κοινωνία στην </a:t>
            </a:r>
            <a:r>
              <a:rPr lang="el-G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οποία ζούμε</a:t>
            </a:r>
            <a:r>
              <a:rPr lang="el-G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52400"/>
            <a:ext cx="8147248" cy="972344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ΚΟΙΝΩΝΙΚΟΣ ΡΟΛΟΣ ΚΑΙ ΚΟΙΝΩΝΙΕΣ</a:t>
            </a:r>
            <a:endParaRPr lang="el-GR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Βέλος προς τα κάτω 3"/>
          <p:cNvSpPr/>
          <p:nvPr/>
        </p:nvSpPr>
        <p:spPr>
          <a:xfrm rot="1469474">
            <a:off x="2840676" y="2621482"/>
            <a:ext cx="500972" cy="159827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5" name="Βέλος προς τα κάτω 4"/>
          <p:cNvSpPr/>
          <p:nvPr/>
        </p:nvSpPr>
        <p:spPr>
          <a:xfrm rot="19924200">
            <a:off x="5199666" y="2586806"/>
            <a:ext cx="519511" cy="163534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7544" y="4251693"/>
            <a:ext cx="338437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dirty="0" smtClean="0"/>
          </a:p>
          <a:p>
            <a:pPr algn="ctr"/>
            <a:r>
              <a:rPr lang="el-G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</a:t>
            </a:r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 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παραδοσιακές κοινωνίες </a:t>
            </a:r>
            <a:r>
              <a:rPr lang="el-G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αφήνουν </a:t>
            </a:r>
            <a:r>
              <a:rPr lang="el-GR" sz="20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λιγότερα</a:t>
            </a:r>
            <a:r>
              <a:rPr lang="el-G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περιθώρια </a:t>
            </a:r>
            <a:r>
              <a:rPr lang="el-G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προσωπικής επιλογής στους τρόπους </a:t>
            </a:r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συμπεριφοράς</a:t>
            </a:r>
            <a:endParaRPr lang="el-G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4716016" y="4581127"/>
            <a:ext cx="3240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</a:t>
            </a:r>
            <a:r>
              <a:rPr lang="el-GR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σύγχρονες </a:t>
            </a:r>
            <a:r>
              <a:rPr lang="el-GR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δημοκρατικές κοινωνίες</a:t>
            </a:r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l-G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αφήνουν </a:t>
            </a:r>
            <a:r>
              <a:rPr lang="el-GR" sz="20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περισσότερα</a:t>
            </a:r>
            <a:r>
              <a:rPr lang="el-G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περιθώρια </a:t>
            </a:r>
            <a:r>
              <a:rPr lang="el-G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προσωπικής επιλογής στους τρόπους συμπεριφοράς</a:t>
            </a:r>
          </a:p>
        </p:txBody>
      </p:sp>
      <p:pic>
        <p:nvPicPr>
          <p:cNvPr id="2050" name="Picture 2" descr="C:\Users\user\Desktop\imagesDMZKCYO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817228"/>
            <a:ext cx="1611635" cy="120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68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ΣΥΓΚΡΟΥΣΗ ΡΟΛΩΝ</a:t>
            </a:r>
            <a:endParaRPr lang="el-GR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331640" y="1340768"/>
            <a:ext cx="6120680" cy="72008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Συμμετοχή σε πολλές κοινωνικές ομάδες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Βέλος προς τα κάτω 3"/>
          <p:cNvSpPr/>
          <p:nvPr/>
        </p:nvSpPr>
        <p:spPr>
          <a:xfrm>
            <a:off x="4211960" y="2144866"/>
            <a:ext cx="288032" cy="57606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1835696" y="2780928"/>
            <a:ext cx="5040560" cy="64807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Κατοχή πολλών κοινωνικών ρόλων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Βέλος προς τα κάτω 6"/>
          <p:cNvSpPr/>
          <p:nvPr/>
        </p:nvSpPr>
        <p:spPr>
          <a:xfrm>
            <a:off x="4220344" y="3573016"/>
            <a:ext cx="288032" cy="57606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2771800" y="4180268"/>
            <a:ext cx="3221124" cy="72008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Πολλές υποχρεώσεις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Βέλος προς τα κάτω 8"/>
          <p:cNvSpPr/>
          <p:nvPr/>
        </p:nvSpPr>
        <p:spPr>
          <a:xfrm>
            <a:off x="4247964" y="4972000"/>
            <a:ext cx="288032" cy="57606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/>
          <p:cNvSpPr/>
          <p:nvPr/>
        </p:nvSpPr>
        <p:spPr>
          <a:xfrm>
            <a:off x="3203848" y="5548064"/>
            <a:ext cx="2448272" cy="107863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Σύγκρουση ρόλων</a:t>
            </a:r>
            <a:endParaRPr lang="el-G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user\Desktop\imagesZCE1JQ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1" y="4900348"/>
            <a:ext cx="2580140" cy="172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89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484784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l-GR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κοινωνικοί κανόνες είναι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ΚΟΙΝΩΝΙΚΟΙ ΚΑΝΟΝΕΣ</a:t>
            </a:r>
            <a:endParaRPr lang="el-G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Έλλειψη 6"/>
          <p:cNvSpPr/>
          <p:nvPr/>
        </p:nvSpPr>
        <p:spPr>
          <a:xfrm rot="537340">
            <a:off x="256356" y="2031317"/>
            <a:ext cx="2664585" cy="342974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Πρότυπα συμπεριφοράς με τα οποία ρυθμίζονται οι συμπεριφορές των μελών μιας κοινωνίας</a:t>
            </a:r>
            <a:endParaRPr lang="el-GR" b="1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Έλλειψη 7"/>
          <p:cNvSpPr/>
          <p:nvPr/>
        </p:nvSpPr>
        <p:spPr>
          <a:xfrm rot="424616">
            <a:off x="3143795" y="3450271"/>
            <a:ext cx="2877039" cy="31348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Διαμορφώνονται από τις κοινωνικές αξίες κάθε κοινωνίας ή κοινωνικής ομάδας</a:t>
            </a:r>
            <a:endParaRPr lang="el-GR" b="1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Έλλειψη 8"/>
          <p:cNvSpPr/>
          <p:nvPr/>
        </p:nvSpPr>
        <p:spPr>
          <a:xfrm rot="976792">
            <a:off x="5809264" y="1363939"/>
            <a:ext cx="2666681" cy="312108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Συντελούν στην κοινωνική συνοχή και σταθερότητα</a:t>
            </a:r>
            <a:endParaRPr lang="el-GR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8881048" cy="739552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ΕΙΔΗ ΚΟΙΝΩΝΙΚΩΝ ΚΑΝΟΝΩΝ</a:t>
            </a:r>
            <a:endParaRPr lang="el-G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827584" y="1196752"/>
            <a:ext cx="7569224" cy="86409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Κοινωνικοί κανόνες</a:t>
            </a:r>
            <a:endParaRPr lang="el-GR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 flipH="1">
            <a:off x="1990056" y="2013496"/>
            <a:ext cx="2160683" cy="1379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ύγραμμο βέλος σύνδεσης 9"/>
          <p:cNvCxnSpPr/>
          <p:nvPr/>
        </p:nvCxnSpPr>
        <p:spPr>
          <a:xfrm flipH="1">
            <a:off x="4128852" y="1916832"/>
            <a:ext cx="43774" cy="1589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>
            <a:off x="4119665" y="2013496"/>
            <a:ext cx="2157040" cy="1255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Ορθογώνιο 13"/>
          <p:cNvSpPr/>
          <p:nvPr/>
        </p:nvSpPr>
        <p:spPr>
          <a:xfrm>
            <a:off x="611560" y="3561060"/>
            <a:ext cx="1584176" cy="804044"/>
          </a:xfrm>
          <a:prstGeom prst="rect">
            <a:avLst/>
          </a:prstGeom>
          <a:solidFill>
            <a:srgbClr val="D420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Γενικοί-</a:t>
            </a:r>
          </a:p>
          <a:p>
            <a:pPr algn="ctr"/>
            <a:r>
              <a:rPr lang="el-GR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ιδικοί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3419872" y="3564633"/>
            <a:ext cx="1682812" cy="800471"/>
          </a:xfrm>
          <a:prstGeom prst="rect">
            <a:avLst/>
          </a:prstGeom>
          <a:solidFill>
            <a:srgbClr val="D420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Αυστηροί</a:t>
            </a: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Ελαστικοί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6346386" y="3506564"/>
            <a:ext cx="1609989" cy="804044"/>
          </a:xfrm>
          <a:prstGeom prst="rect">
            <a:avLst/>
          </a:prstGeom>
          <a:solidFill>
            <a:srgbClr val="D420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Τυπικοί-</a:t>
            </a:r>
          </a:p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Άτυποι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Ευθύγραμμο βέλος σύνδεσης 21"/>
          <p:cNvCxnSpPr/>
          <p:nvPr/>
        </p:nvCxnSpPr>
        <p:spPr>
          <a:xfrm>
            <a:off x="1372196" y="43651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>
            <a:stCxn id="15" idx="2"/>
          </p:cNvCxnSpPr>
          <p:nvPr/>
        </p:nvCxnSpPr>
        <p:spPr>
          <a:xfrm>
            <a:off x="4261278" y="43651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/>
          <p:cNvCxnSpPr/>
          <p:nvPr/>
        </p:nvCxnSpPr>
        <p:spPr>
          <a:xfrm>
            <a:off x="7151380" y="431060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Διάγραμμα ροής: Εναλλακτική διεργασία 29"/>
          <p:cNvSpPr/>
          <p:nvPr/>
        </p:nvSpPr>
        <p:spPr>
          <a:xfrm>
            <a:off x="107504" y="4797152"/>
            <a:ext cx="2592288" cy="1728192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Γενικοί</a:t>
            </a:r>
            <a:r>
              <a:rPr lang="el-G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κανόνες αφορούν όλο το κοινωνικό σύνολο. </a:t>
            </a:r>
          </a:p>
          <a:p>
            <a:pPr algn="ctr"/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Ειδικοί</a:t>
            </a:r>
            <a:r>
              <a:rPr lang="el-G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αφορούν επιμέρους κοινωνικές ομάδες.</a:t>
            </a:r>
            <a:endParaRPr lang="el-G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Στρογγυλεμένο ορθογώνιο 30"/>
          <p:cNvSpPr/>
          <p:nvPr/>
        </p:nvSpPr>
        <p:spPr>
          <a:xfrm>
            <a:off x="3059832" y="4797152"/>
            <a:ext cx="2664296" cy="17281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Αυστηροί</a:t>
            </a:r>
            <a:r>
              <a:rPr lang="el-G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κανόνες προβλέπουν ποινές σε όσους τους παραβαίνουν.</a:t>
            </a:r>
          </a:p>
          <a:p>
            <a:pPr algn="ctr"/>
            <a:r>
              <a:rPr lang="el-GR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Ελαστικοί</a:t>
            </a:r>
            <a:r>
              <a:rPr lang="el-G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αφήνουν περιθώρια ελευθερίας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Διάγραμμα ροής: Εναλλακτική διεργασία 32"/>
          <p:cNvSpPr/>
          <p:nvPr/>
        </p:nvSpPr>
        <p:spPr>
          <a:xfrm>
            <a:off x="6084168" y="4797152"/>
            <a:ext cx="2736304" cy="1728192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Τυπικοί</a:t>
            </a:r>
            <a:r>
              <a:rPr lang="el-G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κανόνες είναι οι γραπτοί κανόνες-νόμοι του κράτους.</a:t>
            </a:r>
          </a:p>
          <a:p>
            <a:pPr algn="ctr"/>
            <a:r>
              <a:rPr lang="el-GR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</a:t>
            </a:r>
            <a:r>
              <a:rPr lang="el-GR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τυποι</a:t>
            </a:r>
            <a:r>
              <a:rPr lang="el-GR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είναι τα άγραφα έθιμα και συνήθειες.</a:t>
            </a:r>
            <a:endParaRPr lang="el-G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580108" y="3561060"/>
            <a:ext cx="1584176" cy="804044"/>
          </a:xfrm>
          <a:prstGeom prst="rect">
            <a:avLst/>
          </a:prstGeom>
          <a:solidFill>
            <a:srgbClr val="D420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Γενικοί-</a:t>
            </a:r>
          </a:p>
          <a:p>
            <a:pPr algn="ctr"/>
            <a:r>
              <a:rPr lang="el-GR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ιδικοί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3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Παραδείγματα κοινωνικών κανόνων..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683567" y="1805980"/>
            <a:ext cx="2305267" cy="800471"/>
          </a:xfrm>
          <a:prstGeom prst="rect">
            <a:avLst/>
          </a:prstGeom>
          <a:solidFill>
            <a:srgbClr val="D420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Γενικοί-</a:t>
            </a:r>
          </a:p>
          <a:p>
            <a:pPr marL="0" indent="0" algn="ctr">
              <a:buNone/>
            </a:pPr>
            <a:r>
              <a:rPr lang="el-GR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ιδικοί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658586" y="1805980"/>
            <a:ext cx="2043864" cy="8004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Αυστηροί- Ελαστικοί</a:t>
            </a:r>
            <a:endParaRPr lang="el-GR" sz="2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372201" y="1805980"/>
            <a:ext cx="2088231" cy="80404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Τυπικοί-</a:t>
            </a:r>
          </a:p>
          <a:p>
            <a:pPr algn="ctr"/>
            <a:r>
              <a:rPr lang="el-GR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Άτυποι</a:t>
            </a:r>
            <a:endParaRPr lang="el-GR" sz="2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Βέλος προς τα κάτω 6"/>
          <p:cNvSpPr/>
          <p:nvPr/>
        </p:nvSpPr>
        <p:spPr>
          <a:xfrm flipH="1">
            <a:off x="1547664" y="2752799"/>
            <a:ext cx="360040" cy="576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Βέλος προς τα κάτω 7"/>
          <p:cNvSpPr/>
          <p:nvPr/>
        </p:nvSpPr>
        <p:spPr>
          <a:xfrm flipH="1">
            <a:off x="4513025" y="2756371"/>
            <a:ext cx="360040" cy="576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Βέλος προς τα κάτω 8"/>
          <p:cNvSpPr/>
          <p:nvPr/>
        </p:nvSpPr>
        <p:spPr>
          <a:xfrm flipH="1">
            <a:off x="7236296" y="2756370"/>
            <a:ext cx="360040" cy="576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Ορθογώνιο 10"/>
          <p:cNvSpPr/>
          <p:nvPr/>
        </p:nvSpPr>
        <p:spPr>
          <a:xfrm rot="10800000" flipH="1" flipV="1">
            <a:off x="683568" y="3789040"/>
            <a:ext cx="2448270" cy="2520280"/>
          </a:xfrm>
          <a:prstGeom prst="rect">
            <a:avLst/>
          </a:prstGeom>
          <a:solidFill>
            <a:srgbClr val="D420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Γενικοί</a:t>
            </a:r>
            <a:r>
              <a:rPr lang="el-GR" dirty="0" smtClean="0">
                <a:solidFill>
                  <a:srgbClr val="FF0000"/>
                </a:solidFill>
              </a:rPr>
              <a:t> κανόνες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err="1" smtClean="0"/>
              <a:t>π.χ</a:t>
            </a:r>
            <a:r>
              <a:rPr lang="el-GR" dirty="0" smtClean="0"/>
              <a:t> προ ζωής, ισότητας, ελευθερίας</a:t>
            </a:r>
            <a:endParaRPr lang="el-GR" dirty="0"/>
          </a:p>
          <a:p>
            <a:pPr algn="ctr"/>
            <a:endParaRPr lang="el-G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FF0000"/>
                </a:solidFill>
              </a:rPr>
              <a:t>Ειδικοί κανόνες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πχ κανόνες για γιατρούς, μαθητές, οδηγούς κ.α.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3658586" y="3789039"/>
            <a:ext cx="2428958" cy="25049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Αυστηροί κανόνες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π.χ</a:t>
            </a:r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l-GR" b="1" dirty="0" smtClean="0">
                <a:solidFill>
                  <a:schemeClr val="tx1"/>
                </a:solidFill>
                <a:cs typeface="Arial" panose="020B0604020202020204" pitchFamily="34" charset="0"/>
              </a:rPr>
              <a:t>απαγόρευση φόνου, κλοπής, εξύβριση</a:t>
            </a:r>
          </a:p>
          <a:p>
            <a:pPr algn="ctr"/>
            <a:endParaRPr lang="el-GR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Ελαστικοί κανόνες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π.χ</a:t>
            </a:r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l-GR" b="1" dirty="0" smtClean="0">
                <a:solidFill>
                  <a:schemeClr val="tx1"/>
                </a:solidFill>
                <a:cs typeface="Arial" panose="020B0604020202020204" pitchFamily="34" charset="0"/>
              </a:rPr>
              <a:t>τρόπος καθημερινής ενδυμασίας</a:t>
            </a:r>
            <a:endParaRPr lang="el-GR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6372201" y="3789039"/>
            <a:ext cx="2314600" cy="25049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Τυπικοί κανόνες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πχ </a:t>
            </a:r>
            <a:r>
              <a:rPr lang="el-GR" b="1" dirty="0" smtClean="0">
                <a:solidFill>
                  <a:schemeClr val="tx1"/>
                </a:solidFill>
                <a:cs typeface="Arial" panose="020B0604020202020204" pitchFamily="34" charset="0"/>
              </a:rPr>
              <a:t>γραπτοί κανόνες-νόμοι κράτους</a:t>
            </a:r>
          </a:p>
          <a:p>
            <a:pPr algn="ctr"/>
            <a:endParaRPr lang="el-GR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Άτυποι κανόνες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  <a:r>
              <a:rPr lang="el-G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πχ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l-GR" b="1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κανόνοες</a:t>
            </a:r>
            <a:r>
              <a:rPr lang="el-GR" b="1" dirty="0" smtClean="0">
                <a:solidFill>
                  <a:schemeClr val="tx1"/>
                </a:solidFill>
                <a:cs typeface="Arial" panose="020B0604020202020204" pitchFamily="34" charset="0"/>
              </a:rPr>
              <a:t> ευγένειας ή έθιμα </a:t>
            </a:r>
            <a:r>
              <a:rPr lang="el-GR" b="1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απόκριας</a:t>
            </a:r>
            <a:endParaRPr lang="el-GR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0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4680520" cy="3240360"/>
          </a:xfrm>
        </p:spPr>
        <p:txBody>
          <a:bodyPr/>
          <a:lstStyle/>
          <a:p>
            <a:pPr algn="just"/>
            <a:r>
              <a:rPr lang="el-GR" sz="2400" b="1" dirty="0" smtClean="0">
                <a:solidFill>
                  <a:srgbClr val="FFFF00"/>
                </a:solidFill>
              </a:rPr>
              <a:t>Κοινωνική θέση </a:t>
            </a:r>
            <a:r>
              <a:rPr lang="el-GR" sz="2400" b="1" dirty="0" smtClean="0">
                <a:solidFill>
                  <a:schemeClr val="bg1"/>
                </a:solidFill>
              </a:rPr>
              <a:t>είναι η θέση που κατέχει ένα άτομο στην κοινωνία ή σε μια κοινωνική ομάδα.</a:t>
            </a:r>
          </a:p>
          <a:p>
            <a:pPr algn="just"/>
            <a:endParaRPr lang="el-GR" sz="2400" b="1" dirty="0">
              <a:solidFill>
                <a:schemeClr val="bg1"/>
              </a:solidFill>
            </a:endParaRPr>
          </a:p>
          <a:p>
            <a:pPr algn="just"/>
            <a:r>
              <a:rPr lang="el-GR" sz="2400" b="1" dirty="0" smtClean="0">
                <a:solidFill>
                  <a:schemeClr val="bg1"/>
                </a:solidFill>
              </a:rPr>
              <a:t>Π.χ. εκπαιδευτικός, μαθητής, </a:t>
            </a:r>
            <a:r>
              <a:rPr lang="el-GR" sz="2400" b="1" dirty="0" err="1" smtClean="0">
                <a:solidFill>
                  <a:schemeClr val="bg1"/>
                </a:solidFill>
              </a:rPr>
              <a:t>καπετάνιος,μηχανικός</a:t>
            </a:r>
            <a:r>
              <a:rPr lang="el-GR" sz="2400" b="1" dirty="0" smtClean="0">
                <a:solidFill>
                  <a:schemeClr val="bg1"/>
                </a:solidFill>
              </a:rPr>
              <a:t>, γιατρός, γονέας κ.α.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5688632" cy="1368152"/>
          </a:xfrm>
        </p:spPr>
        <p:txBody>
          <a:bodyPr/>
          <a:lstStyle/>
          <a:p>
            <a:pPr algn="l"/>
            <a:r>
              <a:rPr lang="el-GR" sz="3200" b="1" dirty="0" smtClean="0">
                <a:solidFill>
                  <a:srgbClr val="FF0000"/>
                </a:solidFill>
              </a:rPr>
              <a:t>ΚΟΙΝΩΝΙΚΗ ΘΕΣΗ..</a:t>
            </a:r>
            <a:endParaRPr lang="el-GR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HP\Desktop\m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77072"/>
            <a:ext cx="3048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6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4536504" cy="4248472"/>
          </a:xfrm>
        </p:spPr>
        <p:txBody>
          <a:bodyPr/>
          <a:lstStyle/>
          <a:p>
            <a:endParaRPr lang="el-GR" dirty="0" smtClean="0"/>
          </a:p>
          <a:p>
            <a:r>
              <a:rPr lang="el-GR" sz="3200" b="1" dirty="0" smtClean="0">
                <a:solidFill>
                  <a:schemeClr val="bg1"/>
                </a:solidFill>
              </a:rPr>
              <a:t>Το άτομο συμμετέχει σε κοινωνικές ομάδες από τις οποίες καταλαμβάνει κοινωνικές θέσεις</a:t>
            </a:r>
            <a:r>
              <a:rPr lang="el-GR" dirty="0" smtClean="0"/>
              <a:t>. 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223448" cy="1008112"/>
          </a:xfrm>
        </p:spPr>
        <p:txBody>
          <a:bodyPr/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 σχέση της κοινωνικής ομάδας και της κοινωνικής θέσης</a:t>
            </a:r>
            <a:endParaRPr lang="el-GR" sz="32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HP\Desktop\σ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395" y="1916832"/>
            <a:ext cx="2736529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76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5194920" cy="2249476"/>
          </a:xfrm>
        </p:spPr>
        <p:txBody>
          <a:bodyPr/>
          <a:lstStyle/>
          <a:p>
            <a:pPr algn="l"/>
            <a:r>
              <a:rPr lang="el-GR" b="1" dirty="0" smtClean="0">
                <a:solidFill>
                  <a:schemeClr val="tx1"/>
                </a:solidFill>
              </a:rPr>
              <a:t>   </a:t>
            </a:r>
            <a:r>
              <a:rPr lang="el-GR" sz="2000" b="1" dirty="0" smtClean="0">
                <a:solidFill>
                  <a:srgbClr val="FF0000"/>
                </a:solidFill>
              </a:rPr>
              <a:t>επιχείρηση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992888" cy="360040"/>
          </a:xfrm>
        </p:spPr>
        <p:txBody>
          <a:bodyPr/>
          <a:lstStyle/>
          <a:p>
            <a:pPr algn="just"/>
            <a:r>
              <a:rPr lang="el-GR" sz="3200" b="1" dirty="0" smtClean="0">
                <a:solidFill>
                  <a:srgbClr val="FF0000"/>
                </a:solidFill>
              </a:rPr>
              <a:t>Κοινωνική ομάδα          Κοινωνικές θέσεις</a:t>
            </a:r>
            <a:endParaRPr lang="el-GR" sz="32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HP\Desktop\φφ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158" y="680352"/>
            <a:ext cx="2067694" cy="143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P\Desktop\αρχείο λήψης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192" y="879165"/>
            <a:ext cx="1944216" cy="120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P\Desktop\daskalo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376" y="2196766"/>
            <a:ext cx="1832744" cy="132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HP\Desktop\ααα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747" y="3785179"/>
            <a:ext cx="1789892" cy="119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HP\Desktop\ιι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573016"/>
            <a:ext cx="1818903" cy="136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HP\Desktop\obama-xeri-22-4-201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204" y="5359713"/>
            <a:ext cx="2004722" cy="1155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HP\Desktop\ηγγ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201971"/>
            <a:ext cx="1828628" cy="135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HP\Desktop\720_03a55b6f6582c03502a643553485278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662" y="2342299"/>
            <a:ext cx="2433081" cy="111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1239177"/>
            <a:ext cx="1607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οικογένεια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6" name="Δεξιό βέλος 5"/>
          <p:cNvSpPr/>
          <p:nvPr/>
        </p:nvSpPr>
        <p:spPr>
          <a:xfrm>
            <a:off x="2458517" y="12391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899592" y="2640496"/>
            <a:ext cx="130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σχολείο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17" name="Δεξιό βέλος 16"/>
          <p:cNvSpPr/>
          <p:nvPr/>
        </p:nvSpPr>
        <p:spPr>
          <a:xfrm>
            <a:off x="2201685" y="26404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Δεξιό βέλος 17"/>
          <p:cNvSpPr/>
          <p:nvPr/>
        </p:nvSpPr>
        <p:spPr>
          <a:xfrm>
            <a:off x="2638578" y="37695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467544" y="5589240"/>
            <a:ext cx="2530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Πολιτικό κόμμα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20" name="Δεξιό βέλος 19"/>
          <p:cNvSpPr/>
          <p:nvPr/>
        </p:nvSpPr>
        <p:spPr>
          <a:xfrm>
            <a:off x="2690889" y="560065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4902281" y="613152"/>
            <a:ext cx="17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γονιός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57385" y="743486"/>
            <a:ext cx="17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παιδί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3821373" y="2227351"/>
            <a:ext cx="12531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C000"/>
                </a:solidFill>
              </a:rPr>
              <a:t>δάσκαλος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6155259" y="2271164"/>
            <a:ext cx="12531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C000"/>
                </a:solidFill>
              </a:rPr>
              <a:t>μαθητής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4050256" y="3769596"/>
            <a:ext cx="1529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bg2"/>
                </a:solidFill>
              </a:rPr>
              <a:t>εργοδότης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7296753" y="3540262"/>
            <a:ext cx="1549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chemeClr val="bg2"/>
                </a:solidFill>
              </a:rPr>
              <a:t>ε</a:t>
            </a:r>
            <a:r>
              <a:rPr lang="el-GR" b="1" dirty="0" smtClean="0">
                <a:solidFill>
                  <a:schemeClr val="bg2"/>
                </a:solidFill>
              </a:rPr>
              <a:t>ργαζόμενος</a:t>
            </a:r>
            <a:endParaRPr lang="en-US" dirty="0"/>
          </a:p>
        </p:txBody>
      </p:sp>
      <p:sp>
        <p:nvSpPr>
          <p:cNvPr id="11" name="Ορθογώνιο 10"/>
          <p:cNvSpPr/>
          <p:nvPr/>
        </p:nvSpPr>
        <p:spPr>
          <a:xfrm>
            <a:off x="3605483" y="5110771"/>
            <a:ext cx="25569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Αρχηγός </a:t>
            </a:r>
          </a:p>
          <a:p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κόμματος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6756130" y="6227815"/>
            <a:ext cx="1296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μέλος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583488" cy="1368152"/>
          </a:xfrm>
        </p:spPr>
        <p:txBody>
          <a:bodyPr/>
          <a:lstStyle/>
          <a:p>
            <a:pPr algn="l"/>
            <a:r>
              <a:rPr lang="el-GR" sz="2800" b="1" dirty="0" smtClean="0">
                <a:solidFill>
                  <a:schemeClr val="bg1"/>
                </a:solidFill>
              </a:rPr>
              <a:t>Βάσει της </a:t>
            </a:r>
            <a:r>
              <a:rPr lang="el-GR" sz="2800" b="1" dirty="0" smtClean="0">
                <a:solidFill>
                  <a:srgbClr val="FF0000"/>
                </a:solidFill>
              </a:rPr>
              <a:t>κοινωνικής θέσης </a:t>
            </a:r>
            <a:r>
              <a:rPr lang="el-GR" sz="2800" b="1" dirty="0" smtClean="0">
                <a:solidFill>
                  <a:schemeClr val="bg1"/>
                </a:solidFill>
              </a:rPr>
              <a:t>το άτομο κατέχει μια </a:t>
            </a:r>
            <a:r>
              <a:rPr lang="el-GR" sz="2800" b="1" dirty="0" smtClean="0">
                <a:solidFill>
                  <a:srgbClr val="FF0000"/>
                </a:solidFill>
              </a:rPr>
              <a:t>εξουσία</a:t>
            </a:r>
            <a:r>
              <a:rPr lang="el-GR" sz="2800" b="1" dirty="0" smtClean="0">
                <a:solidFill>
                  <a:schemeClr val="bg1"/>
                </a:solidFill>
              </a:rPr>
              <a:t>. Αναλυτικότερα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endParaRPr lang="el-G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773626"/>
              </p:ext>
            </p:extLst>
          </p:nvPr>
        </p:nvGraphicFramePr>
        <p:xfrm>
          <a:off x="457200" y="2492896"/>
          <a:ext cx="830580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133214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ΚΟΙΝΩΝΙΚΗ ΘΕΣΗ</a:t>
                      </a:r>
                      <a:endParaRPr lang="el-G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ΔΙΚΑΙΩΜΑΤΑ-ΥΠΟΧΡΕΩΣΕΙΣ</a:t>
                      </a:r>
                      <a:endParaRPr lang="el-G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ΕΞΟΥΣΙΑ</a:t>
                      </a:r>
                      <a:endParaRPr lang="el-G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332148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Μεγάλη</a:t>
                      </a:r>
                      <a:r>
                        <a:rPr lang="el-GR" b="1" baseline="0" dirty="0" smtClean="0"/>
                        <a:t> </a:t>
                      </a:r>
                    </a:p>
                    <a:p>
                      <a:pPr algn="ctr"/>
                      <a:r>
                        <a:rPr lang="el-GR" b="1" baseline="0" dirty="0" smtClean="0"/>
                        <a:t>ή</a:t>
                      </a:r>
                    </a:p>
                    <a:p>
                      <a:pPr algn="ctr"/>
                      <a:r>
                        <a:rPr lang="el-GR" b="1" baseline="0" dirty="0" smtClean="0"/>
                        <a:t>Μικρή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Πολλά</a:t>
                      </a:r>
                      <a:r>
                        <a:rPr lang="el-GR" b="1" baseline="0" dirty="0" smtClean="0"/>
                        <a:t> </a:t>
                      </a:r>
                    </a:p>
                    <a:p>
                      <a:pPr algn="ctr"/>
                      <a:r>
                        <a:rPr lang="el-GR" b="1" baseline="0" dirty="0" smtClean="0"/>
                        <a:t>ή </a:t>
                      </a:r>
                    </a:p>
                    <a:p>
                      <a:pPr algn="ctr"/>
                      <a:r>
                        <a:rPr lang="el-GR" b="1" baseline="0" dirty="0" smtClean="0"/>
                        <a:t>Λίγα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Μεγάλη</a:t>
                      </a:r>
                    </a:p>
                    <a:p>
                      <a:pPr algn="ctr"/>
                      <a:r>
                        <a:rPr lang="el-GR" b="1" dirty="0" smtClean="0"/>
                        <a:t>ή</a:t>
                      </a:r>
                    </a:p>
                    <a:p>
                      <a:pPr algn="ctr"/>
                      <a:r>
                        <a:rPr lang="el-GR" b="1" dirty="0" smtClean="0"/>
                        <a:t>Μικρή</a:t>
                      </a:r>
                      <a:endParaRPr lang="el-G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Βέλος προς τα κάτω 4"/>
          <p:cNvSpPr/>
          <p:nvPr/>
        </p:nvSpPr>
        <p:spPr>
          <a:xfrm>
            <a:off x="1847924" y="3068960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Βέλος προς τα κάτω 5"/>
          <p:cNvSpPr/>
          <p:nvPr/>
        </p:nvSpPr>
        <p:spPr>
          <a:xfrm>
            <a:off x="4211960" y="3071056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Βέλος προς τα κάτω 6"/>
          <p:cNvSpPr/>
          <p:nvPr/>
        </p:nvSpPr>
        <p:spPr>
          <a:xfrm>
            <a:off x="6671764" y="303505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851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Παραδείγματα κοινωνικής θέσης…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004836"/>
              </p:ext>
            </p:extLst>
          </p:nvPr>
        </p:nvGraphicFramePr>
        <p:xfrm>
          <a:off x="683568" y="1700808"/>
          <a:ext cx="7416825" cy="411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ΚΟΙΝΩΝΙΚΗ ΘΕΣΗ</a:t>
                      </a:r>
                      <a:endParaRPr lang="el-G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ΔΙΚΑΙΩΜΑΤΑ-ΥΠΟΧΡΕΩΣΕΙΣ</a:t>
                      </a:r>
                      <a:endParaRPr lang="el-G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ΕΞΟΥΣΙΑ</a:t>
                      </a:r>
                      <a:endParaRPr lang="el-G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081326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rgbClr val="FFFF00"/>
                          </a:solidFill>
                        </a:rPr>
                        <a:t>Διευθυντής ενός σχολείου</a:t>
                      </a:r>
                    </a:p>
                    <a:p>
                      <a:pPr algn="ctr"/>
                      <a:endParaRPr lang="el-GR" b="1" dirty="0" smtClean="0"/>
                    </a:p>
                    <a:p>
                      <a:pPr algn="ctr"/>
                      <a:endParaRPr lang="el-GR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l-GR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l-GR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l-GR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l-GR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l-GR" b="1" dirty="0" smtClean="0">
                          <a:solidFill>
                            <a:srgbClr val="00B050"/>
                          </a:solidFill>
                        </a:rPr>
                        <a:t>Μαθητής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rgbClr val="FFFF00"/>
                          </a:solidFill>
                        </a:rPr>
                        <a:t>Περισσότερες</a:t>
                      </a:r>
                      <a:r>
                        <a:rPr lang="el-GR" b="1" baseline="0" dirty="0" smtClean="0">
                          <a:solidFill>
                            <a:srgbClr val="FFFF00"/>
                          </a:solidFill>
                        </a:rPr>
                        <a:t> υποχρεώσεις και δικαιώματα (π χ ευθύνη λειτουργίας σχολείου)</a:t>
                      </a:r>
                    </a:p>
                    <a:p>
                      <a:pPr algn="ctr"/>
                      <a:endParaRPr lang="el-GR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l-GR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l-GR" b="1" baseline="0" dirty="0" smtClean="0">
                          <a:solidFill>
                            <a:srgbClr val="00B050"/>
                          </a:solidFill>
                        </a:rPr>
                        <a:t>Λιγότερες υποχρεώσεις και </a:t>
                      </a:r>
                      <a:r>
                        <a:rPr lang="el-GR" b="1" baseline="0" dirty="0" err="1" smtClean="0">
                          <a:solidFill>
                            <a:srgbClr val="00B050"/>
                          </a:solidFill>
                        </a:rPr>
                        <a:t>δικαιωματα</a:t>
                      </a:r>
                      <a:r>
                        <a:rPr lang="el-GR" b="1" baseline="0" dirty="0" smtClean="0">
                          <a:solidFill>
                            <a:srgbClr val="00B050"/>
                          </a:solidFill>
                        </a:rPr>
                        <a:t> (</a:t>
                      </a:r>
                    </a:p>
                    <a:p>
                      <a:pPr algn="ctr"/>
                      <a:endParaRPr lang="el-GR" b="1" baseline="0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l-GR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l-GR" b="1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l-GR" b="1" dirty="0" smtClean="0">
                          <a:solidFill>
                            <a:srgbClr val="FFFF00"/>
                          </a:solidFill>
                        </a:rPr>
                        <a:t>Περισσότερη</a:t>
                      </a:r>
                      <a:r>
                        <a:rPr lang="el-GR" b="1" baseline="0" dirty="0" smtClean="0">
                          <a:solidFill>
                            <a:srgbClr val="FFFF00"/>
                          </a:solidFill>
                        </a:rPr>
                        <a:t> εξουσία</a:t>
                      </a:r>
                    </a:p>
                    <a:p>
                      <a:pPr algn="ctr"/>
                      <a:endParaRPr lang="el-GR" b="1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r>
                        <a:rPr lang="el-GR" b="1" baseline="0" dirty="0" smtClean="0">
                          <a:solidFill>
                            <a:srgbClr val="FFFF00"/>
                          </a:solidFill>
                        </a:rPr>
                        <a:t>      </a:t>
                      </a:r>
                    </a:p>
                    <a:p>
                      <a:pPr algn="ctr"/>
                      <a:endParaRPr lang="el-GR" b="1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l-GR" b="1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el-GR" b="1" baseline="0" dirty="0" smtClean="0">
                          <a:solidFill>
                            <a:srgbClr val="00B050"/>
                          </a:solidFill>
                        </a:rPr>
                        <a:t>Λιγότερη</a:t>
                      </a:r>
                    </a:p>
                    <a:p>
                      <a:pPr algn="ctr"/>
                      <a:r>
                        <a:rPr lang="el-GR" b="1" baseline="0" dirty="0" smtClean="0">
                          <a:solidFill>
                            <a:srgbClr val="00B050"/>
                          </a:solidFill>
                        </a:rPr>
                        <a:t> εξουσία</a:t>
                      </a:r>
                      <a:endParaRPr lang="el-GR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Ευθύγραμμο βέλος σύνδεσης 5"/>
          <p:cNvCxnSpPr/>
          <p:nvPr/>
        </p:nvCxnSpPr>
        <p:spPr>
          <a:xfrm flipV="1">
            <a:off x="827584" y="4581128"/>
            <a:ext cx="7200800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Δεξιό βέλος 6"/>
          <p:cNvSpPr/>
          <p:nvPr/>
        </p:nvSpPr>
        <p:spPr>
          <a:xfrm>
            <a:off x="2699792" y="3451859"/>
            <a:ext cx="6217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Δεξιό βέλος 7"/>
          <p:cNvSpPr/>
          <p:nvPr/>
        </p:nvSpPr>
        <p:spPr>
          <a:xfrm>
            <a:off x="5508103" y="3474718"/>
            <a:ext cx="6217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Δεξιό βέλος 8"/>
          <p:cNvSpPr/>
          <p:nvPr/>
        </p:nvSpPr>
        <p:spPr>
          <a:xfrm>
            <a:off x="2870097" y="4887826"/>
            <a:ext cx="6217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Δεξιό βέλος 9"/>
          <p:cNvSpPr/>
          <p:nvPr/>
        </p:nvSpPr>
        <p:spPr>
          <a:xfrm>
            <a:off x="5508103" y="4933545"/>
            <a:ext cx="62178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301608" cy="1584176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FF00"/>
                </a:solidFill>
              </a:rPr>
              <a:t/>
            </a:r>
            <a:br>
              <a:rPr lang="el-GR" b="1" dirty="0" smtClean="0">
                <a:solidFill>
                  <a:srgbClr val="FFFF00"/>
                </a:solidFill>
              </a:rPr>
            </a:br>
            <a:r>
              <a:rPr lang="el-GR" b="1" dirty="0">
                <a:solidFill>
                  <a:srgbClr val="FFFF00"/>
                </a:solidFill>
              </a:rPr>
              <a:t/>
            </a:r>
            <a:br>
              <a:rPr lang="el-GR" b="1" dirty="0">
                <a:solidFill>
                  <a:srgbClr val="FFFF00"/>
                </a:solidFill>
              </a:rPr>
            </a:br>
            <a:r>
              <a:rPr lang="el-GR" b="1" dirty="0" smtClean="0">
                <a:solidFill>
                  <a:srgbClr val="FFFF00"/>
                </a:solidFill>
              </a:rPr>
              <a:t/>
            </a:r>
            <a:br>
              <a:rPr lang="el-GR" b="1" dirty="0" smtClean="0">
                <a:solidFill>
                  <a:srgbClr val="FFFF00"/>
                </a:solidFill>
              </a:rPr>
            </a:br>
            <a:r>
              <a:rPr lang="el-GR" b="1" dirty="0" smtClean="0">
                <a:solidFill>
                  <a:srgbClr val="FFFF00"/>
                </a:solidFill>
              </a:rPr>
              <a:t>Πως καταλαμβάνει ένα άτομο μια κοινωνική θέση</a:t>
            </a:r>
            <a:r>
              <a:rPr lang="en-US" b="1" dirty="0" smtClean="0">
                <a:solidFill>
                  <a:srgbClr val="FFFF00"/>
                </a:solidFill>
              </a:rPr>
              <a:t>;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221088"/>
            <a:ext cx="2670800" cy="1874512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48680"/>
            <a:ext cx="348038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5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ΚΟΙΝΩΝΙΚΑ ΧΑΡΑΚΤΗΡΙΣΤΙΚΑ</a:t>
            </a:r>
            <a:endParaRPr lang="el-G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669398"/>
              </p:ext>
            </p:extLst>
          </p:nvPr>
        </p:nvGraphicFramePr>
        <p:xfrm>
          <a:off x="1331640" y="2924945"/>
          <a:ext cx="6552728" cy="3742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364"/>
                <a:gridCol w="3276364"/>
              </a:tblGrid>
              <a:tr h="816091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B0F0"/>
                          </a:solidFill>
                        </a:rPr>
                        <a:t>ΚΟΙΝΩΝΙΚΑ</a:t>
                      </a:r>
                      <a:r>
                        <a:rPr lang="el-GR" baseline="0" dirty="0" smtClean="0">
                          <a:solidFill>
                            <a:srgbClr val="00B0F0"/>
                          </a:solidFill>
                        </a:rPr>
                        <a:t> ΧΑΡΑΚΤΗΡΙΣΤΙΚΑ</a:t>
                      </a:r>
                      <a:endParaRPr lang="el-GR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2"/>
                          </a:solidFill>
                        </a:rPr>
                        <a:t>ΚΟΙΝΩΝΙΚΕΣ</a:t>
                      </a:r>
                    </a:p>
                    <a:p>
                      <a:r>
                        <a:rPr lang="el-GR" dirty="0" smtClean="0">
                          <a:solidFill>
                            <a:schemeClr val="bg2"/>
                          </a:solidFill>
                        </a:rPr>
                        <a:t> ΘΕΣΕΙΣ</a:t>
                      </a:r>
                      <a:endParaRPr lang="el-GR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70C0"/>
                          </a:solidFill>
                        </a:rPr>
                        <a:t>Εκ γενετής</a:t>
                      </a:r>
                    </a:p>
                    <a:p>
                      <a:endParaRPr lang="el-GR" dirty="0" smtClean="0"/>
                    </a:p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Φύλο</a:t>
                      </a:r>
                    </a:p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Ηλικία</a:t>
                      </a:r>
                    </a:p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Εθνότητα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       </a:t>
                      </a:r>
                      <a:r>
                        <a:rPr lang="el-GR" b="1" dirty="0" smtClean="0">
                          <a:solidFill>
                            <a:schemeClr val="bg2"/>
                          </a:solidFill>
                        </a:rPr>
                        <a:t>Δοτές</a:t>
                      </a:r>
                    </a:p>
                    <a:p>
                      <a:endParaRPr lang="el-GR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/>
                        <a:t>Στρατιώτης</a:t>
                      </a:r>
                    </a:p>
                    <a:p>
                      <a:r>
                        <a:rPr lang="el-GR" b="1" smtClean="0"/>
                        <a:t>Μαθητής</a:t>
                      </a:r>
                      <a:endParaRPr lang="el-GR" b="1" dirty="0" smtClean="0"/>
                    </a:p>
                    <a:p>
                      <a:r>
                        <a:rPr lang="el-GR" b="1" baseline="0" dirty="0" smtClean="0"/>
                        <a:t>Έλληνας</a:t>
                      </a:r>
                      <a:endParaRPr lang="el-GR" b="1" dirty="0"/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70C0"/>
                          </a:solidFill>
                        </a:rPr>
                        <a:t>Επίκτητα</a:t>
                      </a:r>
                    </a:p>
                    <a:p>
                      <a:endParaRPr lang="el-GR" dirty="0" smtClean="0"/>
                    </a:p>
                    <a:p>
                      <a:r>
                        <a:rPr lang="el-GR" b="1" dirty="0" smtClean="0"/>
                        <a:t>Μόρφωση</a:t>
                      </a:r>
                    </a:p>
                    <a:p>
                      <a:r>
                        <a:rPr lang="el-GR" b="1" dirty="0" smtClean="0"/>
                        <a:t>Επάγγελμα</a:t>
                      </a:r>
                    </a:p>
                    <a:p>
                      <a:r>
                        <a:rPr lang="el-GR" b="1" dirty="0" smtClean="0"/>
                        <a:t>Εισόδημα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               </a:t>
                      </a:r>
                      <a:r>
                        <a:rPr lang="el-GR" b="1" dirty="0" smtClean="0">
                          <a:solidFill>
                            <a:schemeClr val="bg2"/>
                          </a:solidFill>
                        </a:rPr>
                        <a:t>Κατακτημένες</a:t>
                      </a:r>
                    </a:p>
                    <a:p>
                      <a:endParaRPr lang="el-GR" dirty="0" smtClean="0"/>
                    </a:p>
                    <a:p>
                      <a:r>
                        <a:rPr lang="el-GR" b="1" dirty="0" smtClean="0"/>
                        <a:t>Φοιτητής</a:t>
                      </a:r>
                    </a:p>
                    <a:p>
                      <a:r>
                        <a:rPr lang="el-GR" b="1" dirty="0" smtClean="0"/>
                        <a:t>Γιατρός</a:t>
                      </a:r>
                    </a:p>
                    <a:p>
                      <a:r>
                        <a:rPr lang="el-GR" b="1" dirty="0" smtClean="0"/>
                        <a:t>Επιχειρηματίας</a:t>
                      </a:r>
                      <a:endParaRPr lang="el-G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162880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 smtClean="0">
                <a:solidFill>
                  <a:schemeClr val="bg1"/>
                </a:solidFill>
              </a:rPr>
              <a:t>Ένα άτομο καταλαμβάνει μια κοινωνική θέση ανάλογα με τα κοινωνικά χαρακτηριστικά του. </a:t>
            </a:r>
            <a:endParaRPr lang="el-GR" sz="2400" b="1" dirty="0">
              <a:solidFill>
                <a:schemeClr val="bg1"/>
              </a:solidFill>
            </a:endParaRPr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>
            <a:off x="3131840" y="3933056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3131840" y="5445224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5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11008" cy="864096"/>
          </a:xfrm>
        </p:spPr>
        <p:txBody>
          <a:bodyPr/>
          <a:lstStyle/>
          <a:p>
            <a:r>
              <a:rPr lang="el-GR" sz="3600" dirty="0" smtClean="0">
                <a:solidFill>
                  <a:srgbClr val="FF0000"/>
                </a:solidFill>
              </a:rPr>
              <a:t>ΚΟΙΝΩΝΙΚΑ ΧΑΡΑΚΤΗΡΙΣΤΙΚΑ..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7855024" cy="4339532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FFFF00"/>
                </a:solidFill>
              </a:rPr>
              <a:t>ΕΚ ΓΕΝΕΤΗΣ ΚΟΙΝΩΝΙΚΑ ΧΑΡΑΚΤΗΡΙΣΤΙΚΑ</a:t>
            </a:r>
          </a:p>
          <a:p>
            <a:r>
              <a:rPr lang="el-GR" b="1" dirty="0" smtClean="0">
                <a:solidFill>
                  <a:srgbClr val="FFFF00"/>
                </a:solidFill>
              </a:rPr>
              <a:t>        </a:t>
            </a:r>
            <a:r>
              <a:rPr lang="el-GR" b="1" dirty="0" smtClean="0">
                <a:solidFill>
                  <a:srgbClr val="92D050"/>
                </a:solidFill>
              </a:rPr>
              <a:t>Τα κοινωνικά χαρακτηριστικά που έχουμε από τη γέννηση μας.       </a:t>
            </a:r>
          </a:p>
          <a:p>
            <a:r>
              <a:rPr lang="el-GR" b="1" dirty="0">
                <a:solidFill>
                  <a:srgbClr val="92D050"/>
                </a:solidFill>
              </a:rPr>
              <a:t> </a:t>
            </a:r>
            <a:r>
              <a:rPr lang="el-GR" b="1" dirty="0" smtClean="0">
                <a:solidFill>
                  <a:srgbClr val="92D050"/>
                </a:solidFill>
              </a:rPr>
              <a:t>          Δοτές κοινωνικές θέσεις</a:t>
            </a:r>
          </a:p>
          <a:p>
            <a:endParaRPr lang="el-GR" dirty="0">
              <a:solidFill>
                <a:srgbClr val="92D050"/>
              </a:solidFill>
            </a:endParaRPr>
          </a:p>
          <a:p>
            <a:endParaRPr lang="el-GR" dirty="0">
              <a:solidFill>
                <a:srgbClr val="FFFF00"/>
              </a:solidFill>
            </a:endParaRPr>
          </a:p>
          <a:p>
            <a:endParaRPr lang="el-GR" sz="2400" dirty="0">
              <a:solidFill>
                <a:srgbClr val="FFFF00"/>
              </a:solidFill>
            </a:endParaRPr>
          </a:p>
          <a:p>
            <a:r>
              <a:rPr lang="el-GR" sz="2400" dirty="0" smtClean="0">
                <a:solidFill>
                  <a:srgbClr val="FFFF00"/>
                </a:solidFill>
              </a:rPr>
              <a:t>ΕΠΙΚΤΗΤΑ ΚΟΙΝΩΝΙΚΑ ΧΑΡΑΚΤΗΡΙΣΤΙΚΑ</a:t>
            </a:r>
          </a:p>
          <a:p>
            <a:r>
              <a:rPr lang="el-GR" dirty="0">
                <a:solidFill>
                  <a:srgbClr val="FFFF00"/>
                </a:solidFill>
              </a:rPr>
              <a:t> </a:t>
            </a:r>
            <a:r>
              <a:rPr lang="el-GR" dirty="0" smtClean="0">
                <a:solidFill>
                  <a:srgbClr val="FFFF00"/>
                </a:solidFill>
              </a:rPr>
              <a:t>    </a:t>
            </a:r>
            <a:r>
              <a:rPr lang="el-GR" b="1" dirty="0" smtClean="0">
                <a:solidFill>
                  <a:srgbClr val="92D050"/>
                </a:solidFill>
              </a:rPr>
              <a:t>Τα κοινωνικά χαρακτηριστικά που αποκτούμε κατά τη διάρκεια της ζωής μας με βάση τα ατομικά μας προσόντα.   </a:t>
            </a:r>
          </a:p>
          <a:p>
            <a:r>
              <a:rPr lang="el-GR" b="1" dirty="0" smtClean="0">
                <a:solidFill>
                  <a:srgbClr val="92D050"/>
                </a:solidFill>
              </a:rPr>
              <a:t>            Κατεκτημένες κοινωνικές θέσεις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5" name="Δεξιό βέλος 4"/>
          <p:cNvSpPr/>
          <p:nvPr/>
        </p:nvSpPr>
        <p:spPr>
          <a:xfrm>
            <a:off x="827584" y="2060848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Δεξιό βέλος 5"/>
          <p:cNvSpPr/>
          <p:nvPr/>
        </p:nvSpPr>
        <p:spPr>
          <a:xfrm>
            <a:off x="1075729" y="2780928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Δεξιό βέλος 7"/>
          <p:cNvSpPr/>
          <p:nvPr/>
        </p:nvSpPr>
        <p:spPr>
          <a:xfrm>
            <a:off x="544501" y="4581128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Δεξιό βέλος 8"/>
          <p:cNvSpPr/>
          <p:nvPr/>
        </p:nvSpPr>
        <p:spPr>
          <a:xfrm>
            <a:off x="1216245" y="5373216"/>
            <a:ext cx="28803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96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Απαραίτητο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907</TotalTime>
  <Words>583</Words>
  <Application>Microsoft Office PowerPoint</Application>
  <PresentationFormat>Προβολή στην οθόνη (4:3)</PresentationFormat>
  <Paragraphs>178</Paragraphs>
  <Slides>17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Constantia</vt:lpstr>
      <vt:lpstr>Wingdings</vt:lpstr>
      <vt:lpstr>Wingdings 2</vt:lpstr>
      <vt:lpstr>Χαρτί</vt:lpstr>
      <vt:lpstr>ΚΟΙΝΩΝΙΚΗ ΚΑΙ ΠΟΛΙΤΙΚΗ ΑΓΩΓΗ Γ ΓΥΜΝΑΣΙΟΥ ΔΙΔΑΣΚΟΥΣΑ: ΧΙΟΥ ΜΙΧΑΕΛΑ</vt:lpstr>
      <vt:lpstr>ΚΟΙΝΩΝΙΚΗ ΘΕΣΗ..</vt:lpstr>
      <vt:lpstr>Η σχέση της κοινωνικής ομάδας και της κοινωνικής θέσης</vt:lpstr>
      <vt:lpstr>Κοινωνική ομάδα          Κοινωνικές θέσεις</vt:lpstr>
      <vt:lpstr>Βάσει της κοινωνικής θέσης το άτομο κατέχει μια εξουσία. Αναλυτικότερα: </vt:lpstr>
      <vt:lpstr>Παραδείγματα κοινωνικής θέσης…</vt:lpstr>
      <vt:lpstr>   Πως καταλαμβάνει ένα άτομο μια κοινωνική θέση;</vt:lpstr>
      <vt:lpstr>ΚΟΙΝΩΝΙΚΑ ΧΑΡΑΚΤΗΡΙΣΤΙΚΑ</vt:lpstr>
      <vt:lpstr>ΚΟΙΝΩΝΙΚΑ ΧΑΡΑΚΤΗΡΙΣΤΙΚΑ..</vt:lpstr>
      <vt:lpstr>Εκ γενετής ή επίκτητα χαρακτηριστικά ανά εποχή και κοινωνία…</vt:lpstr>
      <vt:lpstr>ΚΟΙΝΩΝΙΚΟΣ ΡΟΛΟΣ</vt:lpstr>
      <vt:lpstr>Ποιος είναι ο κοινωνικός ρόλος (υποχρεώσεις-δικαιώματα) του….</vt:lpstr>
      <vt:lpstr>ΚΟΙΝΩΝΙΚΟΣ ΡΟΛΟΣ ΚΑΙ ΚΟΙΝΩΝΙΕΣ</vt:lpstr>
      <vt:lpstr>ΣΥΓΚΡΟΥΣΗ ΡΟΛΩΝ</vt:lpstr>
      <vt:lpstr>ΚΟΙΝΩΝΙΚΟΙ ΚΑΝΟΝΕΣ</vt:lpstr>
      <vt:lpstr>ΕΙΔΗ ΚΟΙΝΩΝΙΚΩΝ ΚΑΝΟΝΩΝ</vt:lpstr>
      <vt:lpstr>Παραδείγματα κοινωνικών κανόνων..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117</cp:revision>
  <dcterms:created xsi:type="dcterms:W3CDTF">2016-01-01T15:42:25Z</dcterms:created>
  <dcterms:modified xsi:type="dcterms:W3CDTF">2024-12-11T16:17:24Z</dcterms:modified>
</cp:coreProperties>
</file>