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59" r:id="rId5"/>
    <p:sldId id="272" r:id="rId6"/>
    <p:sldId id="260" r:id="rId7"/>
    <p:sldId id="261" r:id="rId8"/>
    <p:sldId id="263" r:id="rId9"/>
    <p:sldId id="264" r:id="rId10"/>
    <p:sldId id="274" r:id="rId11"/>
    <p:sldId id="265" r:id="rId12"/>
    <p:sldId id="266" r:id="rId13"/>
    <p:sldId id="267" r:id="rId14"/>
    <p:sldId id="276" r:id="rId15"/>
    <p:sldId id="268" r:id="rId16"/>
    <p:sldId id="269" r:id="rId17"/>
    <p:sldId id="270" r:id="rId18"/>
    <p:sldId id="277"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71AD"/>
    <a:srgbClr val="F529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6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Τίτλος 28"/>
          <p:cNvSpPr>
            <a:spLocks noGrp="1"/>
          </p:cNvSpPr>
          <p:nvPr>
            <p:ph type="ctrTitle"/>
          </p:nvPr>
        </p:nvSpPr>
        <p:spPr>
          <a:xfrm>
            <a:off x="381000" y="4853411"/>
            <a:ext cx="8458200" cy="1222375"/>
          </a:xfrm>
        </p:spPr>
        <p:txBody>
          <a:bodyPr anchor="t"/>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16" name="Θέση ημερομηνίας 15"/>
          <p:cNvSpPr>
            <a:spLocks noGrp="1"/>
          </p:cNvSpPr>
          <p:nvPr>
            <p:ph type="dt" sz="half" idx="10"/>
          </p:nvPr>
        </p:nvSpPr>
        <p:spPr/>
        <p:txBody>
          <a:bodyPr/>
          <a:lstStyle/>
          <a:p>
            <a:fld id="{F2853615-BFDE-46DE-814C-47EC6EF6D371}" type="datetimeFigureOut">
              <a:rPr lang="el-GR" smtClean="0"/>
              <a:t>16/12/2024</a:t>
            </a:fld>
            <a:endParaRPr lang="el-GR"/>
          </a:p>
        </p:txBody>
      </p:sp>
      <p:sp>
        <p:nvSpPr>
          <p:cNvPr id="2" name="Θέση υποσέλιδου 1"/>
          <p:cNvSpPr>
            <a:spLocks noGrp="1"/>
          </p:cNvSpPr>
          <p:nvPr>
            <p:ph type="ftr" sz="quarter" idx="11"/>
          </p:nvPr>
        </p:nvSpPr>
        <p:spPr/>
        <p:txBody>
          <a:bodyPr/>
          <a:lstStyle/>
          <a:p>
            <a:endParaRPr lang="el-GR"/>
          </a:p>
        </p:txBody>
      </p:sp>
      <p:sp>
        <p:nvSpPr>
          <p:cNvPr id="15" name="Θέση αριθμού διαφάνειας 14"/>
          <p:cNvSpPr>
            <a:spLocks noGrp="1"/>
          </p:cNvSpPr>
          <p:nvPr>
            <p:ph type="sldNum" sz="quarter" idx="12"/>
          </p:nvPr>
        </p:nvSpPr>
        <p:spPr>
          <a:xfrm>
            <a:off x="8229600" y="6473952"/>
            <a:ext cx="758952" cy="246888"/>
          </a:xfrm>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16/12/2024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58000" y="549276"/>
            <a:ext cx="18288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549276"/>
            <a:ext cx="62484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16/12/2024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2" name="Τίτλος 21"/>
          <p:cNvSpPr>
            <a:spLocks noGrp="1"/>
          </p:cNvSpPr>
          <p:nvPr>
            <p:ph type="title"/>
          </p:nvPr>
        </p:nvSpPr>
        <p:spPr/>
        <p:txBody>
          <a:bodyPr/>
          <a:lstStyle/>
          <a:p>
            <a:r>
              <a:rPr kumimoji="0" lang="el-GR" smtClean="0"/>
              <a:t>Στυλ κύριου τίτλου</a:t>
            </a:r>
            <a:endParaRPr kumimoji="0" lang="en-US"/>
          </a:p>
        </p:txBody>
      </p:sp>
      <p:sp>
        <p:nvSpPr>
          <p:cNvPr id="27" name="Θέση περιεχομένου 26"/>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Θέση ημερομηνίας 24"/>
          <p:cNvSpPr>
            <a:spLocks noGrp="1"/>
          </p:cNvSpPr>
          <p:nvPr>
            <p:ph type="dt" sz="half" idx="10"/>
          </p:nvPr>
        </p:nvSpPr>
        <p:spPr/>
        <p:txBody>
          <a:bodyPr/>
          <a:lstStyle/>
          <a:p>
            <a:fld id="{F2853615-BFDE-46DE-814C-47EC6EF6D371}" type="datetimeFigureOut">
              <a:rPr lang="el-GR" smtClean="0"/>
              <a:t>16/12/2024</a:t>
            </a:fld>
            <a:endParaRPr lang="el-GR"/>
          </a:p>
        </p:txBody>
      </p:sp>
      <p:sp>
        <p:nvSpPr>
          <p:cNvPr id="19" name="Θέση υποσέλιδου 18"/>
          <p:cNvSpPr>
            <a:spLocks noGrp="1"/>
          </p:cNvSpPr>
          <p:nvPr>
            <p:ph type="ftr" sz="quarter" idx="11"/>
          </p:nvPr>
        </p:nvSpPr>
        <p:spPr>
          <a:xfrm>
            <a:off x="3581400" y="76200"/>
            <a:ext cx="2895600" cy="288925"/>
          </a:xfrm>
        </p:spPr>
        <p:txBody>
          <a:bodyPr/>
          <a:lstStyle/>
          <a:p>
            <a:endParaRPr lang="el-GR"/>
          </a:p>
        </p:txBody>
      </p:sp>
      <p:sp>
        <p:nvSpPr>
          <p:cNvPr id="16" name="Θέση αριθμού διαφάνειας 15"/>
          <p:cNvSpPr>
            <a:spLocks noGrp="1"/>
          </p:cNvSpPr>
          <p:nvPr>
            <p:ph type="sldNum" sz="quarter" idx="12"/>
          </p:nvPr>
        </p:nvSpPr>
        <p:spPr>
          <a:xfrm>
            <a:off x="8229600" y="6473952"/>
            <a:ext cx="758952" cy="246888"/>
          </a:xfrm>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Θέση κειμένου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9" name="Θέση ημερομηνίας 18"/>
          <p:cNvSpPr>
            <a:spLocks noGrp="1"/>
          </p:cNvSpPr>
          <p:nvPr>
            <p:ph type="dt" sz="half" idx="10"/>
          </p:nvPr>
        </p:nvSpPr>
        <p:spPr/>
        <p:txBody>
          <a:bodyPr/>
          <a:lstStyle/>
          <a:p>
            <a:fld id="{F2853615-BFDE-46DE-814C-47EC6EF6D371}" type="datetimeFigureOut">
              <a:rPr lang="el-GR" smtClean="0"/>
              <a:t>16/12/2024</a:t>
            </a:fld>
            <a:endParaRPr lang="el-GR"/>
          </a:p>
        </p:txBody>
      </p:sp>
      <p:sp>
        <p:nvSpPr>
          <p:cNvPr id="11" name="Θέση υποσέλιδου 10"/>
          <p:cNvSpPr>
            <a:spLocks noGrp="1"/>
          </p:cNvSpPr>
          <p:nvPr>
            <p:ph type="ftr" sz="quarter" idx="11"/>
          </p:nvPr>
        </p:nvSpPr>
        <p:spPr/>
        <p:txBody>
          <a:bodyPr/>
          <a:lstStyle/>
          <a:p>
            <a:endParaRPr lang="el-GR"/>
          </a:p>
        </p:txBody>
      </p:sp>
      <p:sp>
        <p:nvSpPr>
          <p:cNvPr id="16" name="Θέση αριθμού διαφάνειας 15"/>
          <p:cNvSpPr>
            <a:spLocks noGrp="1"/>
          </p:cNvSpPr>
          <p:nvPr>
            <p:ph type="sldNum" sz="quarter" idx="12"/>
          </p:nvPr>
        </p:nvSpPr>
        <p:spPr/>
        <p:txBody>
          <a:bodyPr/>
          <a:lstStyle/>
          <a:p>
            <a:fld id="{3DF53439-851E-44AD-84B1-B6BFC3D0C743}" type="slidenum">
              <a:rPr lang="el-GR" smtClean="0"/>
              <a:t>‹#›</a:t>
            </a:fld>
            <a:endParaRPr lang="el-GR"/>
          </a:p>
        </p:txBody>
      </p:sp>
      <p:sp>
        <p:nvSpPr>
          <p:cNvPr id="8" name="Τίτλος 7"/>
          <p:cNvSpPr>
            <a:spLocks noGrp="1"/>
          </p:cNvSpPr>
          <p:nvPr>
            <p:ph type="title"/>
          </p:nvPr>
        </p:nvSpPr>
        <p:spPr>
          <a:xfrm>
            <a:off x="180475" y="2947085"/>
            <a:ext cx="8686800" cy="1184825"/>
          </a:xfrm>
        </p:spPr>
        <p:txBody>
          <a:bodyPr rtlCol="0" anchor="t"/>
          <a:lstStyle>
            <a:lvl1pPr algn="r">
              <a:defRPr/>
            </a:lvl1pPr>
          </a:lstStyle>
          <a:p>
            <a:r>
              <a:rPr kumimoji="0" lang="el-GR" smtClean="0"/>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Τίτλος 19"/>
          <p:cNvSpPr>
            <a:spLocks noGrp="1"/>
          </p:cNvSpPr>
          <p:nvPr>
            <p:ph type="title"/>
          </p:nvPr>
        </p:nvSpPr>
        <p:spPr>
          <a:xfrm>
            <a:off x="301752" y="457200"/>
            <a:ext cx="8686800" cy="841248"/>
          </a:xfrm>
        </p:spPr>
        <p:txBody>
          <a:bodyPr/>
          <a:lstStyle/>
          <a:p>
            <a:r>
              <a:rPr kumimoji="0" lang="el-GR" smtClean="0"/>
              <a:t>Στυλ κύριου τίτλου</a:t>
            </a:r>
            <a:endParaRPr kumimoji="0" lang="en-US"/>
          </a:p>
        </p:txBody>
      </p:sp>
      <p:sp>
        <p:nvSpPr>
          <p:cNvPr id="14" name="Θέση περιεχομένου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Θέση ημερομηνίας 20"/>
          <p:cNvSpPr>
            <a:spLocks noGrp="1"/>
          </p:cNvSpPr>
          <p:nvPr>
            <p:ph type="dt" sz="half" idx="10"/>
          </p:nvPr>
        </p:nvSpPr>
        <p:spPr/>
        <p:txBody>
          <a:bodyPr/>
          <a:lstStyle/>
          <a:p>
            <a:fld id="{F2853615-BFDE-46DE-814C-47EC6EF6D371}" type="datetimeFigureOut">
              <a:rPr lang="el-GR" smtClean="0"/>
              <a:t>16/12/2024</a:t>
            </a:fld>
            <a:endParaRPr lang="el-GR"/>
          </a:p>
        </p:txBody>
      </p:sp>
      <p:sp>
        <p:nvSpPr>
          <p:cNvPr id="10" name="Θέση υποσέλιδου 9"/>
          <p:cNvSpPr>
            <a:spLocks noGrp="1"/>
          </p:cNvSpPr>
          <p:nvPr>
            <p:ph type="ftr" sz="quarter" idx="11"/>
          </p:nvPr>
        </p:nvSpPr>
        <p:spPr/>
        <p:txBody>
          <a:bodyPr/>
          <a:lstStyle/>
          <a:p>
            <a:endParaRPr lang="el-GR"/>
          </a:p>
        </p:txBody>
      </p:sp>
      <p:sp>
        <p:nvSpPr>
          <p:cNvPr id="31" name="Θέση αριθμού διαφάνειας 30"/>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Τίτλος 28"/>
          <p:cNvSpPr>
            <a:spLocks noGrp="1"/>
          </p:cNvSpPr>
          <p:nvPr>
            <p:ph type="title"/>
          </p:nvPr>
        </p:nvSpPr>
        <p:spPr>
          <a:xfrm>
            <a:off x="304800" y="5410200"/>
            <a:ext cx="8610600" cy="882650"/>
          </a:xfrm>
        </p:spPr>
        <p:txBody>
          <a:bodyPr anchor="ctr"/>
          <a:lstStyle>
            <a:lvl1pPr>
              <a:defRPr/>
            </a:lvl1p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25" name="Θέση κειμένου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Θέση περιεχομένου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Θέση ημερομηνίας 9"/>
          <p:cNvSpPr>
            <a:spLocks noGrp="1"/>
          </p:cNvSpPr>
          <p:nvPr>
            <p:ph type="dt" sz="half" idx="10"/>
          </p:nvPr>
        </p:nvSpPr>
        <p:spPr/>
        <p:txBody>
          <a:bodyPr/>
          <a:lstStyle/>
          <a:p>
            <a:fld id="{F2853615-BFDE-46DE-814C-47EC6EF6D371}" type="datetimeFigureOut">
              <a:rPr lang="el-GR" smtClean="0"/>
              <a:t>16/12/2024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a:xfrm>
            <a:off x="8229600" y="6477000"/>
            <a:ext cx="762000" cy="246888"/>
          </a:xfrm>
        </p:spPr>
        <p:txBody>
          <a:bodyPr/>
          <a:lstStyle/>
          <a:p>
            <a:fld id="{3DF53439-851E-44AD-84B1-B6BFC3D0C743}" type="slidenum">
              <a:rPr lang="el-GR" smtClean="0"/>
              <a:t>‹#›</a:t>
            </a:fld>
            <a:endParaRPr lang="el-GR"/>
          </a:p>
        </p:txBody>
      </p:sp>
      <p:sp>
        <p:nvSpPr>
          <p:cNvPr id="11" name="Ευθεία γραμμή σύνδεσης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Τίτλος 29"/>
          <p:cNvSpPr>
            <a:spLocks noGrp="1"/>
          </p:cNvSpPr>
          <p:nvPr>
            <p:ph type="title"/>
          </p:nvPr>
        </p:nvSpPr>
        <p:spPr>
          <a:xfrm>
            <a:off x="301752" y="457200"/>
            <a:ext cx="8686800" cy="841248"/>
          </a:xfrm>
        </p:spPr>
        <p:txBody>
          <a:bodyPr/>
          <a:lstStyle/>
          <a:p>
            <a:r>
              <a:rPr kumimoji="0" lang="el-GR" smtClean="0"/>
              <a:t>Στυλ κύριου τίτλου</a:t>
            </a:r>
            <a:endParaRPr kumimoji="0" lang="en-US"/>
          </a:p>
        </p:txBody>
      </p:sp>
      <p:sp>
        <p:nvSpPr>
          <p:cNvPr id="12" name="Θέση ημερομηνίας 11"/>
          <p:cNvSpPr>
            <a:spLocks noGrp="1"/>
          </p:cNvSpPr>
          <p:nvPr>
            <p:ph type="dt" sz="half" idx="10"/>
          </p:nvPr>
        </p:nvSpPr>
        <p:spPr/>
        <p:txBody>
          <a:bodyPr/>
          <a:lstStyle/>
          <a:p>
            <a:fld id="{F2853615-BFDE-46DE-814C-47EC6EF6D371}" type="datetimeFigureOut">
              <a:rPr lang="el-GR" smtClean="0"/>
              <a:t>16/12/2024</a:t>
            </a:fld>
            <a:endParaRPr lang="el-GR"/>
          </a:p>
        </p:txBody>
      </p:sp>
      <p:sp>
        <p:nvSpPr>
          <p:cNvPr id="21" name="Θέση υποσέλιδου 20"/>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F2853615-BFDE-46DE-814C-47EC6EF6D371}" type="datetimeFigureOut">
              <a:rPr lang="el-GR" smtClean="0"/>
              <a:t>16/12/2024</a:t>
            </a:fld>
            <a:endParaRPr lang="el-GR"/>
          </a:p>
        </p:txBody>
      </p:sp>
      <p:sp>
        <p:nvSpPr>
          <p:cNvPr id="24" name="Θέση υποσέλιδου 23"/>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Ευθεία γραμμή σύνδεσης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Τίτλος 11"/>
          <p:cNvSpPr>
            <a:spLocks noGrp="1"/>
          </p:cNvSpPr>
          <p:nvPr>
            <p:ph type="title"/>
          </p:nvPr>
        </p:nvSpPr>
        <p:spPr>
          <a:xfrm>
            <a:off x="457200" y="5486400"/>
            <a:ext cx="8458200" cy="520700"/>
          </a:xfrm>
        </p:spPr>
        <p:txBody>
          <a:bodyPr anchor="ctr"/>
          <a:lstStyle>
            <a:lvl1pPr algn="l">
              <a:buNone/>
              <a:defRPr sz="2000" b="1"/>
            </a:lvl1pPr>
          </a:lstStyle>
          <a:p>
            <a:r>
              <a:rPr kumimoji="0" lang="el-GR" smtClean="0"/>
              <a:t>Στυλ κύριου τίτλου</a:t>
            </a:r>
            <a:endParaRPr kumimoji="0" lang="en-US"/>
          </a:p>
        </p:txBody>
      </p:sp>
      <p:sp>
        <p:nvSpPr>
          <p:cNvPr id="26" name="Θέση κειμένου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14" name="Θέση περιεχομένου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Θέση ημερομηνίας 24"/>
          <p:cNvSpPr>
            <a:spLocks noGrp="1"/>
          </p:cNvSpPr>
          <p:nvPr>
            <p:ph type="dt" sz="half" idx="10"/>
          </p:nvPr>
        </p:nvSpPr>
        <p:spPr/>
        <p:txBody>
          <a:bodyPr/>
          <a:lstStyle/>
          <a:p>
            <a:fld id="{F2853615-BFDE-46DE-814C-47EC6EF6D371}" type="datetimeFigureOut">
              <a:rPr lang="el-GR" smtClean="0"/>
              <a:t>16/12/2024</a:t>
            </a:fld>
            <a:endParaRPr lang="el-GR"/>
          </a:p>
        </p:txBody>
      </p:sp>
      <p:sp>
        <p:nvSpPr>
          <p:cNvPr id="29" name="Θέση υποσέλιδου 28"/>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Θέση εικόνας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Θέση ημερομηνίας 6"/>
          <p:cNvSpPr>
            <a:spLocks noGrp="1"/>
          </p:cNvSpPr>
          <p:nvPr>
            <p:ph type="dt" sz="half" idx="10"/>
          </p:nvPr>
        </p:nvSpPr>
        <p:spPr/>
        <p:txBody>
          <a:bodyPr/>
          <a:lstStyle/>
          <a:p>
            <a:fld id="{F2853615-BFDE-46DE-814C-47EC6EF6D371}" type="datetimeFigureOut">
              <a:rPr lang="el-GR" smtClean="0"/>
              <a:t>16/12/2024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31" name="Θέση αριθμού διαφάνειας 30"/>
          <p:cNvSpPr>
            <a:spLocks noGrp="1"/>
          </p:cNvSpPr>
          <p:nvPr>
            <p:ph type="sldNum" sz="quarter" idx="12"/>
          </p:nvPr>
        </p:nvSpPr>
        <p:spPr/>
        <p:txBody>
          <a:bodyPr/>
          <a:lstStyle/>
          <a:p>
            <a:fld id="{3DF53439-851E-44AD-84B1-B6BFC3D0C743}" type="slidenum">
              <a:rPr lang="el-GR" smtClean="0"/>
              <a:t>‹#›</a:t>
            </a:fld>
            <a:endParaRPr lang="el-GR"/>
          </a:p>
        </p:txBody>
      </p:sp>
      <p:sp>
        <p:nvSpPr>
          <p:cNvPr id="17" name="Τίτλος 16"/>
          <p:cNvSpPr>
            <a:spLocks noGrp="1"/>
          </p:cNvSpPr>
          <p:nvPr>
            <p:ph type="title"/>
          </p:nvPr>
        </p:nvSpPr>
        <p:spPr>
          <a:xfrm>
            <a:off x="381000" y="4993760"/>
            <a:ext cx="5867400" cy="522288"/>
          </a:xfrm>
        </p:spPr>
        <p:txBody>
          <a:bodyPr anchor="ctr"/>
          <a:lstStyle>
            <a:lvl1pPr algn="l">
              <a:buNone/>
              <a:defRPr sz="2000" b="1"/>
            </a:lvl1pPr>
          </a:lstStyle>
          <a:p>
            <a:r>
              <a:rPr kumimoji="0" lang="el-GR" smtClean="0"/>
              <a:t>Στυλ κύριου τίτλου</a:t>
            </a:r>
            <a:endParaRPr kumimoji="0" lang="en-US"/>
          </a:p>
        </p:txBody>
      </p:sp>
      <p:sp>
        <p:nvSpPr>
          <p:cNvPr id="26" name="Θέση κειμένου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Θέση κειμένου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Θέση ημερομηνίας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2853615-BFDE-46DE-814C-47EC6EF6D371}" type="datetimeFigureOut">
              <a:rPr lang="el-GR" smtClean="0"/>
              <a:t>16/12/2024</a:t>
            </a:fld>
            <a:endParaRPr lang="el-GR"/>
          </a:p>
        </p:txBody>
      </p:sp>
      <p:sp>
        <p:nvSpPr>
          <p:cNvPr id="28" name="Θέση υποσέλιδου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Θέση αριθμού διαφάνειας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DF53439-851E-44AD-84B1-B6BFC3D0C743}" type="slidenum">
              <a:rPr lang="el-GR" smtClean="0"/>
              <a:t>‹#›</a:t>
            </a:fld>
            <a:endParaRPr lang="el-GR"/>
          </a:p>
        </p:txBody>
      </p:sp>
      <p:sp>
        <p:nvSpPr>
          <p:cNvPr id="10" name="Θέση τίτλου 9"/>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Στυλ κύριου τίτλου</a:t>
            </a:r>
            <a:endParaRPr kumimoji="0" lang="en-US"/>
          </a:p>
        </p:txBody>
      </p:sp>
      <p:sp>
        <p:nvSpPr>
          <p:cNvPr id="9" name="Ευθεία γραμμή σύνδεσης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Ευθεία γραμμή σύνδεσης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1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xml"/><Relationship Id="rId4" Type="http://schemas.openxmlformats.org/officeDocument/2006/relationships/image" Target="../media/image2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pPr algn="r"/>
            <a:r>
              <a:rPr lang="el-GR" sz="1800" b="1" dirty="0">
                <a:solidFill>
                  <a:schemeClr val="tx1"/>
                </a:solidFill>
                <a:latin typeface="Arial" panose="020B0604020202020204" pitchFamily="34" charset="0"/>
                <a:cs typeface="Arial" panose="020B0604020202020204" pitchFamily="34" charset="0"/>
              </a:rPr>
              <a:t>ΚΟΙΝΩΝΙΚΗ ΚΑΙ ΠΟΛΙΤΙΚΗ ΑΓΩΓΗ</a:t>
            </a:r>
            <a:br>
              <a:rPr lang="el-GR" sz="1800" b="1" dirty="0">
                <a:solidFill>
                  <a:schemeClr val="tx1"/>
                </a:solidFill>
                <a:latin typeface="Arial" panose="020B0604020202020204" pitchFamily="34" charset="0"/>
                <a:cs typeface="Arial" panose="020B0604020202020204" pitchFamily="34" charset="0"/>
              </a:rPr>
            </a:br>
            <a:r>
              <a:rPr lang="el-GR" sz="1800" b="1" dirty="0">
                <a:solidFill>
                  <a:schemeClr val="tx1"/>
                </a:solidFill>
                <a:latin typeface="Arial" panose="020B0604020202020204" pitchFamily="34" charset="0"/>
                <a:cs typeface="Arial" panose="020B0604020202020204" pitchFamily="34" charset="0"/>
              </a:rPr>
              <a:t>Γ ΓΥΜΝΑΣΙΟΥ</a:t>
            </a:r>
            <a:br>
              <a:rPr lang="el-GR" sz="1800" b="1" dirty="0">
                <a:solidFill>
                  <a:schemeClr val="tx1"/>
                </a:solidFill>
                <a:latin typeface="Arial" panose="020B0604020202020204" pitchFamily="34" charset="0"/>
                <a:cs typeface="Arial" panose="020B0604020202020204" pitchFamily="34" charset="0"/>
              </a:rPr>
            </a:br>
            <a:r>
              <a:rPr lang="el-GR" sz="1800" b="1" cap="none" dirty="0">
                <a:solidFill>
                  <a:schemeClr val="tx1"/>
                </a:solidFill>
                <a:latin typeface="Arial" panose="020B0604020202020204" pitchFamily="34" charset="0"/>
                <a:cs typeface="Arial" panose="020B0604020202020204" pitchFamily="34" charset="0"/>
              </a:rPr>
              <a:t>ΔΙΔΑΣΚΟΥΣΑ</a:t>
            </a:r>
            <a:r>
              <a:rPr lang="en-US" sz="1800" b="1" cap="none" dirty="0">
                <a:solidFill>
                  <a:schemeClr val="tx1"/>
                </a:solidFill>
                <a:latin typeface="Arial" panose="020B0604020202020204" pitchFamily="34" charset="0"/>
                <a:cs typeface="Arial" panose="020B0604020202020204" pitchFamily="34" charset="0"/>
              </a:rPr>
              <a:t>:</a:t>
            </a:r>
            <a:r>
              <a:rPr lang="el-GR" sz="1800" b="1" cap="none" dirty="0">
                <a:solidFill>
                  <a:schemeClr val="tx1"/>
                </a:solidFill>
                <a:latin typeface="Arial" panose="020B0604020202020204" pitchFamily="34" charset="0"/>
                <a:cs typeface="Arial" panose="020B0604020202020204" pitchFamily="34" charset="0"/>
              </a:rPr>
              <a:t> </a:t>
            </a:r>
            <a:r>
              <a:rPr lang="el-GR" sz="1800" b="1" dirty="0">
                <a:solidFill>
                  <a:schemeClr val="tx1"/>
                </a:solidFill>
                <a:latin typeface="Arial" panose="020B0604020202020204" pitchFamily="34" charset="0"/>
                <a:cs typeface="Arial" panose="020B0604020202020204" pitchFamily="34" charset="0"/>
              </a:rPr>
              <a:t>ΧΙΟΥ ΜΙΧΑΕΛΑ</a:t>
            </a:r>
            <a:endParaRPr lang="el-GR" sz="1800" dirty="0">
              <a:solidFill>
                <a:schemeClr val="tx1"/>
              </a:solidFill>
            </a:endParaRPr>
          </a:p>
        </p:txBody>
      </p:sp>
      <p:sp>
        <p:nvSpPr>
          <p:cNvPr id="3" name="Υπότιτλος 2"/>
          <p:cNvSpPr>
            <a:spLocks noGrp="1"/>
          </p:cNvSpPr>
          <p:nvPr>
            <p:ph type="subTitle" idx="1"/>
          </p:nvPr>
        </p:nvSpPr>
        <p:spPr>
          <a:xfrm>
            <a:off x="395536" y="1844824"/>
            <a:ext cx="7128792" cy="2520280"/>
          </a:xfrm>
        </p:spPr>
        <p:txBody>
          <a:bodyPr>
            <a:normAutofit fontScale="77500" lnSpcReduction="20000"/>
          </a:bodyPr>
          <a:lstStyle/>
          <a:p>
            <a:pPr algn="ctr"/>
            <a:endParaRPr lang="el-GR" sz="2800" b="1" dirty="0" smtClean="0">
              <a:solidFill>
                <a:srgbClr val="FF0000"/>
              </a:solidFill>
            </a:endParaRPr>
          </a:p>
          <a:p>
            <a:pPr algn="ctr"/>
            <a:endParaRPr lang="el-GR" sz="2800" b="1" dirty="0">
              <a:solidFill>
                <a:srgbClr val="FF0000"/>
              </a:solidFill>
            </a:endParaRPr>
          </a:p>
          <a:p>
            <a:pPr algn="ctr"/>
            <a:endParaRPr lang="el-GR" sz="3800" b="1" dirty="0" smtClean="0">
              <a:solidFill>
                <a:srgbClr val="FF0000"/>
              </a:solidFill>
              <a:effectLst>
                <a:outerShdw blurRad="38100" dist="38100" dir="2700000" algn="tl">
                  <a:srgbClr val="000000">
                    <a:alpha val="43137"/>
                  </a:srgbClr>
                </a:outerShdw>
              </a:effectLst>
            </a:endParaRPr>
          </a:p>
          <a:p>
            <a:pPr algn="ctr"/>
            <a:r>
              <a:rPr lang="el-GR" sz="3800" b="1" dirty="0" smtClean="0">
                <a:solidFill>
                  <a:srgbClr val="FF0000"/>
                </a:solidFill>
                <a:effectLst>
                  <a:outerShdw blurRad="38100" dist="38100" dir="2700000" algn="tl">
                    <a:srgbClr val="000000">
                      <a:alpha val="43137"/>
                    </a:srgbClr>
                  </a:outerShdw>
                </a:effectLst>
              </a:rPr>
              <a:t>ΚΟΙΝΩΝΙΚΗ ΔΙΑΣΤΡΩΜΑΤΩΣΗ</a:t>
            </a:r>
          </a:p>
          <a:p>
            <a:pPr algn="ctr"/>
            <a:r>
              <a:rPr lang="el-GR" sz="3800" b="1" dirty="0" smtClean="0">
                <a:solidFill>
                  <a:srgbClr val="FF0000"/>
                </a:solidFill>
                <a:effectLst>
                  <a:outerShdw blurRad="38100" dist="38100" dir="2700000" algn="tl">
                    <a:srgbClr val="000000">
                      <a:alpha val="43137"/>
                    </a:srgbClr>
                  </a:outerShdw>
                </a:effectLst>
              </a:rPr>
              <a:t>ΚΟΙΝΩΝΙΚΗ ΚΙΝΗΤΙΚΟΤΗΤΑ</a:t>
            </a:r>
          </a:p>
          <a:p>
            <a:pPr algn="ctr"/>
            <a:r>
              <a:rPr lang="el-GR" sz="3800" b="1" dirty="0" smtClean="0">
                <a:solidFill>
                  <a:srgbClr val="FF0000"/>
                </a:solidFill>
                <a:effectLst>
                  <a:outerShdw blurRad="38100" dist="38100" dir="2700000" algn="tl">
                    <a:srgbClr val="000000">
                      <a:alpha val="43137"/>
                    </a:srgbClr>
                  </a:outerShdw>
                </a:effectLst>
              </a:rPr>
              <a:t>ΚΟΙΝΩΝΙΚΗ ΜΕΤΑΒΟΛΗ</a:t>
            </a:r>
            <a:endParaRPr lang="el-GR" sz="3800" b="1" dirty="0">
              <a:solidFill>
                <a:srgbClr val="FF0000"/>
              </a:solidFill>
              <a:effectLst>
                <a:outerShdw blurRad="38100" dist="38100" dir="2700000" algn="tl">
                  <a:srgbClr val="000000">
                    <a:alpha val="43137"/>
                  </a:srgbClr>
                </a:outerShdw>
              </a:effectLst>
            </a:endParaRPr>
          </a:p>
        </p:txBody>
      </p:sp>
      <p:pic>
        <p:nvPicPr>
          <p:cNvPr id="1026" name="Picture 2" descr="C:\Users\HP\Desktop\ΝΗΤ.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157192"/>
            <a:ext cx="302895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HP\Desktop\ΥΤΡ.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1" y="260648"/>
            <a:ext cx="2403554" cy="27715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HP\Desktop\ωρο.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251" y="54868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8169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95536" y="1916833"/>
            <a:ext cx="4680520" cy="4032447"/>
          </a:xfrm>
        </p:spPr>
        <p:txBody>
          <a:bodyPr>
            <a:noAutofit/>
          </a:bodyPr>
          <a:lstStyle/>
          <a:p>
            <a:pPr algn="ctr"/>
            <a:r>
              <a:rPr lang="el-GR" sz="2800" cap="none" dirty="0">
                <a:effectLst/>
              </a:rPr>
              <a:t>Η</a:t>
            </a:r>
            <a:r>
              <a:rPr lang="el-GR" sz="2800" cap="none" dirty="0" smtClean="0">
                <a:effectLst/>
              </a:rPr>
              <a:t> οργάνωση κάθε κοινωνίας δε μένει αναλλοίωτη στο χρόνο. μεταβάλλεται και αλλάζει π.χ. η κοινωνική θέση της ελληνίδας γυναίκας τα τελευταία χρόνια.</a:t>
            </a:r>
            <a:endParaRPr lang="el-GR" sz="2800" cap="none" dirty="0"/>
          </a:p>
        </p:txBody>
      </p:sp>
      <p:sp>
        <p:nvSpPr>
          <p:cNvPr id="3" name="Υπότιτλος 2"/>
          <p:cNvSpPr>
            <a:spLocks noGrp="1"/>
          </p:cNvSpPr>
          <p:nvPr>
            <p:ph type="subTitle" idx="1"/>
          </p:nvPr>
        </p:nvSpPr>
        <p:spPr>
          <a:xfrm>
            <a:off x="539552" y="476672"/>
            <a:ext cx="8299648" cy="792088"/>
          </a:xfrm>
        </p:spPr>
        <p:txBody>
          <a:bodyPr>
            <a:normAutofit/>
          </a:bodyPr>
          <a:lstStyle/>
          <a:p>
            <a:r>
              <a:rPr lang="el-GR" sz="3200" b="1" dirty="0" smtClean="0">
                <a:solidFill>
                  <a:srgbClr val="FF0000"/>
                </a:solidFill>
              </a:rPr>
              <a:t>ΚΟΙΝΩΝΙΚΗ ΜΕΤΑΒΟΛΗ</a:t>
            </a:r>
            <a:endParaRPr lang="el-GR" sz="3200" b="1" dirty="0">
              <a:solidFill>
                <a:srgbClr val="FF0000"/>
              </a:solidFill>
            </a:endParaRPr>
          </a:p>
        </p:txBody>
      </p:sp>
      <p:pic>
        <p:nvPicPr>
          <p:cNvPr id="3074" name="Picture 2" descr="C:\Users\HP\Desktop\ποθ.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3356992"/>
            <a:ext cx="2279898" cy="304378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HP\Desktop\πθ.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1100" y="764704"/>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8975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51520" y="1124744"/>
            <a:ext cx="4320480" cy="5256583"/>
          </a:xfrm>
        </p:spPr>
        <p:txBody>
          <a:bodyPr>
            <a:normAutofit/>
          </a:bodyPr>
          <a:lstStyle/>
          <a:p>
            <a:r>
              <a:rPr lang="el-GR" sz="2800" dirty="0" smtClean="0">
                <a:solidFill>
                  <a:srgbClr val="00B050"/>
                </a:solidFill>
              </a:rPr>
              <a:t>1. ΑΛΛΑΓΕΣ ΣΤΟ ΦΥΣΙΚΟ ΠΕΡΙΒΑΛΛΟΝ</a:t>
            </a:r>
            <a:endParaRPr lang="el-GR" sz="2800" dirty="0">
              <a:solidFill>
                <a:srgbClr val="00B050"/>
              </a:solidFill>
            </a:endParaRPr>
          </a:p>
        </p:txBody>
      </p:sp>
      <p:sp>
        <p:nvSpPr>
          <p:cNvPr id="3" name="Υπότιτλος 2"/>
          <p:cNvSpPr>
            <a:spLocks noGrp="1"/>
          </p:cNvSpPr>
          <p:nvPr>
            <p:ph type="subTitle" idx="1"/>
          </p:nvPr>
        </p:nvSpPr>
        <p:spPr>
          <a:xfrm>
            <a:off x="467544" y="260648"/>
            <a:ext cx="8371656" cy="792088"/>
          </a:xfrm>
        </p:spPr>
        <p:txBody>
          <a:bodyPr>
            <a:normAutofit/>
          </a:bodyPr>
          <a:lstStyle/>
          <a:p>
            <a:r>
              <a:rPr lang="el-GR" sz="3600" b="1" dirty="0" smtClean="0">
                <a:solidFill>
                  <a:srgbClr val="FF0000"/>
                </a:solidFill>
              </a:rPr>
              <a:t>ΑΙΤΙΕΣ ΚΟΙΝΩΝΙΚΗΣ ΜΕΤΑΒΟΛΗΣ..</a:t>
            </a:r>
            <a:endParaRPr lang="el-GR" sz="3600" b="1" dirty="0">
              <a:solidFill>
                <a:srgbClr val="FF0000"/>
              </a:solidFill>
            </a:endParaRPr>
          </a:p>
        </p:txBody>
      </p:sp>
      <p:pic>
        <p:nvPicPr>
          <p:cNvPr id="6146" name="Picture 2" descr="C:\Users\HP\Desktop\ΧΨΩ.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1556792"/>
            <a:ext cx="3257922" cy="3384376"/>
          </a:xfrm>
          <a:prstGeom prst="rect">
            <a:avLst/>
          </a:prstGeom>
          <a:noFill/>
          <a:extLst>
            <a:ext uri="{909E8E84-426E-40DD-AFC4-6F175D3DCCD1}">
              <a14:hiddenFill xmlns:a14="http://schemas.microsoft.com/office/drawing/2010/main">
                <a:solidFill>
                  <a:srgbClr val="FFFFFF"/>
                </a:solidFill>
              </a14:hiddenFill>
            </a:ext>
          </a:extLst>
        </p:spPr>
      </p:pic>
      <p:sp>
        <p:nvSpPr>
          <p:cNvPr id="4" name="Ορθογώνιο 3"/>
          <p:cNvSpPr/>
          <p:nvPr/>
        </p:nvSpPr>
        <p:spPr>
          <a:xfrm>
            <a:off x="395536" y="2492896"/>
            <a:ext cx="4176464" cy="2308324"/>
          </a:xfrm>
          <a:prstGeom prst="rect">
            <a:avLst/>
          </a:prstGeom>
        </p:spPr>
        <p:txBody>
          <a:bodyPr wrap="square">
            <a:spAutoFit/>
          </a:bodyPr>
          <a:lstStyle/>
          <a:p>
            <a:pPr algn="ctr"/>
            <a:r>
              <a:rPr lang="el-GR" sz="2400" dirty="0"/>
              <a:t>π.χ. οι αλλαγές του κλίματος και η ξηρασία στην </a:t>
            </a:r>
            <a:r>
              <a:rPr lang="en-US" sz="2400" dirty="0"/>
              <a:t>Y</a:t>
            </a:r>
            <a:r>
              <a:rPr lang="el-GR" sz="2400" dirty="0" err="1"/>
              <a:t>ποσαχάρια</a:t>
            </a:r>
            <a:r>
              <a:rPr lang="el-GR" sz="2400" dirty="0"/>
              <a:t>  Αφρική </a:t>
            </a:r>
            <a:r>
              <a:rPr lang="el-GR" sz="2400" dirty="0" smtClean="0"/>
              <a:t>οδηγούν </a:t>
            </a:r>
            <a:r>
              <a:rPr lang="el-GR" sz="2400" dirty="0"/>
              <a:t>σε μετακινήσεις πληθυσμών, σε προβλήματα </a:t>
            </a:r>
            <a:r>
              <a:rPr lang="el-GR" sz="2400" dirty="0" smtClean="0"/>
              <a:t>υποσιτισμού </a:t>
            </a:r>
            <a:r>
              <a:rPr lang="el-GR" sz="2400" dirty="0"/>
              <a:t>και σε κοινωνικές </a:t>
            </a:r>
            <a:r>
              <a:rPr lang="el-GR" sz="2400" dirty="0" smtClean="0"/>
              <a:t>μεταβολές.</a:t>
            </a:r>
            <a:endParaRPr lang="el-GR" sz="2400" dirty="0"/>
          </a:p>
        </p:txBody>
      </p:sp>
    </p:spTree>
    <p:extLst>
      <p:ext uri="{BB962C8B-B14F-4D97-AF65-F5344CB8AC3E}">
        <p14:creationId xmlns:p14="http://schemas.microsoft.com/office/powerpoint/2010/main" val="3511305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88641"/>
            <a:ext cx="3888432" cy="6264696"/>
          </a:xfrm>
        </p:spPr>
        <p:txBody>
          <a:bodyPr>
            <a:noAutofit/>
          </a:bodyPr>
          <a:lstStyle/>
          <a:p>
            <a:r>
              <a:rPr lang="el-GR" b="1" cap="none" dirty="0" smtClean="0">
                <a:solidFill>
                  <a:srgbClr val="00B050"/>
                </a:solidFill>
                <a:effectLst/>
              </a:rPr>
              <a:t>2. </a:t>
            </a:r>
            <a:r>
              <a:rPr lang="el-GR" b="1" cap="none" dirty="0" smtClean="0">
                <a:solidFill>
                  <a:srgbClr val="00B050"/>
                </a:solidFill>
                <a:effectLst>
                  <a:outerShdw blurRad="38100" dist="38100" dir="2700000" algn="tl">
                    <a:srgbClr val="000000">
                      <a:alpha val="43137"/>
                    </a:srgbClr>
                  </a:outerShdw>
                </a:effectLst>
              </a:rPr>
              <a:t>ΜΕΤΑΒΟΛΕΣ ΣΤΗΝ ΤΕΧΝΟΛΟΓΙΑ</a:t>
            </a:r>
            <a:r>
              <a:rPr lang="el-GR" sz="2000" b="1" cap="none" dirty="0" smtClean="0">
                <a:effectLst/>
              </a:rPr>
              <a:t/>
            </a:r>
            <a:br>
              <a:rPr lang="el-GR" sz="2000" b="1" cap="none" dirty="0" smtClean="0">
                <a:effectLst/>
              </a:rPr>
            </a:br>
            <a:r>
              <a:rPr lang="el-GR" sz="2000" b="1" cap="none" dirty="0">
                <a:effectLst/>
              </a:rPr>
              <a:t/>
            </a:r>
            <a:br>
              <a:rPr lang="el-GR" sz="2000" b="1" cap="none" dirty="0">
                <a:effectLst/>
              </a:rPr>
            </a:br>
            <a:r>
              <a:rPr lang="el-GR" sz="2000" b="1" cap="none" dirty="0" smtClean="0">
                <a:effectLst/>
              </a:rPr>
              <a:t/>
            </a:r>
            <a:br>
              <a:rPr lang="el-GR" sz="2000" b="1" cap="none" dirty="0" smtClean="0">
                <a:effectLst/>
              </a:rPr>
            </a:br>
            <a:r>
              <a:rPr lang="el-GR" sz="2400" cap="none" dirty="0" smtClean="0">
                <a:effectLst/>
              </a:rPr>
              <a:t>π.χ. η σύγχρονη βιομηχανική κοινωνία, που αντικατέστησε την παραδοσιακή αγροτική, οφείλεται </a:t>
            </a:r>
            <a:r>
              <a:rPr lang="el-GR" sz="2400" cap="none" dirty="0" smtClean="0">
                <a:solidFill>
                  <a:srgbClr val="00B050"/>
                </a:solidFill>
                <a:effectLst/>
              </a:rPr>
              <a:t>στη </a:t>
            </a:r>
            <a:r>
              <a:rPr lang="el-GR" sz="2400" b="1" cap="none" dirty="0" smtClean="0">
                <a:solidFill>
                  <a:srgbClr val="00B050"/>
                </a:solidFill>
                <a:effectLst/>
              </a:rPr>
              <a:t>βιομηχανική επανάσταση </a:t>
            </a:r>
            <a:r>
              <a:rPr lang="el-GR" sz="2400" cap="none" dirty="0" smtClean="0">
                <a:effectLst/>
              </a:rPr>
              <a:t>(ατμού και σιδηροδρόμων), ενώ η σύγχρονη </a:t>
            </a:r>
            <a:r>
              <a:rPr lang="el-GR" sz="2400" b="1" cap="none" dirty="0" smtClean="0">
                <a:solidFill>
                  <a:srgbClr val="00B050"/>
                </a:solidFill>
                <a:effectLst/>
              </a:rPr>
              <a:t>επανάσταση υψηλής τεχνολογίας </a:t>
            </a:r>
            <a:r>
              <a:rPr lang="el-GR" sz="2400" cap="none" dirty="0" smtClean="0">
                <a:effectLst/>
              </a:rPr>
              <a:t>συνδέεται με σημαντικές κοινωνικές μεταβολές, όπως η </a:t>
            </a:r>
            <a:r>
              <a:rPr lang="el-GR" sz="2400" b="1" cap="none" dirty="0" smtClean="0">
                <a:solidFill>
                  <a:srgbClr val="00B050"/>
                </a:solidFill>
                <a:effectLst/>
              </a:rPr>
              <a:t>παγκοσμιοποίηση</a:t>
            </a:r>
            <a:r>
              <a:rPr lang="el-GR" sz="2400" b="1" cap="none" dirty="0" smtClean="0">
                <a:effectLst/>
              </a:rPr>
              <a:t>. </a:t>
            </a:r>
            <a:endParaRPr lang="el-GR" sz="2400" cap="none" dirty="0"/>
          </a:p>
        </p:txBody>
      </p:sp>
      <p:sp>
        <p:nvSpPr>
          <p:cNvPr id="3" name="Υπότιτλος 2"/>
          <p:cNvSpPr>
            <a:spLocks noGrp="1"/>
          </p:cNvSpPr>
          <p:nvPr>
            <p:ph type="subTitle" idx="1"/>
          </p:nvPr>
        </p:nvSpPr>
        <p:spPr>
          <a:xfrm>
            <a:off x="8748464" y="4581128"/>
            <a:ext cx="90736" cy="219472"/>
          </a:xfrm>
        </p:spPr>
        <p:txBody>
          <a:bodyPr>
            <a:normAutofit fontScale="40000" lnSpcReduction="20000"/>
          </a:bodyPr>
          <a:lstStyle/>
          <a:p>
            <a:endParaRPr lang="el-GR" dirty="0"/>
          </a:p>
        </p:txBody>
      </p:sp>
      <p:pic>
        <p:nvPicPr>
          <p:cNvPr id="7170" name="Picture 2" descr="C:\Users\HP\Desktop\ςΕ;.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1772816"/>
            <a:ext cx="4029447"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720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1268760"/>
            <a:ext cx="4824536" cy="4680520"/>
          </a:xfrm>
        </p:spPr>
        <p:txBody>
          <a:bodyPr>
            <a:normAutofit fontScale="90000"/>
          </a:bodyPr>
          <a:lstStyle/>
          <a:p>
            <a:r>
              <a:rPr lang="el-GR" sz="4000" b="1" cap="none" dirty="0" smtClean="0">
                <a:solidFill>
                  <a:srgbClr val="00B050"/>
                </a:solidFill>
                <a:effectLst/>
              </a:rPr>
              <a:t>3. ΠΟΛΕΜΟΥΣ, ΕΠΑΝΑΣΤΑΣΕΙΣ ΚΑΙ ΚΟΙΝΩΝΙΚΑ ΚΙΝΗΜΑΤΑ</a:t>
            </a:r>
            <a:r>
              <a:rPr lang="el-GR" sz="2700" b="1" cap="none" dirty="0" smtClean="0">
                <a:effectLst/>
              </a:rPr>
              <a:t/>
            </a:r>
            <a:br>
              <a:rPr lang="el-GR" sz="2700" b="1" cap="none" dirty="0" smtClean="0">
                <a:effectLst/>
              </a:rPr>
            </a:br>
            <a:r>
              <a:rPr lang="el-GR" sz="2700" b="1" cap="none" dirty="0" smtClean="0">
                <a:effectLst/>
              </a:rPr>
              <a:t/>
            </a:r>
            <a:br>
              <a:rPr lang="el-GR" sz="2700" b="1" cap="none" dirty="0" smtClean="0">
                <a:effectLst/>
              </a:rPr>
            </a:br>
            <a:r>
              <a:rPr lang="el-GR" sz="2700" cap="none" dirty="0">
                <a:effectLst/>
              </a:rPr>
              <a:t>Ο</a:t>
            </a:r>
            <a:r>
              <a:rPr lang="el-GR" sz="2700" cap="none" dirty="0" smtClean="0">
                <a:effectLst/>
              </a:rPr>
              <a:t>ι κοινωνικές μεταβολές που επέφερε επαναστάσεις, πόλεμοι και γυναικεία </a:t>
            </a:r>
            <a:r>
              <a:rPr lang="el-GR" sz="2700" cap="none" dirty="0" err="1" smtClean="0">
                <a:effectLst/>
              </a:rPr>
              <a:t>κίνηματα</a:t>
            </a:r>
            <a:r>
              <a:rPr lang="el-GR" sz="2700" cap="none" dirty="0" smtClean="0">
                <a:effectLst/>
              </a:rPr>
              <a:t> στις σύγχρονες κοινωνίες.</a:t>
            </a:r>
            <a:r>
              <a:rPr lang="el-GR" dirty="0">
                <a:effectLst/>
              </a:rPr>
              <a:t/>
            </a:r>
            <a:br>
              <a:rPr lang="el-GR" dirty="0">
                <a:effectLst/>
              </a:rPr>
            </a:br>
            <a:r>
              <a:rPr lang="el-GR" dirty="0">
                <a:effectLst/>
              </a:rPr>
              <a:t> </a:t>
            </a:r>
            <a:br>
              <a:rPr lang="el-GR" dirty="0">
                <a:effectLst/>
              </a:rPr>
            </a:br>
            <a:endParaRPr lang="el-GR" dirty="0"/>
          </a:p>
        </p:txBody>
      </p:sp>
      <p:pic>
        <p:nvPicPr>
          <p:cNvPr id="8194" name="Picture 2" descr="C:\Users\HP\Desktop\μνθ.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1700808"/>
            <a:ext cx="3228975" cy="1419225"/>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HP\Desktop\πομ.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4581128"/>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9867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457200"/>
            <a:ext cx="8881048" cy="739552"/>
          </a:xfrm>
        </p:spPr>
        <p:txBody>
          <a:bodyPr>
            <a:normAutofit/>
          </a:bodyPr>
          <a:lstStyle/>
          <a:p>
            <a:r>
              <a:rPr lang="el-GR" sz="3600" b="1" dirty="0" smtClean="0">
                <a:solidFill>
                  <a:srgbClr val="FF0000"/>
                </a:solidFill>
                <a:latin typeface="Arial" panose="020B0604020202020204" pitchFamily="34" charset="0"/>
                <a:cs typeface="Arial" panose="020B0604020202020204" pitchFamily="34" charset="0"/>
              </a:rPr>
              <a:t>ΑΙΤΙΕΣ ΚΟΙΝΩΝΙΚΗΣ ΜΕΤΑΒΟΛΗΣ..</a:t>
            </a:r>
            <a:endParaRPr lang="el-GR" sz="3600" b="1" dirty="0">
              <a:solidFill>
                <a:srgbClr val="FF0000"/>
              </a:solidFill>
              <a:latin typeface="Arial" panose="020B0604020202020204" pitchFamily="34" charset="0"/>
              <a:cs typeface="Arial" panose="020B0604020202020204" pitchFamily="34" charset="0"/>
            </a:endParaRPr>
          </a:p>
        </p:txBody>
      </p:sp>
      <p:cxnSp>
        <p:nvCxnSpPr>
          <p:cNvPr id="6" name="Ευθύγραμμο βέλος σύνδεσης 5"/>
          <p:cNvCxnSpPr/>
          <p:nvPr/>
        </p:nvCxnSpPr>
        <p:spPr>
          <a:xfrm flipH="1">
            <a:off x="1730068" y="1306343"/>
            <a:ext cx="2160683" cy="1379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Ευθύγραμμο βέλος σύνδεσης 9"/>
          <p:cNvCxnSpPr/>
          <p:nvPr/>
        </p:nvCxnSpPr>
        <p:spPr>
          <a:xfrm flipH="1">
            <a:off x="3848799" y="1415151"/>
            <a:ext cx="21887" cy="18168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p:cNvCxnSpPr/>
          <p:nvPr/>
        </p:nvCxnSpPr>
        <p:spPr>
          <a:xfrm>
            <a:off x="3894394" y="1379147"/>
            <a:ext cx="2157040" cy="1255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Ορθογώνιο 13"/>
          <p:cNvSpPr/>
          <p:nvPr/>
        </p:nvSpPr>
        <p:spPr>
          <a:xfrm>
            <a:off x="404391" y="2716773"/>
            <a:ext cx="1920846" cy="927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smtClean="0">
                <a:solidFill>
                  <a:srgbClr val="0070C0"/>
                </a:solidFill>
              </a:rPr>
              <a:t> </a:t>
            </a:r>
            <a:r>
              <a:rPr lang="el-GR" sz="2000" b="1" dirty="0">
                <a:solidFill>
                  <a:srgbClr val="0070C0"/>
                </a:solidFill>
              </a:rPr>
              <a:t>ΑΛΛΑΓΕΣ ΣΤΟ ΦΥΣΙΚΟ ΠΕΡΙΒΑΛΛΟΝ</a:t>
            </a:r>
            <a:endParaRPr lang="el-GR" sz="2000" b="1" dirty="0">
              <a:solidFill>
                <a:srgbClr val="0070C0"/>
              </a:solidFill>
              <a:latin typeface="Arial" panose="020B0604020202020204" pitchFamily="34" charset="0"/>
              <a:cs typeface="Arial" panose="020B0604020202020204" pitchFamily="34" charset="0"/>
            </a:endParaRPr>
          </a:p>
        </p:txBody>
      </p:sp>
      <p:sp>
        <p:nvSpPr>
          <p:cNvPr id="15" name="Ορθογώνιο 14"/>
          <p:cNvSpPr/>
          <p:nvPr/>
        </p:nvSpPr>
        <p:spPr>
          <a:xfrm>
            <a:off x="3142614" y="2716773"/>
            <a:ext cx="1742897" cy="95688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00B050"/>
                </a:solidFill>
                <a:effectLst>
                  <a:outerShdw blurRad="38100" dist="38100" dir="2700000" algn="tl">
                    <a:srgbClr val="000000">
                      <a:alpha val="43137"/>
                    </a:srgbClr>
                  </a:outerShdw>
                </a:effectLst>
              </a:rPr>
              <a:t>ΜΕΤΑΒΟΛΕΣ ΣΤΗΝ ΤΕΧΝΟΛΟΓΙΑ</a:t>
            </a:r>
            <a:endParaRPr lang="el-GR" sz="2000" b="1" dirty="0">
              <a:solidFill>
                <a:srgbClr val="00B050"/>
              </a:solidFill>
              <a:latin typeface="Arial" panose="020B0604020202020204" pitchFamily="34" charset="0"/>
              <a:cs typeface="Arial" panose="020B0604020202020204" pitchFamily="34" charset="0"/>
            </a:endParaRPr>
          </a:p>
        </p:txBody>
      </p:sp>
      <p:sp>
        <p:nvSpPr>
          <p:cNvPr id="17" name="Ορθογώνιο 16"/>
          <p:cNvSpPr/>
          <p:nvPr/>
        </p:nvSpPr>
        <p:spPr>
          <a:xfrm>
            <a:off x="5702888" y="2672836"/>
            <a:ext cx="2649147" cy="1288291"/>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C000"/>
                </a:solidFill>
              </a:rPr>
              <a:t>ΠΟΛΕΜΟΥΣ, </a:t>
            </a:r>
            <a:r>
              <a:rPr lang="el-GR" sz="2000" b="1" dirty="0" smtClean="0">
                <a:solidFill>
                  <a:srgbClr val="FFC000"/>
                </a:solidFill>
              </a:rPr>
              <a:t>ΕΠΑΝΑΣΤΑΣΕΙΣ </a:t>
            </a:r>
            <a:r>
              <a:rPr lang="el-GR" sz="2000" b="1" dirty="0">
                <a:solidFill>
                  <a:srgbClr val="FFC000"/>
                </a:solidFill>
              </a:rPr>
              <a:t>ΚΟΙΝΩΝΙΚΑ ΚΙΝΗΜΑΤΑ</a:t>
            </a:r>
            <a:endParaRPr lang="el-GR" sz="2000" b="1" dirty="0" smtClean="0">
              <a:solidFill>
                <a:srgbClr val="FFC000"/>
              </a:solidFill>
              <a:latin typeface="Arial" panose="020B0604020202020204" pitchFamily="34" charset="0"/>
              <a:cs typeface="Arial" panose="020B0604020202020204" pitchFamily="34" charset="0"/>
            </a:endParaRPr>
          </a:p>
        </p:txBody>
      </p:sp>
      <p:cxnSp>
        <p:nvCxnSpPr>
          <p:cNvPr id="22" name="Ευθύγραμμο βέλος σύνδεσης 21"/>
          <p:cNvCxnSpPr/>
          <p:nvPr/>
        </p:nvCxnSpPr>
        <p:spPr>
          <a:xfrm>
            <a:off x="1422015" y="365803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Ευθύγραμμο βέλος σύνδεσης 23"/>
          <p:cNvCxnSpPr/>
          <p:nvPr/>
        </p:nvCxnSpPr>
        <p:spPr>
          <a:xfrm>
            <a:off x="4014062" y="3713565"/>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Ευθύγραμμο βέλος σύνδεσης 28"/>
          <p:cNvCxnSpPr/>
          <p:nvPr/>
        </p:nvCxnSpPr>
        <p:spPr>
          <a:xfrm>
            <a:off x="6876256" y="3961127"/>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Διάγραμμα ροής: Εναλλακτική διεργασία 29"/>
          <p:cNvSpPr/>
          <p:nvPr/>
        </p:nvSpPr>
        <p:spPr>
          <a:xfrm>
            <a:off x="-23140" y="4144209"/>
            <a:ext cx="2844028" cy="2551890"/>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π.χ. οι αλλαγές του κλίματος και η ξηρασία στην </a:t>
            </a:r>
            <a:r>
              <a:rPr lang="en-US" b="1" dirty="0">
                <a:solidFill>
                  <a:schemeClr val="tx1"/>
                </a:solidFill>
              </a:rPr>
              <a:t>Y</a:t>
            </a:r>
            <a:r>
              <a:rPr lang="el-GR" b="1" dirty="0" err="1">
                <a:solidFill>
                  <a:schemeClr val="tx1"/>
                </a:solidFill>
              </a:rPr>
              <a:t>ποσαχάρια</a:t>
            </a:r>
            <a:r>
              <a:rPr lang="el-GR" b="1" dirty="0">
                <a:solidFill>
                  <a:schemeClr val="tx1"/>
                </a:solidFill>
              </a:rPr>
              <a:t>  Αφρική οδηγούν σε μετακινήσεις πληθυσμών, σε προβλήματα υποσιτισμού και σε κοινωνικές μεταβολές.</a:t>
            </a:r>
          </a:p>
        </p:txBody>
      </p:sp>
      <p:sp>
        <p:nvSpPr>
          <p:cNvPr id="31" name="Στρογγυλεμένο ορθογώνιο 30"/>
          <p:cNvSpPr/>
          <p:nvPr/>
        </p:nvSpPr>
        <p:spPr>
          <a:xfrm>
            <a:off x="2889257" y="4329584"/>
            <a:ext cx="2664296" cy="172819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η </a:t>
            </a:r>
            <a:r>
              <a:rPr lang="el-GR" b="1" dirty="0">
                <a:solidFill>
                  <a:schemeClr val="tx1"/>
                </a:solidFill>
              </a:rPr>
              <a:t>σύγχρονη επανάσταση υψηλής τεχνολογίας συνδέεται με σημαντικές κοινωνικές μεταβολές, όπως η παγκοσμιοποίηση. </a:t>
            </a:r>
            <a:endParaRPr lang="el-GR" b="1" dirty="0">
              <a:solidFill>
                <a:schemeClr val="tx1"/>
              </a:solidFill>
              <a:latin typeface="Arial" panose="020B0604020202020204" pitchFamily="34" charset="0"/>
              <a:cs typeface="Arial" panose="020B0604020202020204" pitchFamily="34" charset="0"/>
            </a:endParaRPr>
          </a:p>
        </p:txBody>
      </p:sp>
      <p:sp>
        <p:nvSpPr>
          <p:cNvPr id="33" name="Διάγραμμα ροής: Εναλλακτική διεργασία 32"/>
          <p:cNvSpPr/>
          <p:nvPr/>
        </p:nvSpPr>
        <p:spPr>
          <a:xfrm>
            <a:off x="5702888" y="4409466"/>
            <a:ext cx="2880320" cy="1728192"/>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Οι κοινωνικές μεταβολές που επέφερε επαναστάσεις, πόλεμοι και γυναικεία </a:t>
            </a:r>
            <a:r>
              <a:rPr lang="el-GR" b="1" dirty="0" err="1">
                <a:solidFill>
                  <a:schemeClr val="tx1"/>
                </a:solidFill>
              </a:rPr>
              <a:t>κίνηματα</a:t>
            </a:r>
            <a:r>
              <a:rPr lang="el-GR" b="1" dirty="0">
                <a:solidFill>
                  <a:schemeClr val="tx1"/>
                </a:solidFill>
              </a:rPr>
              <a:t> στις σύγχρονες κοινωνίες.</a:t>
            </a:r>
            <a:endParaRPr lang="el-GR"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36777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endParaRPr lang="el-GR" dirty="0"/>
          </a:p>
        </p:txBody>
      </p:sp>
      <p:sp>
        <p:nvSpPr>
          <p:cNvPr id="3" name="Υπότιτλος 2"/>
          <p:cNvSpPr>
            <a:spLocks noGrp="1"/>
          </p:cNvSpPr>
          <p:nvPr>
            <p:ph type="subTitle" idx="1"/>
          </p:nvPr>
        </p:nvSpPr>
        <p:spPr>
          <a:xfrm>
            <a:off x="395536" y="476672"/>
            <a:ext cx="8443664" cy="864096"/>
          </a:xfrm>
        </p:spPr>
        <p:txBody>
          <a:bodyPr>
            <a:normAutofit/>
          </a:bodyPr>
          <a:lstStyle/>
          <a:p>
            <a:pPr algn="ctr"/>
            <a:r>
              <a:rPr lang="el-GR" sz="3200" b="1" dirty="0" smtClean="0">
                <a:solidFill>
                  <a:srgbClr val="FF0000"/>
                </a:solidFill>
              </a:rPr>
              <a:t>ΜΟΡΦΕΣ ΚΟΙΝΩΝΙΚΗΣ ΜΕΤΑΒΟΛΗΣ..</a:t>
            </a:r>
            <a:endParaRPr lang="el-GR" sz="3200" b="1" dirty="0">
              <a:solidFill>
                <a:srgbClr val="FF0000"/>
              </a:solidFill>
            </a:endParaRPr>
          </a:p>
        </p:txBody>
      </p:sp>
      <p:cxnSp>
        <p:nvCxnSpPr>
          <p:cNvPr id="5" name="Ευθύγραμμο βέλος σύνδεσης 4"/>
          <p:cNvCxnSpPr/>
          <p:nvPr/>
        </p:nvCxnSpPr>
        <p:spPr>
          <a:xfrm flipH="1">
            <a:off x="2220888" y="1268760"/>
            <a:ext cx="838944"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a:off x="3059832" y="1268760"/>
            <a:ext cx="828092"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p:nvPr/>
        </p:nvCxnSpPr>
        <p:spPr>
          <a:xfrm flipH="1">
            <a:off x="5436096" y="1412776"/>
            <a:ext cx="576064"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Ευθύγραμμο βέλος σύνδεσης 10"/>
          <p:cNvCxnSpPr/>
          <p:nvPr/>
        </p:nvCxnSpPr>
        <p:spPr>
          <a:xfrm>
            <a:off x="6097132" y="1412776"/>
            <a:ext cx="923140"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Διάγραμμα ροής: Εναλλακτική διεργασία 13"/>
          <p:cNvSpPr/>
          <p:nvPr/>
        </p:nvSpPr>
        <p:spPr>
          <a:xfrm>
            <a:off x="1633139" y="2487603"/>
            <a:ext cx="914400" cy="612648"/>
          </a:xfrm>
          <a:prstGeom prst="flowChartAlternateProcess">
            <a:avLst/>
          </a:prstGeom>
          <a:solidFill>
            <a:srgbClr val="F529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solidFill>
                  <a:schemeClr val="tx1"/>
                </a:solidFill>
              </a:rPr>
              <a:t>αργά</a:t>
            </a:r>
            <a:endParaRPr lang="el-GR" sz="2400" dirty="0">
              <a:solidFill>
                <a:schemeClr val="tx1"/>
              </a:solidFill>
            </a:endParaRPr>
          </a:p>
        </p:txBody>
      </p:sp>
      <p:sp>
        <p:nvSpPr>
          <p:cNvPr id="15" name="Στρογγυλεμένο ορθογώνιο 14"/>
          <p:cNvSpPr/>
          <p:nvPr/>
        </p:nvSpPr>
        <p:spPr>
          <a:xfrm>
            <a:off x="3059832" y="2546537"/>
            <a:ext cx="1494166" cy="612648"/>
          </a:xfrm>
          <a:prstGeom prst="roundRect">
            <a:avLst/>
          </a:prstGeom>
          <a:solidFill>
            <a:srgbClr val="F529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solidFill>
                  <a:schemeClr val="tx1"/>
                </a:solidFill>
              </a:rPr>
              <a:t>ραγδαία</a:t>
            </a:r>
            <a:endParaRPr lang="el-GR" sz="2400" dirty="0">
              <a:solidFill>
                <a:schemeClr val="tx1"/>
              </a:solidFill>
            </a:endParaRPr>
          </a:p>
        </p:txBody>
      </p:sp>
      <p:sp>
        <p:nvSpPr>
          <p:cNvPr id="18" name="Διάγραμμα ροής: Εναλλακτική διεργασία 17"/>
          <p:cNvSpPr/>
          <p:nvPr/>
        </p:nvSpPr>
        <p:spPr>
          <a:xfrm>
            <a:off x="6558702" y="2599540"/>
            <a:ext cx="2240066" cy="612648"/>
          </a:xfrm>
          <a:prstGeom prst="flowChartAlternateProcess">
            <a:avLst/>
          </a:prstGeom>
          <a:solidFill>
            <a:srgbClr val="F529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solidFill>
                  <a:schemeClr val="tx1"/>
                </a:solidFill>
              </a:rPr>
              <a:t>επαναστατικά</a:t>
            </a:r>
            <a:endParaRPr lang="el-GR" sz="2400" dirty="0">
              <a:solidFill>
                <a:schemeClr val="tx1"/>
              </a:solidFill>
            </a:endParaRPr>
          </a:p>
        </p:txBody>
      </p:sp>
      <p:sp>
        <p:nvSpPr>
          <p:cNvPr id="19" name="Διάγραμμα ροής: Εναλλακτική διεργασία 18"/>
          <p:cNvSpPr/>
          <p:nvPr/>
        </p:nvSpPr>
        <p:spPr>
          <a:xfrm>
            <a:off x="4855159" y="2599540"/>
            <a:ext cx="1346448" cy="612648"/>
          </a:xfrm>
          <a:prstGeom prst="flowChartAlternateProcess">
            <a:avLst/>
          </a:prstGeom>
          <a:solidFill>
            <a:srgbClr val="F529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solidFill>
                  <a:schemeClr val="tx1"/>
                </a:solidFill>
              </a:rPr>
              <a:t>ειρηνικά</a:t>
            </a:r>
            <a:endParaRPr lang="el-GR" sz="2400" dirty="0">
              <a:solidFill>
                <a:schemeClr val="tx1"/>
              </a:solidFill>
            </a:endParaRPr>
          </a:p>
        </p:txBody>
      </p:sp>
      <p:cxnSp>
        <p:nvCxnSpPr>
          <p:cNvPr id="25" name="Ευθύγραμμο βέλος σύνδεσης 24"/>
          <p:cNvCxnSpPr/>
          <p:nvPr/>
        </p:nvCxnSpPr>
        <p:spPr>
          <a:xfrm>
            <a:off x="2090339" y="2905864"/>
            <a:ext cx="0" cy="79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Ευθύγραμμο βέλος σύνδεσης 27"/>
          <p:cNvCxnSpPr/>
          <p:nvPr/>
        </p:nvCxnSpPr>
        <p:spPr>
          <a:xfrm>
            <a:off x="4023912" y="2905864"/>
            <a:ext cx="0" cy="79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Ευθύγραμμο βέλος σύνδεσης 30"/>
          <p:cNvCxnSpPr/>
          <p:nvPr/>
        </p:nvCxnSpPr>
        <p:spPr>
          <a:xfrm>
            <a:off x="5528383" y="3159185"/>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Ευθύγραμμο βέλος σύνδεσης 33"/>
          <p:cNvCxnSpPr/>
          <p:nvPr/>
        </p:nvCxnSpPr>
        <p:spPr>
          <a:xfrm>
            <a:off x="7596336" y="3100251"/>
            <a:ext cx="0" cy="707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Ορθογώνιο 35"/>
          <p:cNvSpPr/>
          <p:nvPr/>
        </p:nvSpPr>
        <p:spPr>
          <a:xfrm>
            <a:off x="107504" y="3933056"/>
            <a:ext cx="2664296" cy="216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rgbClr val="FF0000"/>
                </a:solidFill>
              </a:rPr>
              <a:t>παραδοσιακές αγροτικές κοινωνίες</a:t>
            </a:r>
            <a:r>
              <a:rPr lang="el-GR" sz="2000" b="1" dirty="0" smtClean="0"/>
              <a:t>. </a:t>
            </a:r>
            <a:r>
              <a:rPr lang="el-GR" sz="2000" b="1" dirty="0" smtClean="0">
                <a:solidFill>
                  <a:schemeClr val="tx1"/>
                </a:solidFill>
              </a:rPr>
              <a:t>Όπου οι μεταβολές παραμένουν σχετικά σταθερές και αλλάζουν </a:t>
            </a:r>
            <a:r>
              <a:rPr lang="el-GR" sz="2000" b="1" dirty="0" smtClean="0">
                <a:solidFill>
                  <a:srgbClr val="FF0000"/>
                </a:solidFill>
              </a:rPr>
              <a:t>αργά</a:t>
            </a:r>
            <a:r>
              <a:rPr lang="el-GR" sz="2000" b="1" dirty="0" smtClean="0"/>
              <a:t>. </a:t>
            </a:r>
            <a:r>
              <a:rPr lang="el-GR" sz="2000" b="1" dirty="0" smtClean="0">
                <a:solidFill>
                  <a:schemeClr val="tx1"/>
                </a:solidFill>
              </a:rPr>
              <a:t>Πχ</a:t>
            </a:r>
            <a:r>
              <a:rPr lang="el-GR" sz="2000" b="1" dirty="0" smtClean="0"/>
              <a:t>. </a:t>
            </a:r>
            <a:r>
              <a:rPr lang="el-GR" sz="2000" b="1" dirty="0" smtClean="0">
                <a:solidFill>
                  <a:srgbClr val="FF0000"/>
                </a:solidFill>
              </a:rPr>
              <a:t>Αξίες και νοοτροπίες</a:t>
            </a:r>
            <a:endParaRPr lang="el-GR" sz="2000" b="1" dirty="0">
              <a:solidFill>
                <a:srgbClr val="FF0000"/>
              </a:solidFill>
            </a:endParaRPr>
          </a:p>
        </p:txBody>
      </p:sp>
      <p:sp>
        <p:nvSpPr>
          <p:cNvPr id="37" name="Ορθογώνιο 36"/>
          <p:cNvSpPr/>
          <p:nvPr/>
        </p:nvSpPr>
        <p:spPr>
          <a:xfrm>
            <a:off x="2915816" y="3698740"/>
            <a:ext cx="2376264" cy="23945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rgbClr val="FF0000"/>
                </a:solidFill>
              </a:rPr>
              <a:t> σύγχρονες βιομηχανικές κοινωνίες</a:t>
            </a:r>
            <a:r>
              <a:rPr lang="el-GR" sz="2000" b="1" dirty="0" smtClean="0"/>
              <a:t> </a:t>
            </a:r>
            <a:r>
              <a:rPr lang="el-GR" sz="2000" b="1" dirty="0" smtClean="0">
                <a:solidFill>
                  <a:schemeClr val="tx1"/>
                </a:solidFill>
              </a:rPr>
              <a:t>όπου οι μεταβολές  γίνονται </a:t>
            </a:r>
            <a:r>
              <a:rPr lang="el-GR" sz="2000" b="1" dirty="0" smtClean="0">
                <a:solidFill>
                  <a:srgbClr val="FF0000"/>
                </a:solidFill>
              </a:rPr>
              <a:t>ταχύτατα</a:t>
            </a:r>
            <a:r>
              <a:rPr lang="el-GR" sz="2000" b="1" dirty="0" smtClean="0"/>
              <a:t> </a:t>
            </a:r>
            <a:r>
              <a:rPr lang="el-GR" sz="2000" b="1" dirty="0" smtClean="0">
                <a:solidFill>
                  <a:schemeClr val="tx1"/>
                </a:solidFill>
              </a:rPr>
              <a:t>και</a:t>
            </a:r>
            <a:r>
              <a:rPr lang="el-GR" sz="2000" b="1" dirty="0" smtClean="0"/>
              <a:t> </a:t>
            </a:r>
            <a:r>
              <a:rPr lang="el-GR" sz="2000" b="1" dirty="0" smtClean="0">
                <a:solidFill>
                  <a:srgbClr val="FF0000"/>
                </a:solidFill>
              </a:rPr>
              <a:t>ραγδαία</a:t>
            </a:r>
            <a:r>
              <a:rPr lang="el-GR" sz="2000" b="1" dirty="0" smtClean="0"/>
              <a:t> </a:t>
            </a:r>
            <a:r>
              <a:rPr lang="el-GR" sz="2000" b="1" dirty="0" smtClean="0">
                <a:solidFill>
                  <a:schemeClr val="tx1"/>
                </a:solidFill>
              </a:rPr>
              <a:t>λόγω</a:t>
            </a:r>
            <a:r>
              <a:rPr lang="el-GR" sz="2000" b="1" dirty="0" smtClean="0"/>
              <a:t> </a:t>
            </a:r>
            <a:r>
              <a:rPr lang="el-GR" sz="2000" b="1" dirty="0" smtClean="0">
                <a:solidFill>
                  <a:srgbClr val="FF0000"/>
                </a:solidFill>
              </a:rPr>
              <a:t>τεχνολογικών εξελίξεων</a:t>
            </a:r>
            <a:endParaRPr lang="el-GR" sz="2000" b="1" dirty="0">
              <a:solidFill>
                <a:srgbClr val="FF0000"/>
              </a:solidFill>
            </a:endParaRPr>
          </a:p>
        </p:txBody>
      </p:sp>
      <p:sp>
        <p:nvSpPr>
          <p:cNvPr id="38" name="Ορθογώνιο 37"/>
          <p:cNvSpPr/>
          <p:nvPr/>
        </p:nvSpPr>
        <p:spPr>
          <a:xfrm>
            <a:off x="5436096" y="3807257"/>
            <a:ext cx="1490463" cy="22860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a:solidFill>
                  <a:schemeClr val="tx1"/>
                </a:solidFill>
              </a:rPr>
              <a:t>π</a:t>
            </a:r>
            <a:r>
              <a:rPr lang="el-GR" sz="2000" dirty="0" smtClean="0">
                <a:solidFill>
                  <a:schemeClr val="tx1"/>
                </a:solidFill>
              </a:rPr>
              <a:t>χ</a:t>
            </a:r>
            <a:r>
              <a:rPr lang="el-GR" sz="2000" dirty="0" smtClean="0"/>
              <a:t> </a:t>
            </a:r>
            <a:r>
              <a:rPr lang="el-GR" sz="2000" b="1" dirty="0" smtClean="0">
                <a:solidFill>
                  <a:srgbClr val="FF0000"/>
                </a:solidFill>
              </a:rPr>
              <a:t>μέσω εκλογών ή μέσω αλλαγών στη νομοθεσία πχ ισότητα των φύλων</a:t>
            </a:r>
            <a:endParaRPr lang="el-GR" sz="2000" b="1" dirty="0">
              <a:solidFill>
                <a:srgbClr val="FF0000"/>
              </a:solidFill>
            </a:endParaRPr>
          </a:p>
        </p:txBody>
      </p:sp>
      <p:sp>
        <p:nvSpPr>
          <p:cNvPr id="39" name="Ορθογώνιο 38"/>
          <p:cNvSpPr/>
          <p:nvPr/>
        </p:nvSpPr>
        <p:spPr>
          <a:xfrm>
            <a:off x="7164288" y="3933056"/>
            <a:ext cx="1634480" cy="216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tx1"/>
                </a:solidFill>
              </a:rPr>
              <a:t>π</a:t>
            </a:r>
            <a:r>
              <a:rPr lang="el-GR" sz="2000" b="1" dirty="0" smtClean="0">
                <a:solidFill>
                  <a:schemeClr val="tx1"/>
                </a:solidFill>
              </a:rPr>
              <a:t>χ</a:t>
            </a:r>
            <a:r>
              <a:rPr lang="el-GR" sz="2000" b="1" dirty="0" smtClean="0">
                <a:solidFill>
                  <a:srgbClr val="00B050"/>
                </a:solidFill>
              </a:rPr>
              <a:t>. </a:t>
            </a:r>
            <a:r>
              <a:rPr lang="el-GR" sz="2000" b="1" dirty="0" smtClean="0">
                <a:solidFill>
                  <a:srgbClr val="FF0000"/>
                </a:solidFill>
              </a:rPr>
              <a:t>Εξεγέρσεις και συγκρούσεις  κοινωνικών ομάδων</a:t>
            </a:r>
            <a:endParaRPr lang="el-GR" sz="2000" b="1" dirty="0">
              <a:solidFill>
                <a:srgbClr val="FF0000"/>
              </a:solidFill>
            </a:endParaRPr>
          </a:p>
        </p:txBody>
      </p:sp>
    </p:spTree>
    <p:extLst>
      <p:ext uri="{BB962C8B-B14F-4D97-AF65-F5344CB8AC3E}">
        <p14:creationId xmlns:p14="http://schemas.microsoft.com/office/powerpoint/2010/main" val="28473436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51520" y="1124743"/>
            <a:ext cx="4819946" cy="6336703"/>
          </a:xfrm>
        </p:spPr>
        <p:txBody>
          <a:bodyPr>
            <a:normAutofit fontScale="90000"/>
          </a:bodyPr>
          <a:lstStyle/>
          <a:p>
            <a:r>
              <a:rPr lang="el-GR" sz="2700" b="1" u="sng" cap="none" dirty="0">
                <a:solidFill>
                  <a:srgbClr val="FF0000"/>
                </a:solidFill>
                <a:effectLst>
                  <a:outerShdw blurRad="38100" dist="38100" dir="2700000" algn="tl">
                    <a:srgbClr val="000000">
                      <a:alpha val="43137"/>
                    </a:srgbClr>
                  </a:outerShdw>
                </a:effectLst>
              </a:rPr>
              <a:t>Σ</a:t>
            </a:r>
            <a:r>
              <a:rPr lang="en-US" sz="2700" b="1" u="sng" cap="none" dirty="0" err="1" smtClean="0">
                <a:solidFill>
                  <a:srgbClr val="FF0000"/>
                </a:solidFill>
                <a:effectLst>
                  <a:outerShdw blurRad="38100" dist="38100" dir="2700000" algn="tl">
                    <a:srgbClr val="000000">
                      <a:alpha val="43137"/>
                    </a:srgbClr>
                  </a:outerShdw>
                </a:effectLst>
              </a:rPr>
              <a:t>το</a:t>
            </a:r>
            <a:r>
              <a:rPr lang="en-US" sz="2700" b="1" u="sng" cap="none" dirty="0" smtClean="0">
                <a:solidFill>
                  <a:srgbClr val="FF0000"/>
                </a:solidFill>
                <a:effectLst>
                  <a:outerShdw blurRad="38100" dist="38100" dir="2700000" algn="tl">
                    <a:srgbClr val="000000">
                      <a:alpha val="43137"/>
                    </a:srgbClr>
                  </a:outerShdw>
                </a:effectLst>
              </a:rPr>
              <a:t> </a:t>
            </a:r>
            <a:r>
              <a:rPr lang="en-US" sz="2700" b="1" u="sng" cap="none" dirty="0" err="1" smtClean="0">
                <a:solidFill>
                  <a:srgbClr val="FF0000"/>
                </a:solidFill>
                <a:effectLst>
                  <a:outerShdw blurRad="38100" dist="38100" dir="2700000" algn="tl">
                    <a:srgbClr val="000000">
                      <a:alpha val="43137"/>
                    </a:srgbClr>
                  </a:outerShdw>
                </a:effectLst>
              </a:rPr>
              <a:t>άτομο</a:t>
            </a:r>
            <a:r>
              <a:rPr lang="en-US" sz="2700" b="1" u="sng" cap="none" dirty="0" smtClean="0">
                <a:solidFill>
                  <a:srgbClr val="FF0000"/>
                </a:solidFill>
                <a:effectLst>
                  <a:outerShdw blurRad="38100" dist="38100" dir="2700000" algn="tl">
                    <a:srgbClr val="000000">
                      <a:alpha val="43137"/>
                    </a:srgbClr>
                  </a:outerShdw>
                </a:effectLst>
              </a:rPr>
              <a:t>: </a:t>
            </a:r>
            <a:r>
              <a:rPr lang="el-GR" sz="2200" cap="none" dirty="0" smtClean="0">
                <a:effectLst/>
              </a:rPr>
              <a:t/>
            </a:r>
            <a:br>
              <a:rPr lang="el-GR" sz="2200" cap="none" dirty="0" smtClean="0">
                <a:effectLst/>
              </a:rPr>
            </a:br>
            <a:r>
              <a:rPr lang="el-GR" sz="2200" cap="none" dirty="0">
                <a:effectLst/>
              </a:rPr>
              <a:t/>
            </a:r>
            <a:br>
              <a:rPr lang="el-GR" sz="2200" cap="none" dirty="0">
                <a:effectLst/>
              </a:rPr>
            </a:br>
            <a:r>
              <a:rPr lang="el-GR" sz="2700" cap="none" dirty="0">
                <a:effectLst/>
              </a:rPr>
              <a:t>Ο</a:t>
            </a:r>
            <a:r>
              <a:rPr lang="en-US" sz="2700" cap="none" dirty="0" smtClean="0">
                <a:effectLst/>
              </a:rPr>
              <a:t>ι </a:t>
            </a:r>
            <a:r>
              <a:rPr lang="en-US" sz="2700" cap="none" dirty="0" err="1" smtClean="0">
                <a:effectLst/>
              </a:rPr>
              <a:t>κοινωνικές</a:t>
            </a:r>
            <a:r>
              <a:rPr lang="en-US" sz="2700" cap="none" dirty="0" smtClean="0">
                <a:effectLst/>
              </a:rPr>
              <a:t> </a:t>
            </a:r>
            <a:r>
              <a:rPr lang="en-US" sz="2700" cap="none" dirty="0" err="1" smtClean="0">
                <a:effectLst/>
              </a:rPr>
              <a:t>μετ</a:t>
            </a:r>
            <a:r>
              <a:rPr lang="en-US" sz="2700" cap="none" dirty="0" smtClean="0">
                <a:effectLst/>
              </a:rPr>
              <a:t>αβολές βελτιώνουν τις συνθήκες ζωής σε αρκετούς τομείς και παρέχουν περισσότερες ευκαιρίες στα άτομα για ανοδική κινητικότητα. </a:t>
            </a:r>
            <a:r>
              <a:rPr lang="el-GR" sz="2700" cap="none" dirty="0" smtClean="0">
                <a:effectLst/>
              </a:rPr>
              <a:t/>
            </a:r>
            <a:br>
              <a:rPr lang="el-GR" sz="2700" cap="none" dirty="0" smtClean="0">
                <a:effectLst/>
              </a:rPr>
            </a:br>
            <a:r>
              <a:rPr lang="el-GR" sz="2700" cap="none" dirty="0">
                <a:effectLst/>
              </a:rPr>
              <a:t/>
            </a:r>
            <a:br>
              <a:rPr lang="el-GR" sz="2700" cap="none" dirty="0">
                <a:effectLst/>
              </a:rPr>
            </a:br>
            <a:r>
              <a:rPr lang="el-GR" sz="2700" cap="none" dirty="0" smtClean="0">
                <a:effectLst/>
              </a:rPr>
              <a:t>Σ</a:t>
            </a:r>
            <a:r>
              <a:rPr lang="en-US" sz="2700" cap="none" dirty="0" err="1" smtClean="0">
                <a:effectLst/>
              </a:rPr>
              <a:t>υχνά</a:t>
            </a:r>
            <a:r>
              <a:rPr lang="en-US" sz="2700" cap="none" dirty="0" smtClean="0">
                <a:effectLst/>
              </a:rPr>
              <a:t> </a:t>
            </a:r>
            <a:r>
              <a:rPr lang="en-US" sz="2700" cap="none" dirty="0" err="1" smtClean="0">
                <a:effectLst/>
              </a:rPr>
              <a:t>όμως</a:t>
            </a:r>
            <a:r>
              <a:rPr lang="en-US" sz="2700" cap="none" dirty="0" smtClean="0">
                <a:effectLst/>
              </a:rPr>
              <a:t> </a:t>
            </a:r>
            <a:r>
              <a:rPr lang="en-US" sz="2700" cap="none" dirty="0" err="1" smtClean="0">
                <a:effectLst/>
              </a:rPr>
              <a:t>οι</a:t>
            </a:r>
            <a:r>
              <a:rPr lang="en-US" sz="2700" cap="none" dirty="0" smtClean="0">
                <a:effectLst/>
              </a:rPr>
              <a:t> ρα</a:t>
            </a:r>
            <a:r>
              <a:rPr lang="en-US" sz="2700" cap="none" dirty="0" err="1" smtClean="0">
                <a:effectLst/>
              </a:rPr>
              <a:t>γδ</a:t>
            </a:r>
            <a:r>
              <a:rPr lang="en-US" sz="2700" cap="none" dirty="0" smtClean="0">
                <a:effectLst/>
              </a:rPr>
              <a:t>αίοι ρυθμοί των μεταβολών στις σύγχρονες κοινωνίες, δημιουργούν στα άτομα </a:t>
            </a:r>
            <a:r>
              <a:rPr lang="en-US" sz="2700" cap="none" dirty="0" smtClean="0">
                <a:solidFill>
                  <a:srgbClr val="FF0000"/>
                </a:solidFill>
                <a:effectLst/>
              </a:rPr>
              <a:t>ψυχολογικά προβλήματα (μοναξιά, ανασφάλεια) και προβλήματα κοινωνικής προσαρμογής, όπως η αποξένωση και η αλλοτρίωση</a:t>
            </a:r>
            <a:r>
              <a:rPr lang="el-GR" sz="2700" cap="none" dirty="0" smtClean="0">
                <a:solidFill>
                  <a:srgbClr val="FF0000"/>
                </a:solidFill>
                <a:effectLst/>
              </a:rPr>
              <a:t>.</a:t>
            </a:r>
            <a:r>
              <a:rPr lang="el-GR" dirty="0">
                <a:effectLst/>
              </a:rPr>
              <a:t/>
            </a:r>
            <a:br>
              <a:rPr lang="el-GR" dirty="0">
                <a:effectLst/>
              </a:rPr>
            </a:br>
            <a:endParaRPr lang="el-GR" dirty="0"/>
          </a:p>
        </p:txBody>
      </p:sp>
      <p:sp>
        <p:nvSpPr>
          <p:cNvPr id="3" name="Υπότιτλος 2"/>
          <p:cNvSpPr>
            <a:spLocks noGrp="1"/>
          </p:cNvSpPr>
          <p:nvPr>
            <p:ph type="subTitle" idx="1"/>
          </p:nvPr>
        </p:nvSpPr>
        <p:spPr>
          <a:xfrm>
            <a:off x="323528" y="548680"/>
            <a:ext cx="8515672" cy="504056"/>
          </a:xfrm>
        </p:spPr>
        <p:txBody>
          <a:bodyPr/>
          <a:lstStyle/>
          <a:p>
            <a:r>
              <a:rPr lang="el-GR" b="1" dirty="0" smtClean="0">
                <a:solidFill>
                  <a:srgbClr val="FF0000"/>
                </a:solidFill>
              </a:rPr>
              <a:t>ΣΥΝΕΠΕΙΕΣ ΚΟΙΝΩΝΙΚΩΝ ΜΕΤΑΒΟΛΩΝ</a:t>
            </a:r>
            <a:endParaRPr lang="el-GR" b="1" dirty="0">
              <a:solidFill>
                <a:srgbClr val="FF0000"/>
              </a:solidFill>
            </a:endParaRPr>
          </a:p>
        </p:txBody>
      </p:sp>
      <p:pic>
        <p:nvPicPr>
          <p:cNvPr id="1026" name="Picture 2" descr="C:\Users\HP\Desktop\υθ.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8838" y="938213"/>
            <a:ext cx="2733675" cy="16764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HP\Desktop\ππππ.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1467" y="2815564"/>
            <a:ext cx="2495550" cy="16287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HP\Desktop\τρε.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4581128"/>
            <a:ext cx="2533650"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134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3529" y="1124745"/>
            <a:ext cx="4921824" cy="5733256"/>
          </a:xfrm>
        </p:spPr>
        <p:txBody>
          <a:bodyPr>
            <a:normAutofit fontScale="90000"/>
          </a:bodyPr>
          <a:lstStyle/>
          <a:p>
            <a:r>
              <a:rPr lang="el-GR" sz="2700" b="1" i="1" u="sng" cap="none" dirty="0">
                <a:solidFill>
                  <a:srgbClr val="FF0000"/>
                </a:solidFill>
                <a:effectLst/>
              </a:rPr>
              <a:t>Σ</a:t>
            </a:r>
            <a:r>
              <a:rPr lang="el-GR" sz="2700" b="1" i="1" u="sng" cap="none" dirty="0" smtClean="0">
                <a:solidFill>
                  <a:srgbClr val="FF0000"/>
                </a:solidFill>
                <a:effectLst/>
              </a:rPr>
              <a:t>την κοινωνία: </a:t>
            </a:r>
            <a:r>
              <a:rPr lang="el-GR" sz="2000" b="1" cap="none" dirty="0" smtClean="0">
                <a:effectLst/>
              </a:rPr>
              <a:t/>
            </a:r>
            <a:br>
              <a:rPr lang="el-GR" sz="2000" b="1" cap="none" dirty="0" smtClean="0">
                <a:effectLst/>
              </a:rPr>
            </a:br>
            <a:r>
              <a:rPr lang="el-GR" sz="2000" b="1" cap="none" dirty="0">
                <a:effectLst/>
              </a:rPr>
              <a:t/>
            </a:r>
            <a:br>
              <a:rPr lang="el-GR" sz="2000" b="1" cap="none" dirty="0">
                <a:effectLst/>
              </a:rPr>
            </a:br>
            <a:r>
              <a:rPr lang="el-GR" sz="2400" cap="none" dirty="0" smtClean="0">
                <a:effectLst/>
              </a:rPr>
              <a:t>Η κοινωνική μεταβολή αποτελεί χαρακτηριστικό γνώρισμα κάθε κοινωνίας. κοινωνίες οι οποίες δε μεταβάλλονται, δεν εκσυγχρονίζονται, οδηγούνται στο μαρασμό και την εξαφάνιση. </a:t>
            </a:r>
            <a:br>
              <a:rPr lang="el-GR" sz="2400" cap="none" dirty="0" smtClean="0">
                <a:effectLst/>
              </a:rPr>
            </a:br>
            <a:r>
              <a:rPr lang="el-GR" sz="2400" cap="none" dirty="0" smtClean="0">
                <a:effectLst/>
              </a:rPr>
              <a:t/>
            </a:r>
            <a:br>
              <a:rPr lang="el-GR" sz="2400" cap="none" dirty="0" smtClean="0">
                <a:effectLst/>
              </a:rPr>
            </a:br>
            <a:r>
              <a:rPr lang="el-GR" sz="2400" cap="none" dirty="0" smtClean="0">
                <a:effectLst/>
              </a:rPr>
              <a:t>Οι σύγχρονες όμως ταχύτατες μεταβολές μπορεί να </a:t>
            </a:r>
            <a:r>
              <a:rPr lang="el-GR" sz="2400" cap="none" dirty="0" smtClean="0">
                <a:solidFill>
                  <a:schemeClr val="tx1"/>
                </a:solidFill>
                <a:effectLst/>
              </a:rPr>
              <a:t>δημιουργήσουν προβλήματα κοινωνικά, όπως </a:t>
            </a:r>
            <a:r>
              <a:rPr lang="el-GR" sz="2400" cap="none" dirty="0" smtClean="0">
                <a:solidFill>
                  <a:srgbClr val="FF0000"/>
                </a:solidFill>
                <a:effectLst/>
              </a:rPr>
              <a:t>η ανεργία, η φτώχεια, οι κοινωνικές διακρίσεις και περιβαλλοντικά, όπως η επιβάρυνση του φυσικού περιβάλλοντος.</a:t>
            </a:r>
            <a:endParaRPr lang="el-GR" sz="2400" cap="none" dirty="0">
              <a:solidFill>
                <a:srgbClr val="FF0000"/>
              </a:solidFill>
              <a:effectLst/>
            </a:endParaRPr>
          </a:p>
        </p:txBody>
      </p:sp>
      <p:sp>
        <p:nvSpPr>
          <p:cNvPr id="3" name="Υπότιτλος 2"/>
          <p:cNvSpPr>
            <a:spLocks noGrp="1"/>
          </p:cNvSpPr>
          <p:nvPr>
            <p:ph type="subTitle" idx="1"/>
          </p:nvPr>
        </p:nvSpPr>
        <p:spPr>
          <a:xfrm>
            <a:off x="395536" y="260648"/>
            <a:ext cx="8443664" cy="792088"/>
          </a:xfrm>
        </p:spPr>
        <p:txBody>
          <a:bodyPr/>
          <a:lstStyle/>
          <a:p>
            <a:r>
              <a:rPr lang="el-GR" b="1" dirty="0" smtClean="0">
                <a:solidFill>
                  <a:srgbClr val="FF0000"/>
                </a:solidFill>
              </a:rPr>
              <a:t>ΣΥΝΕΠΕΙΕΣ ΚΟΙΝΩΝΙΚΩΝ ΜΕΤΑΒΟΛΩΝ</a:t>
            </a:r>
            <a:endParaRPr lang="el-GR" b="1" dirty="0">
              <a:solidFill>
                <a:srgbClr val="FF0000"/>
              </a:solidFill>
            </a:endParaRPr>
          </a:p>
        </p:txBody>
      </p:sp>
      <p:pic>
        <p:nvPicPr>
          <p:cNvPr id="2050" name="Picture 2" descr="C:\Users\HP\Desktop\3243254356-2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29864" y="764704"/>
            <a:ext cx="2564929" cy="172819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HP\Desktop\νγπ.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5353" y="2780928"/>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HP\Desktop\α;σ.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0721" y="5007268"/>
            <a:ext cx="3419475"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5620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FF0000"/>
                </a:solidFill>
              </a:rPr>
              <a:t>ΣΥΝΕΠΕΙΕΣ ΚΟΙΝΩΝΙΚΗΣ ΜΕΤΑΒΟΛΗΣ..</a:t>
            </a:r>
            <a:endParaRPr lang="en-US" dirty="0">
              <a:solidFill>
                <a:srgbClr val="FF0000"/>
              </a:solidFill>
            </a:endParaRPr>
          </a:p>
        </p:txBody>
      </p:sp>
      <p:sp>
        <p:nvSpPr>
          <p:cNvPr id="3" name="Βέλος προς τα κάτω 2"/>
          <p:cNvSpPr/>
          <p:nvPr/>
        </p:nvSpPr>
        <p:spPr>
          <a:xfrm>
            <a:off x="3563888" y="1844824"/>
            <a:ext cx="45719" cy="457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Βέλος προς τα κάτω 3"/>
          <p:cNvSpPr/>
          <p:nvPr/>
        </p:nvSpPr>
        <p:spPr>
          <a:xfrm rot="1586312">
            <a:off x="2961531" y="1723750"/>
            <a:ext cx="484632" cy="1504777"/>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Βέλος προς τα κάτω 4"/>
          <p:cNvSpPr/>
          <p:nvPr/>
        </p:nvSpPr>
        <p:spPr>
          <a:xfrm rot="19665472">
            <a:off x="4894714" y="1633515"/>
            <a:ext cx="484632" cy="1619823"/>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Έλλειψη 5"/>
          <p:cNvSpPr/>
          <p:nvPr/>
        </p:nvSpPr>
        <p:spPr>
          <a:xfrm rot="10800000" flipH="1" flipV="1">
            <a:off x="1259632" y="3501008"/>
            <a:ext cx="1944216" cy="1584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Άτομο</a:t>
            </a:r>
            <a:endParaRPr lang="en-US" sz="2400" b="1" dirty="0">
              <a:solidFill>
                <a:schemeClr val="tx1"/>
              </a:solidFill>
            </a:endParaRPr>
          </a:p>
        </p:txBody>
      </p:sp>
      <p:sp>
        <p:nvSpPr>
          <p:cNvPr id="7" name="Έλλειψη 6"/>
          <p:cNvSpPr/>
          <p:nvPr/>
        </p:nvSpPr>
        <p:spPr>
          <a:xfrm>
            <a:off x="5364088" y="3284984"/>
            <a:ext cx="2088232" cy="18001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Κοινωνία</a:t>
            </a:r>
            <a:endParaRPr lang="en-US" sz="2400" b="1" dirty="0">
              <a:solidFill>
                <a:schemeClr val="tx1"/>
              </a:solidFill>
            </a:endParaRPr>
          </a:p>
        </p:txBody>
      </p:sp>
    </p:spTree>
    <p:extLst>
      <p:ext uri="{BB962C8B-B14F-4D97-AF65-F5344CB8AC3E}">
        <p14:creationId xmlns:p14="http://schemas.microsoft.com/office/powerpoint/2010/main" val="3381658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980728"/>
            <a:ext cx="4536504" cy="4608512"/>
          </a:xfrm>
        </p:spPr>
        <p:txBody>
          <a:bodyPr>
            <a:normAutofit fontScale="90000"/>
          </a:bodyPr>
          <a:lstStyle/>
          <a:p>
            <a:r>
              <a:rPr lang="el-GR" sz="2800" cap="none" dirty="0" smtClean="0">
                <a:effectLst/>
              </a:rPr>
              <a:t>Σ</a:t>
            </a:r>
            <a:r>
              <a:rPr lang="el-GR" sz="2800" cap="none" dirty="0">
                <a:effectLst/>
              </a:rPr>
              <a:t>ε</a:t>
            </a:r>
            <a:r>
              <a:rPr lang="en-US" sz="2800" cap="none" dirty="0" smtClean="0">
                <a:effectLst/>
              </a:rPr>
              <a:t> κάθε κοινωνία τα άτομα δε διαθέτουν τα ίδια κοινωνικά χαρακτηριστικά, όπως ο πλούτος, η μόρφωση, το εισόδημα, το κύρος. </a:t>
            </a:r>
            <a:r>
              <a:rPr lang="el-GR" sz="2800" cap="none" dirty="0" smtClean="0">
                <a:effectLst/>
              </a:rPr>
              <a:t/>
            </a:r>
            <a:br>
              <a:rPr lang="el-GR" sz="2800" cap="none" dirty="0" smtClean="0">
                <a:effectLst/>
              </a:rPr>
            </a:br>
            <a:r>
              <a:rPr lang="el-GR" sz="2800" cap="none" dirty="0">
                <a:effectLst/>
              </a:rPr>
              <a:t/>
            </a:r>
            <a:br>
              <a:rPr lang="el-GR" sz="2800" cap="none" dirty="0">
                <a:effectLst/>
              </a:rPr>
            </a:br>
            <a:r>
              <a:rPr lang="el-GR" sz="2800" cap="none" dirty="0">
                <a:effectLst/>
              </a:rPr>
              <a:t>Ε</a:t>
            </a:r>
            <a:r>
              <a:rPr lang="en-US" sz="2800" cap="none" dirty="0" err="1" smtClean="0">
                <a:effectLst/>
              </a:rPr>
              <a:t>ξάλλου</a:t>
            </a:r>
            <a:r>
              <a:rPr lang="en-US" sz="2800" cap="none" dirty="0" smtClean="0">
                <a:effectLst/>
              </a:rPr>
              <a:t>, ακ</a:t>
            </a:r>
            <a:r>
              <a:rPr lang="el-GR" sz="2800" cap="none" dirty="0" smtClean="0">
                <a:effectLst/>
              </a:rPr>
              <a:t>ό</a:t>
            </a:r>
            <a:r>
              <a:rPr lang="en-US" sz="2800" cap="none" dirty="0" smtClean="0">
                <a:effectLst/>
              </a:rPr>
              <a:t>μα και σήμερα, σε πολλές κοινωνίες και ομάδες χαρακτηριστικά,  όπως το φύλο, η φυλή ή η εθνική προέλευση οδηγούν σε </a:t>
            </a:r>
            <a:r>
              <a:rPr lang="en-US" sz="2800" b="1" cap="none" dirty="0" smtClean="0">
                <a:solidFill>
                  <a:srgbClr val="FF0000"/>
                </a:solidFill>
                <a:effectLst/>
              </a:rPr>
              <a:t>κοινωνική ανισότητα.</a:t>
            </a:r>
            <a:endParaRPr lang="el-GR" sz="2800" cap="none" dirty="0">
              <a:solidFill>
                <a:srgbClr val="FF0000"/>
              </a:solidFill>
              <a:effectLst/>
            </a:endParaRPr>
          </a:p>
        </p:txBody>
      </p:sp>
      <p:pic>
        <p:nvPicPr>
          <p:cNvPr id="2050" name="Picture 2" descr="C:\Users\HP\Desktop\λλ.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5886" y="1628800"/>
            <a:ext cx="3694711"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495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81000" y="548681"/>
            <a:ext cx="4695056" cy="5400600"/>
          </a:xfrm>
        </p:spPr>
        <p:txBody>
          <a:bodyPr>
            <a:normAutofit/>
          </a:bodyPr>
          <a:lstStyle/>
          <a:p>
            <a:r>
              <a:rPr lang="el-GR" sz="2400" cap="none" dirty="0" smtClean="0">
                <a:effectLst/>
              </a:rPr>
              <a:t/>
            </a:r>
            <a:br>
              <a:rPr lang="el-GR" sz="2400" cap="none" dirty="0" smtClean="0">
                <a:effectLst/>
              </a:rPr>
            </a:br>
            <a:r>
              <a:rPr lang="el-GR" sz="2800" cap="none" dirty="0" smtClean="0">
                <a:effectLst/>
              </a:rPr>
              <a:t>Κάθε κοινωνία αξιολογεί και κατατάσσει τα κοινωνικά χαρακτηριστικά και μέσα από αυτά </a:t>
            </a:r>
            <a:r>
              <a:rPr lang="el-GR" sz="2800" cap="none" dirty="0" smtClean="0">
                <a:solidFill>
                  <a:srgbClr val="FF0000"/>
                </a:solidFill>
                <a:effectLst/>
              </a:rPr>
              <a:t>ιεραρχεί</a:t>
            </a:r>
            <a:r>
              <a:rPr lang="el-GR" sz="2800" cap="none" dirty="0" smtClean="0">
                <a:effectLst/>
              </a:rPr>
              <a:t>  τα άτομα που τα κατέχουν. Η </a:t>
            </a:r>
            <a:r>
              <a:rPr lang="el-GR" sz="2800" cap="none" dirty="0" smtClean="0">
                <a:solidFill>
                  <a:srgbClr val="FF0000"/>
                </a:solidFill>
                <a:effectLst/>
              </a:rPr>
              <a:t>κατάταξη</a:t>
            </a:r>
            <a:r>
              <a:rPr lang="el-GR" sz="2800" cap="none" dirty="0" smtClean="0">
                <a:effectLst/>
              </a:rPr>
              <a:t> αυτή γίνεται με βάση τις </a:t>
            </a:r>
            <a:r>
              <a:rPr lang="el-GR" sz="2800" cap="none" dirty="0" smtClean="0">
                <a:solidFill>
                  <a:srgbClr val="FF0000"/>
                </a:solidFill>
                <a:effectLst/>
              </a:rPr>
              <a:t>ανάγκες</a:t>
            </a:r>
            <a:r>
              <a:rPr lang="el-GR" sz="2800" cap="none" dirty="0" smtClean="0">
                <a:effectLst/>
              </a:rPr>
              <a:t> της κοινωνίας, την </a:t>
            </a:r>
            <a:r>
              <a:rPr lang="el-GR" sz="2800" cap="none" dirty="0" smtClean="0">
                <a:solidFill>
                  <a:srgbClr val="FF0000"/>
                </a:solidFill>
                <a:effectLst/>
              </a:rPr>
              <a:t>ιστορία</a:t>
            </a:r>
            <a:r>
              <a:rPr lang="el-GR" sz="2800" cap="none" dirty="0" smtClean="0">
                <a:effectLst/>
              </a:rPr>
              <a:t> της και τα </a:t>
            </a:r>
            <a:r>
              <a:rPr lang="el-GR" sz="2800" cap="none" dirty="0" smtClean="0">
                <a:solidFill>
                  <a:srgbClr val="FF0000"/>
                </a:solidFill>
                <a:effectLst/>
              </a:rPr>
              <a:t>συμφέροντα </a:t>
            </a:r>
            <a:r>
              <a:rPr lang="el-GR" sz="2800" cap="none" dirty="0" smtClean="0">
                <a:solidFill>
                  <a:schemeClr val="tx1"/>
                </a:solidFill>
                <a:effectLst/>
              </a:rPr>
              <a:t>που κυριαρχούν σε αυτή.</a:t>
            </a:r>
            <a:r>
              <a:rPr lang="el-GR" sz="2400" dirty="0">
                <a:effectLst/>
              </a:rPr>
              <a:t/>
            </a:r>
            <a:br>
              <a:rPr lang="el-GR" sz="2400" dirty="0">
                <a:effectLst/>
              </a:rPr>
            </a:br>
            <a:endParaRPr lang="el-GR" sz="2400" dirty="0"/>
          </a:p>
        </p:txBody>
      </p:sp>
      <p:sp>
        <p:nvSpPr>
          <p:cNvPr id="3" name="Υπότιτλος 2"/>
          <p:cNvSpPr>
            <a:spLocks noGrp="1"/>
          </p:cNvSpPr>
          <p:nvPr>
            <p:ph type="subTitle" idx="1"/>
          </p:nvPr>
        </p:nvSpPr>
        <p:spPr>
          <a:xfrm>
            <a:off x="8532440" y="3886200"/>
            <a:ext cx="306760" cy="694928"/>
          </a:xfrm>
        </p:spPr>
        <p:txBody>
          <a:bodyPr/>
          <a:lstStyle/>
          <a:p>
            <a:endParaRPr lang="el-GR" dirty="0"/>
          </a:p>
        </p:txBody>
      </p:sp>
      <p:pic>
        <p:nvPicPr>
          <p:cNvPr id="5122" name="Picture 2" descr="C:\Users\HP\Desktop\rich_get_richer_seesaw19oct20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598358"/>
            <a:ext cx="3377952" cy="4126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2009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899592" y="3671455"/>
            <a:ext cx="6984777" cy="2637865"/>
          </a:xfrm>
          <a:prstGeom prst="ellipse">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sz="2400" b="1" dirty="0">
                <a:solidFill>
                  <a:schemeClr val="tx1"/>
                </a:solidFill>
              </a:rPr>
              <a:t>Ο τρόπος που κάθε κοινωνία ιεραρχεί τα άτομα, με βάση τα κοινωνικά τους χαρακτηριστικά, ονομάζεται </a:t>
            </a:r>
            <a:r>
              <a:rPr lang="el-GR" sz="2400" b="1" dirty="0" smtClean="0">
                <a:solidFill>
                  <a:schemeClr val="tx1"/>
                </a:solidFill>
              </a:rPr>
              <a:t>κοινωνική </a:t>
            </a:r>
            <a:r>
              <a:rPr lang="el-GR" sz="2400" b="1" dirty="0">
                <a:solidFill>
                  <a:schemeClr val="tx1"/>
                </a:solidFill>
              </a:rPr>
              <a:t>διαστρωμάτωση.</a:t>
            </a:r>
            <a:endParaRPr lang="el-GR" sz="2400" dirty="0">
              <a:solidFill>
                <a:schemeClr val="tx1"/>
              </a:solidFill>
            </a:endParaRPr>
          </a:p>
        </p:txBody>
      </p:sp>
      <p:sp>
        <p:nvSpPr>
          <p:cNvPr id="2" name="TextBox 1"/>
          <p:cNvSpPr txBox="1"/>
          <p:nvPr/>
        </p:nvSpPr>
        <p:spPr>
          <a:xfrm>
            <a:off x="696192" y="581892"/>
            <a:ext cx="7908256" cy="584775"/>
          </a:xfrm>
          <a:prstGeom prst="rect">
            <a:avLst/>
          </a:prstGeom>
          <a:noFill/>
        </p:spPr>
        <p:txBody>
          <a:bodyPr wrap="square" rtlCol="0">
            <a:spAutoFit/>
          </a:bodyPr>
          <a:lstStyle/>
          <a:p>
            <a:pPr algn="ctr"/>
            <a:r>
              <a:rPr lang="el-GR" sz="3200" b="1" dirty="0" smtClean="0">
                <a:solidFill>
                  <a:srgbClr val="FF0000"/>
                </a:solidFill>
                <a:effectLst>
                  <a:outerShdw blurRad="38100" dist="38100" dir="2700000" algn="tl">
                    <a:srgbClr val="000000">
                      <a:alpha val="43137"/>
                    </a:srgbClr>
                  </a:outerShdw>
                </a:effectLst>
              </a:rPr>
              <a:t>Τι είναι Κοινωνική διαστρωμάτωση..</a:t>
            </a:r>
            <a:endParaRPr lang="el-GR" sz="3200" b="1" dirty="0">
              <a:solidFill>
                <a:srgbClr val="FF0000"/>
              </a:solidFill>
              <a:effectLst>
                <a:outerShdw blurRad="38100" dist="38100" dir="2700000" algn="tl">
                  <a:srgbClr val="000000">
                    <a:alpha val="43137"/>
                  </a:srgbClr>
                </a:outerShdw>
              </a:effectLst>
            </a:endParaRPr>
          </a:p>
        </p:txBody>
      </p:sp>
      <p:sp>
        <p:nvSpPr>
          <p:cNvPr id="7" name="Βέλος προς τα κάτω 6"/>
          <p:cNvSpPr/>
          <p:nvPr/>
        </p:nvSpPr>
        <p:spPr>
          <a:xfrm>
            <a:off x="3491879" y="1242167"/>
            <a:ext cx="1584177" cy="2429287"/>
          </a:xfrm>
          <a:prstGeom prst="downArrow">
            <a:avLst>
              <a:gd name="adj1" fmla="val 50000"/>
              <a:gd name="adj2" fmla="val 46386"/>
            </a:avLst>
          </a:prstGeom>
          <a:solidFill>
            <a:schemeClr val="bg1">
              <a:lumMod val="85000"/>
              <a:lumOff val="15000"/>
            </a:schemeClr>
          </a:solidFill>
          <a:effectLst>
            <a:outerShdw blurRad="50800" dist="50800" dir="5400000" algn="ctr" rotWithShape="0">
              <a:schemeClr val="tx1">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800" b="1" dirty="0">
              <a:solidFill>
                <a:srgbClr val="FF0000"/>
              </a:solidFill>
            </a:endParaRPr>
          </a:p>
        </p:txBody>
      </p:sp>
      <p:pic>
        <p:nvPicPr>
          <p:cNvPr id="3074" name="Picture 2" descr="C:\Users\HP\Desktop\κηγ.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1581150"/>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0144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81000" y="1628800"/>
            <a:ext cx="5631160" cy="4824535"/>
          </a:xfrm>
        </p:spPr>
        <p:txBody>
          <a:bodyPr>
            <a:normAutofit fontScale="90000"/>
          </a:bodyPr>
          <a:lstStyle/>
          <a:p>
            <a:r>
              <a:rPr lang="el-GR" sz="2700" cap="none" dirty="0" smtClean="0">
                <a:effectLst/>
              </a:rPr>
              <a:t>Στην ιστορία της ανθρωπότητας έχουν υπάρξει πολλά είδη κοινωνικής διαστρωμάτωσης, όπως η δουλεία, οι </a:t>
            </a:r>
            <a:r>
              <a:rPr lang="el-GR" sz="2700" b="1" cap="none" dirty="0" smtClean="0">
                <a:effectLst/>
              </a:rPr>
              <a:t>κάστες </a:t>
            </a:r>
            <a:r>
              <a:rPr lang="el-GR" sz="2700" cap="none" dirty="0" smtClean="0">
                <a:effectLst/>
              </a:rPr>
              <a:t>στην </a:t>
            </a:r>
            <a:r>
              <a:rPr lang="el-GR" sz="2700" cap="none" dirty="0" err="1" smtClean="0">
                <a:effectLst/>
              </a:rPr>
              <a:t>ινδία</a:t>
            </a:r>
            <a:r>
              <a:rPr lang="el-GR" sz="2700" cap="none" dirty="0" smtClean="0">
                <a:effectLst/>
              </a:rPr>
              <a:t> κ.ά.  </a:t>
            </a:r>
            <a:br>
              <a:rPr lang="el-GR" sz="2700" cap="none" dirty="0" smtClean="0">
                <a:effectLst/>
              </a:rPr>
            </a:br>
            <a:r>
              <a:rPr lang="el-GR" sz="2700" cap="none" dirty="0">
                <a:effectLst/>
              </a:rPr>
              <a:t/>
            </a:r>
            <a:br>
              <a:rPr lang="el-GR" sz="2700" cap="none" dirty="0">
                <a:effectLst/>
              </a:rPr>
            </a:br>
            <a:r>
              <a:rPr lang="el-GR" sz="2700" cap="none" dirty="0">
                <a:effectLst/>
              </a:rPr>
              <a:t>Σ</a:t>
            </a:r>
            <a:r>
              <a:rPr lang="el-GR" sz="2700" cap="none" dirty="0" smtClean="0">
                <a:effectLst/>
              </a:rPr>
              <a:t>τις σύγχρονες κοινωνίες το βασικό είδος κοινωνικής διαστρωμάτωσης είναι η </a:t>
            </a:r>
            <a:r>
              <a:rPr lang="el-GR" sz="2700" b="1" cap="none" dirty="0" smtClean="0">
                <a:solidFill>
                  <a:srgbClr val="FF0000"/>
                </a:solidFill>
                <a:effectLst/>
              </a:rPr>
              <a:t>κοινωνική τάξη, </a:t>
            </a:r>
            <a:r>
              <a:rPr lang="el-GR" sz="2700" cap="none" dirty="0" smtClean="0">
                <a:effectLst/>
              </a:rPr>
              <a:t>στην οποία ανήκουν τα άτομα με κοινά οικονομικά χαρακτηριστικά και συμφέροντα, εισόδημα, μορφωτικό επίπεδο π.χ. </a:t>
            </a:r>
            <a:r>
              <a:rPr lang="el-GR" sz="2700" cap="none" dirty="0" smtClean="0">
                <a:solidFill>
                  <a:srgbClr val="FF0000"/>
                </a:solidFill>
                <a:effectLst/>
              </a:rPr>
              <a:t>εργατική, αγροτική, αστική τάξη.</a:t>
            </a:r>
            <a:r>
              <a:rPr lang="el-GR" sz="2700" dirty="0">
                <a:effectLst/>
              </a:rPr>
              <a:t/>
            </a:r>
            <a:br>
              <a:rPr lang="el-GR" sz="2700" dirty="0">
                <a:effectLst/>
              </a:rPr>
            </a:br>
            <a:r>
              <a:rPr lang="el-GR" dirty="0" smtClean="0">
                <a:effectLst/>
              </a:rPr>
              <a:t/>
            </a:r>
            <a:br>
              <a:rPr lang="el-GR" dirty="0" smtClean="0">
                <a:effectLst/>
              </a:rPr>
            </a:br>
            <a:endParaRPr lang="el-GR" dirty="0"/>
          </a:p>
        </p:txBody>
      </p:sp>
      <p:sp>
        <p:nvSpPr>
          <p:cNvPr id="3" name="Υπότιτλος 2"/>
          <p:cNvSpPr>
            <a:spLocks noGrp="1"/>
          </p:cNvSpPr>
          <p:nvPr>
            <p:ph type="subTitle" idx="1"/>
          </p:nvPr>
        </p:nvSpPr>
        <p:spPr>
          <a:xfrm>
            <a:off x="395536" y="260648"/>
            <a:ext cx="6480720" cy="792088"/>
          </a:xfrm>
        </p:spPr>
        <p:txBody>
          <a:bodyPr>
            <a:noAutofit/>
          </a:bodyPr>
          <a:lstStyle/>
          <a:p>
            <a:r>
              <a:rPr lang="el-GR" sz="2800" b="1" dirty="0" smtClean="0">
                <a:solidFill>
                  <a:srgbClr val="FF0000"/>
                </a:solidFill>
                <a:effectLst>
                  <a:outerShdw blurRad="38100" dist="38100" dir="2700000" algn="tl">
                    <a:srgbClr val="000000">
                      <a:alpha val="43137"/>
                    </a:srgbClr>
                  </a:outerShdw>
                </a:effectLst>
              </a:rPr>
              <a:t>ΚΟΙΝΩΝΙΚΗ ΔΙΑΣΤΡΩΜΑΤΩΣΗ</a:t>
            </a:r>
          </a:p>
          <a:p>
            <a:r>
              <a:rPr lang="el-GR" sz="2800" b="1" dirty="0" smtClean="0">
                <a:solidFill>
                  <a:srgbClr val="FF0000"/>
                </a:solidFill>
                <a:effectLst>
                  <a:outerShdw blurRad="38100" dist="38100" dir="2700000" algn="tl">
                    <a:srgbClr val="000000">
                      <a:alpha val="43137"/>
                    </a:srgbClr>
                  </a:outerShdw>
                </a:effectLst>
              </a:rPr>
              <a:t>ΚΟΙΝΩΝΙΚΗ ΤΑΞΗ</a:t>
            </a:r>
            <a:endParaRPr lang="el-GR" sz="2800" b="1" dirty="0">
              <a:solidFill>
                <a:srgbClr val="FF0000"/>
              </a:solidFill>
              <a:effectLst>
                <a:outerShdw blurRad="38100" dist="38100" dir="2700000" algn="tl">
                  <a:srgbClr val="000000">
                    <a:alpha val="43137"/>
                  </a:srgbClr>
                </a:outerShdw>
              </a:effectLst>
            </a:endParaRPr>
          </a:p>
        </p:txBody>
      </p:sp>
      <p:pic>
        <p:nvPicPr>
          <p:cNvPr id="4098" name="Picture 2" descr="C:\Users\HP\Desktop\image_processing20190624-18616-mlrv4u.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1484784"/>
            <a:ext cx="3003879" cy="3127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3497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endParaRPr lang="el-GR" dirty="0"/>
          </a:p>
        </p:txBody>
      </p:sp>
      <p:sp>
        <p:nvSpPr>
          <p:cNvPr id="3" name="Υπότιτλος 2"/>
          <p:cNvSpPr>
            <a:spLocks noGrp="1"/>
          </p:cNvSpPr>
          <p:nvPr>
            <p:ph type="subTitle" idx="1"/>
          </p:nvPr>
        </p:nvSpPr>
        <p:spPr>
          <a:xfrm>
            <a:off x="827584" y="-576064"/>
            <a:ext cx="6859488" cy="1268760"/>
          </a:xfrm>
        </p:spPr>
        <p:txBody>
          <a:bodyPr>
            <a:normAutofit/>
          </a:bodyPr>
          <a:lstStyle/>
          <a:p>
            <a:pPr algn="ctr"/>
            <a:r>
              <a:rPr lang="el-GR" sz="2800" b="1" dirty="0" smtClean="0">
                <a:solidFill>
                  <a:srgbClr val="FF0000"/>
                </a:solidFill>
                <a:effectLst>
                  <a:outerShdw blurRad="38100" dist="38100" dir="2700000" algn="tl">
                    <a:srgbClr val="000000">
                      <a:alpha val="43137"/>
                    </a:srgbClr>
                  </a:outerShdw>
                </a:effectLst>
              </a:rPr>
              <a:t>ΣΥΣΤΗΜΑΤΑ ΚΟΙΝΩΝΙΚΗΣ ΔΙΑΣΤΡΩΜΑΤΩΣΗΣ</a:t>
            </a:r>
            <a:endParaRPr lang="el-GR" sz="2800" b="1" dirty="0">
              <a:solidFill>
                <a:srgbClr val="FF0000"/>
              </a:solidFill>
              <a:effectLst>
                <a:outerShdw blurRad="38100" dist="38100" dir="2700000" algn="tl">
                  <a:srgbClr val="000000">
                    <a:alpha val="43137"/>
                  </a:srgbClr>
                </a:outerShdw>
              </a:effectLst>
            </a:endParaRPr>
          </a:p>
        </p:txBody>
      </p:sp>
      <p:cxnSp>
        <p:nvCxnSpPr>
          <p:cNvPr id="5" name="Ευθύγραμμο βέλος σύνδεσης 4"/>
          <p:cNvCxnSpPr/>
          <p:nvPr/>
        </p:nvCxnSpPr>
        <p:spPr>
          <a:xfrm flipH="1">
            <a:off x="2385468" y="584684"/>
            <a:ext cx="1224136"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a:off x="3979524" y="564793"/>
            <a:ext cx="1368152"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Ορθογώνιο 7"/>
          <p:cNvSpPr/>
          <p:nvPr/>
        </p:nvSpPr>
        <p:spPr>
          <a:xfrm>
            <a:off x="1489956" y="1395442"/>
            <a:ext cx="2232248"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ΚΛΕΙΣΤΟ ΣΥΣΤΗΜΑ</a:t>
            </a:r>
            <a:endParaRPr lang="el-GR" b="1" dirty="0">
              <a:solidFill>
                <a:schemeClr val="tx1"/>
              </a:solidFill>
            </a:endParaRPr>
          </a:p>
        </p:txBody>
      </p:sp>
      <p:sp>
        <p:nvSpPr>
          <p:cNvPr id="9" name="Ορθογώνιο 8"/>
          <p:cNvSpPr/>
          <p:nvPr/>
        </p:nvSpPr>
        <p:spPr>
          <a:xfrm>
            <a:off x="4540223" y="1402338"/>
            <a:ext cx="2772308"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ΑΝΟΙΚΤΟ ΣΥΣΤΗΜΑ</a:t>
            </a:r>
            <a:endParaRPr lang="el-GR" b="1" dirty="0">
              <a:solidFill>
                <a:schemeClr val="tx1"/>
              </a:solidFill>
            </a:endParaRPr>
          </a:p>
        </p:txBody>
      </p:sp>
      <p:sp>
        <p:nvSpPr>
          <p:cNvPr id="10" name="Βέλος προς τα κάτω 9"/>
          <p:cNvSpPr/>
          <p:nvPr/>
        </p:nvSpPr>
        <p:spPr>
          <a:xfrm>
            <a:off x="2318234" y="2034177"/>
            <a:ext cx="484632" cy="6120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Βέλος προς τα κάτω 10"/>
          <p:cNvSpPr/>
          <p:nvPr/>
        </p:nvSpPr>
        <p:spPr>
          <a:xfrm>
            <a:off x="5735853" y="2017440"/>
            <a:ext cx="484632" cy="5914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Έλλειψη 12"/>
          <p:cNvSpPr/>
          <p:nvPr/>
        </p:nvSpPr>
        <p:spPr>
          <a:xfrm>
            <a:off x="444271" y="2646245"/>
            <a:ext cx="3960440" cy="22757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Στις </a:t>
            </a:r>
            <a:r>
              <a:rPr lang="el-GR" b="1" dirty="0" smtClean="0">
                <a:solidFill>
                  <a:srgbClr val="FF0000"/>
                </a:solidFill>
              </a:rPr>
              <a:t>παραδοσιακές</a:t>
            </a:r>
            <a:r>
              <a:rPr lang="el-GR" b="1" dirty="0" smtClean="0">
                <a:solidFill>
                  <a:schemeClr val="tx1"/>
                </a:solidFill>
              </a:rPr>
              <a:t> κοινωνίες επικρατούσε ένα κλειστό σύστημα </a:t>
            </a:r>
            <a:r>
              <a:rPr lang="el-GR" b="1" dirty="0">
                <a:solidFill>
                  <a:schemeClr val="tx1"/>
                </a:solidFill>
              </a:rPr>
              <a:t>διαστρωμάτωσης με το οποίο τα άτομα </a:t>
            </a:r>
            <a:r>
              <a:rPr lang="el-GR" b="1" dirty="0" smtClean="0">
                <a:solidFill>
                  <a:schemeClr val="tx1"/>
                </a:solidFill>
              </a:rPr>
              <a:t>διατηρούσαν </a:t>
            </a:r>
            <a:r>
              <a:rPr lang="el-GR" b="1" dirty="0" smtClean="0">
                <a:solidFill>
                  <a:srgbClr val="FF0000"/>
                </a:solidFill>
              </a:rPr>
              <a:t>σταθερή</a:t>
            </a:r>
            <a:r>
              <a:rPr lang="el-GR" b="1" dirty="0" smtClean="0">
                <a:solidFill>
                  <a:schemeClr val="tx1"/>
                </a:solidFill>
              </a:rPr>
              <a:t> την </a:t>
            </a:r>
            <a:r>
              <a:rPr lang="el-GR" b="1" dirty="0">
                <a:solidFill>
                  <a:schemeClr val="tx1"/>
                </a:solidFill>
              </a:rPr>
              <a:t>οικονομική και κοινωνική τους </a:t>
            </a:r>
            <a:r>
              <a:rPr lang="el-GR" b="1" dirty="0" smtClean="0">
                <a:solidFill>
                  <a:schemeClr val="tx1"/>
                </a:solidFill>
              </a:rPr>
              <a:t>κατάσταση</a:t>
            </a:r>
            <a:endParaRPr lang="el-GR" dirty="0"/>
          </a:p>
        </p:txBody>
      </p:sp>
      <p:sp>
        <p:nvSpPr>
          <p:cNvPr id="14" name="Έλλειψη 13"/>
          <p:cNvSpPr/>
          <p:nvPr/>
        </p:nvSpPr>
        <p:spPr>
          <a:xfrm>
            <a:off x="3962301" y="2646245"/>
            <a:ext cx="4464496" cy="22757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Σ</a:t>
            </a:r>
            <a:r>
              <a:rPr lang="el-GR" b="1" dirty="0" smtClean="0">
                <a:solidFill>
                  <a:schemeClr val="tx1"/>
                </a:solidFill>
              </a:rPr>
              <a:t>τις </a:t>
            </a:r>
            <a:r>
              <a:rPr lang="el-GR" b="1" dirty="0">
                <a:solidFill>
                  <a:srgbClr val="FF0000"/>
                </a:solidFill>
              </a:rPr>
              <a:t>σύγχρονες</a:t>
            </a:r>
            <a:r>
              <a:rPr lang="el-GR" b="1" dirty="0">
                <a:solidFill>
                  <a:schemeClr val="tx1"/>
                </a:solidFill>
              </a:rPr>
              <a:t> κοινωνίες επικρατεί ένα ανοιχτό σύστημα διαστρωμάτωσης με το οποίο τα άτομα έχουν τη δυνατότητα να </a:t>
            </a:r>
            <a:r>
              <a:rPr lang="el-GR" b="1" dirty="0">
                <a:solidFill>
                  <a:srgbClr val="FF0000"/>
                </a:solidFill>
              </a:rPr>
              <a:t>αλλάξουν</a:t>
            </a:r>
            <a:r>
              <a:rPr lang="el-GR" b="1" dirty="0">
                <a:solidFill>
                  <a:schemeClr val="tx1"/>
                </a:solidFill>
              </a:rPr>
              <a:t> την οικονομική και κοινωνική τους κατάσταση</a:t>
            </a:r>
            <a:r>
              <a:rPr lang="el-GR" dirty="0"/>
              <a:t>. </a:t>
            </a:r>
          </a:p>
        </p:txBody>
      </p:sp>
      <p:sp>
        <p:nvSpPr>
          <p:cNvPr id="12" name="Έλλειψη 11"/>
          <p:cNvSpPr/>
          <p:nvPr/>
        </p:nvSpPr>
        <p:spPr>
          <a:xfrm>
            <a:off x="611560" y="4921949"/>
            <a:ext cx="4052040" cy="145937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Π.χ. οι </a:t>
            </a:r>
            <a:r>
              <a:rPr lang="el-GR" smtClean="0">
                <a:solidFill>
                  <a:schemeClr val="tx1"/>
                </a:solidFill>
              </a:rPr>
              <a:t>κάστες δηλαδή ο </a:t>
            </a:r>
            <a:r>
              <a:rPr lang="el-GR" dirty="0" smtClean="0">
                <a:solidFill>
                  <a:schemeClr val="tx1"/>
                </a:solidFill>
              </a:rPr>
              <a:t>δούλος, ο δουλοπάροικος στην φεουδαρχία, ο Ινδός του 19</a:t>
            </a:r>
            <a:r>
              <a:rPr lang="el-GR" baseline="30000" dirty="0" smtClean="0">
                <a:solidFill>
                  <a:schemeClr val="tx1"/>
                </a:solidFill>
              </a:rPr>
              <a:t>ου</a:t>
            </a:r>
            <a:r>
              <a:rPr lang="el-GR" dirty="0" smtClean="0">
                <a:solidFill>
                  <a:schemeClr val="tx1"/>
                </a:solidFill>
              </a:rPr>
              <a:t> αιώνα (θέση δοτή</a:t>
            </a:r>
            <a:r>
              <a:rPr lang="el-GR" dirty="0">
                <a:solidFill>
                  <a:schemeClr val="tx1"/>
                </a:solidFill>
              </a:rPr>
              <a:t>)</a:t>
            </a:r>
            <a:endParaRPr lang="el-GR" dirty="0" smtClean="0">
              <a:solidFill>
                <a:schemeClr val="tx1"/>
              </a:solidFill>
            </a:endParaRPr>
          </a:p>
        </p:txBody>
      </p:sp>
      <p:sp>
        <p:nvSpPr>
          <p:cNvPr id="4" name="Έλλειψη 3"/>
          <p:cNvSpPr/>
          <p:nvPr/>
        </p:nvSpPr>
        <p:spPr>
          <a:xfrm>
            <a:off x="4663600" y="4921949"/>
            <a:ext cx="3763197" cy="145937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Μέσω κατάρτισης, εκπαίδευσης, επάγγελμα, εργασία κ.α.</a:t>
            </a:r>
            <a:endParaRPr lang="en-US" dirty="0">
              <a:solidFill>
                <a:schemeClr val="tx1"/>
              </a:solidFill>
            </a:endParaRPr>
          </a:p>
        </p:txBody>
      </p:sp>
    </p:spTree>
    <p:extLst>
      <p:ext uri="{BB962C8B-B14F-4D97-AF65-F5344CB8AC3E}">
        <p14:creationId xmlns:p14="http://schemas.microsoft.com/office/powerpoint/2010/main" val="1938860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FF0000"/>
                </a:solidFill>
              </a:rPr>
              <a:t>ΚΟΙΝΩΝΙΚΗ ΚΙΝΗΤΙΚΟΤΗΤΑ..</a:t>
            </a:r>
            <a:endParaRPr lang="el-GR" dirty="0">
              <a:solidFill>
                <a:srgbClr val="FF0000"/>
              </a:solidFill>
            </a:endParaRPr>
          </a:p>
        </p:txBody>
      </p:sp>
      <p:pic>
        <p:nvPicPr>
          <p:cNvPr id="4098" name="Picture 2" descr="C:\Users\HP\Desktop\οπλ.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0629" y="3717032"/>
            <a:ext cx="4713371" cy="2900536"/>
          </a:xfrm>
          <a:prstGeom prst="rect">
            <a:avLst/>
          </a:prstGeom>
          <a:noFill/>
          <a:extLst>
            <a:ext uri="{909E8E84-426E-40DD-AFC4-6F175D3DCCD1}">
              <a14:hiddenFill xmlns:a14="http://schemas.microsoft.com/office/drawing/2010/main">
                <a:solidFill>
                  <a:srgbClr val="FFFFFF"/>
                </a:solidFill>
              </a14:hiddenFill>
            </a:ext>
          </a:extLst>
        </p:spPr>
      </p:pic>
      <p:sp>
        <p:nvSpPr>
          <p:cNvPr id="3" name="Ορθογώνιο 2"/>
          <p:cNvSpPr/>
          <p:nvPr/>
        </p:nvSpPr>
        <p:spPr>
          <a:xfrm>
            <a:off x="755576" y="1916832"/>
            <a:ext cx="3816424" cy="2246769"/>
          </a:xfrm>
          <a:prstGeom prst="rect">
            <a:avLst/>
          </a:prstGeom>
        </p:spPr>
        <p:txBody>
          <a:bodyPr wrap="square">
            <a:spAutoFit/>
          </a:bodyPr>
          <a:lstStyle/>
          <a:p>
            <a:r>
              <a:rPr lang="el-GR" sz="2800" b="1" dirty="0"/>
              <a:t>Η</a:t>
            </a:r>
            <a:r>
              <a:rPr lang="el-GR" sz="2800" b="1" dirty="0" smtClean="0"/>
              <a:t> </a:t>
            </a:r>
            <a:r>
              <a:rPr lang="el-GR" sz="2800" b="1" dirty="0"/>
              <a:t>δυνατότητα μετακίνησης ενός ατό- μου από μια κοινωνική τάξη σε άλλη ονομάζεται </a:t>
            </a:r>
            <a:r>
              <a:rPr lang="el-GR" sz="2800" b="1" dirty="0" smtClean="0">
                <a:solidFill>
                  <a:srgbClr val="FF0000"/>
                </a:solidFill>
              </a:rPr>
              <a:t>κοινωνική </a:t>
            </a:r>
            <a:r>
              <a:rPr lang="el-GR" sz="2800" b="1" dirty="0">
                <a:solidFill>
                  <a:srgbClr val="FF0000"/>
                </a:solidFill>
              </a:rPr>
              <a:t>κινητικότητα.</a:t>
            </a:r>
            <a:endParaRPr lang="el-GR" sz="2800" dirty="0">
              <a:solidFill>
                <a:srgbClr val="FF0000"/>
              </a:solidFill>
            </a:endParaRPr>
          </a:p>
        </p:txBody>
      </p:sp>
    </p:spTree>
    <p:extLst>
      <p:ext uri="{BB962C8B-B14F-4D97-AF65-F5344CB8AC3E}">
        <p14:creationId xmlns:p14="http://schemas.microsoft.com/office/powerpoint/2010/main" val="1119100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457200"/>
            <a:ext cx="8881048" cy="739552"/>
          </a:xfrm>
        </p:spPr>
        <p:txBody>
          <a:bodyPr>
            <a:normAutofit/>
          </a:bodyPr>
          <a:lstStyle/>
          <a:p>
            <a:endParaRPr lang="el-GR" sz="3600" b="1" dirty="0">
              <a:solidFill>
                <a:srgbClr val="FF0000"/>
              </a:solidFill>
              <a:latin typeface="Arial" panose="020B0604020202020204" pitchFamily="34" charset="0"/>
              <a:cs typeface="Arial" panose="020B0604020202020204" pitchFamily="34" charset="0"/>
            </a:endParaRPr>
          </a:p>
        </p:txBody>
      </p:sp>
      <p:sp>
        <p:nvSpPr>
          <p:cNvPr id="4" name="Στρογγυλεμένο ορθογώνιο 3"/>
          <p:cNvSpPr/>
          <p:nvPr/>
        </p:nvSpPr>
        <p:spPr>
          <a:xfrm>
            <a:off x="611560" y="548680"/>
            <a:ext cx="7929264" cy="108012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smtClean="0">
                <a:solidFill>
                  <a:srgbClr val="FFC000"/>
                </a:solidFill>
                <a:latin typeface="Arial" panose="020B0604020202020204" pitchFamily="34" charset="0"/>
                <a:cs typeface="Arial" panose="020B0604020202020204" pitchFamily="34" charset="0"/>
              </a:rPr>
              <a:t>Κοινωνική κινητικότητα</a:t>
            </a:r>
            <a:endParaRPr lang="el-GR" sz="3200" b="1" dirty="0">
              <a:solidFill>
                <a:srgbClr val="FFC000"/>
              </a:solidFill>
              <a:latin typeface="Arial" panose="020B0604020202020204" pitchFamily="34" charset="0"/>
              <a:cs typeface="Arial" panose="020B0604020202020204" pitchFamily="34" charset="0"/>
            </a:endParaRPr>
          </a:p>
        </p:txBody>
      </p:sp>
      <p:cxnSp>
        <p:nvCxnSpPr>
          <p:cNvPr id="6" name="Ευθύγραμμο βέλος σύνδεσης 5"/>
          <p:cNvCxnSpPr/>
          <p:nvPr/>
        </p:nvCxnSpPr>
        <p:spPr>
          <a:xfrm flipH="1">
            <a:off x="1763688" y="1658500"/>
            <a:ext cx="2160683" cy="1379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Ευθύγραμμο βέλος σύνδεσης 9"/>
          <p:cNvCxnSpPr/>
          <p:nvPr/>
        </p:nvCxnSpPr>
        <p:spPr>
          <a:xfrm flipH="1">
            <a:off x="3924371" y="1699883"/>
            <a:ext cx="43774" cy="15897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p:cNvCxnSpPr/>
          <p:nvPr/>
        </p:nvCxnSpPr>
        <p:spPr>
          <a:xfrm>
            <a:off x="4001765" y="1720598"/>
            <a:ext cx="2157040" cy="1255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Ορθογώνιο 13"/>
          <p:cNvSpPr/>
          <p:nvPr/>
        </p:nvSpPr>
        <p:spPr>
          <a:xfrm>
            <a:off x="804214" y="2975988"/>
            <a:ext cx="1584176" cy="8040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latin typeface="Arial" panose="020B0604020202020204" pitchFamily="34" charset="0"/>
                <a:cs typeface="Arial" panose="020B0604020202020204" pitchFamily="34" charset="0"/>
              </a:rPr>
              <a:t>Ανοδική</a:t>
            </a:r>
            <a:endParaRPr lang="el-GR" sz="2000" b="1" dirty="0">
              <a:solidFill>
                <a:schemeClr val="tx1"/>
              </a:solidFill>
              <a:latin typeface="Arial" panose="020B0604020202020204" pitchFamily="34" charset="0"/>
              <a:cs typeface="Arial" panose="020B0604020202020204" pitchFamily="34" charset="0"/>
            </a:endParaRPr>
          </a:p>
        </p:txBody>
      </p:sp>
      <p:sp>
        <p:nvSpPr>
          <p:cNvPr id="15" name="Ορθογώνιο 14"/>
          <p:cNvSpPr/>
          <p:nvPr/>
        </p:nvSpPr>
        <p:spPr>
          <a:xfrm>
            <a:off x="3160359" y="3006364"/>
            <a:ext cx="1682812" cy="8004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latin typeface="Arial" panose="020B0604020202020204" pitchFamily="34" charset="0"/>
                <a:cs typeface="Arial" panose="020B0604020202020204" pitchFamily="34" charset="0"/>
              </a:rPr>
              <a:t>Καθοδική</a:t>
            </a:r>
            <a:endParaRPr lang="el-GR" sz="2000" b="1" dirty="0">
              <a:solidFill>
                <a:schemeClr val="tx1"/>
              </a:solidFill>
              <a:latin typeface="Arial" panose="020B0604020202020204" pitchFamily="34" charset="0"/>
              <a:cs typeface="Arial" panose="020B0604020202020204" pitchFamily="34" charset="0"/>
            </a:endParaRPr>
          </a:p>
        </p:txBody>
      </p:sp>
      <p:sp>
        <p:nvSpPr>
          <p:cNvPr id="17" name="Ορθογώνιο 16"/>
          <p:cNvSpPr/>
          <p:nvPr/>
        </p:nvSpPr>
        <p:spPr>
          <a:xfrm>
            <a:off x="5833128" y="3006364"/>
            <a:ext cx="1609989" cy="8040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latin typeface="Arial" panose="020B0604020202020204" pitchFamily="34" charset="0"/>
                <a:cs typeface="Arial" panose="020B0604020202020204" pitchFamily="34" charset="0"/>
              </a:rPr>
              <a:t>Οριζόντια</a:t>
            </a:r>
          </a:p>
        </p:txBody>
      </p:sp>
      <p:cxnSp>
        <p:nvCxnSpPr>
          <p:cNvPr id="22" name="Ευθύγραμμο βέλος σύνδεσης 21"/>
          <p:cNvCxnSpPr/>
          <p:nvPr/>
        </p:nvCxnSpPr>
        <p:spPr>
          <a:xfrm>
            <a:off x="1553429" y="387406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Ευθύγραμμο βέλος σύνδεσης 23"/>
          <p:cNvCxnSpPr/>
          <p:nvPr/>
        </p:nvCxnSpPr>
        <p:spPr>
          <a:xfrm>
            <a:off x="4013421" y="387406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Ευθύγραμμο βέλος σύνδεσης 28"/>
          <p:cNvCxnSpPr/>
          <p:nvPr/>
        </p:nvCxnSpPr>
        <p:spPr>
          <a:xfrm>
            <a:off x="6668266" y="381040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Διάγραμμα ροής: Εναλλακτική διεργασία 29"/>
          <p:cNvSpPr/>
          <p:nvPr/>
        </p:nvSpPr>
        <p:spPr>
          <a:xfrm>
            <a:off x="1" y="4306110"/>
            <a:ext cx="2844028" cy="255189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 </a:t>
            </a:r>
            <a:r>
              <a:rPr lang="el-GR" b="1" dirty="0">
                <a:solidFill>
                  <a:schemeClr val="tx1"/>
                </a:solidFill>
              </a:rPr>
              <a:t>όταν το άτομο κινείται από κατώτερες σε </a:t>
            </a:r>
            <a:r>
              <a:rPr lang="el-GR" b="1" dirty="0" err="1">
                <a:solidFill>
                  <a:schemeClr val="tx1"/>
                </a:solidFill>
              </a:rPr>
              <a:t>ανώ</a:t>
            </a:r>
            <a:r>
              <a:rPr lang="el-GR" b="1" dirty="0">
                <a:solidFill>
                  <a:schemeClr val="tx1"/>
                </a:solidFill>
              </a:rPr>
              <a:t>- </a:t>
            </a:r>
            <a:r>
              <a:rPr lang="el-GR" b="1" dirty="0" err="1">
                <a:solidFill>
                  <a:schemeClr val="tx1"/>
                </a:solidFill>
              </a:rPr>
              <a:t>τερες</a:t>
            </a:r>
            <a:r>
              <a:rPr lang="el-GR" b="1" dirty="0">
                <a:solidFill>
                  <a:schemeClr val="tx1"/>
                </a:solidFill>
              </a:rPr>
              <a:t> κοινωνικές τάξεις, όπως π.χ. στην περίπτωση που το άτομο αποκτά επαγγελματική κατάρτιση ή ένα πτυχίο</a:t>
            </a:r>
            <a:endParaRPr lang="el-GR" b="1" dirty="0">
              <a:solidFill>
                <a:schemeClr val="tx1"/>
              </a:solidFill>
              <a:latin typeface="Arial" panose="020B0604020202020204" pitchFamily="34" charset="0"/>
              <a:cs typeface="Arial" panose="020B0604020202020204" pitchFamily="34" charset="0"/>
            </a:endParaRPr>
          </a:p>
        </p:txBody>
      </p:sp>
      <p:sp>
        <p:nvSpPr>
          <p:cNvPr id="31" name="Στρογγυλεμένο ορθογώνιο 30"/>
          <p:cNvSpPr/>
          <p:nvPr/>
        </p:nvSpPr>
        <p:spPr>
          <a:xfrm>
            <a:off x="2874652" y="4437112"/>
            <a:ext cx="2664296"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όταν π.χ. ένα άτομο χάνει την εργασία ή την περιουσία του</a:t>
            </a:r>
            <a:endParaRPr lang="el-GR" b="1" dirty="0">
              <a:solidFill>
                <a:schemeClr val="tx1"/>
              </a:solidFill>
              <a:latin typeface="Arial" panose="020B0604020202020204" pitchFamily="34" charset="0"/>
              <a:cs typeface="Arial" panose="020B0604020202020204" pitchFamily="34" charset="0"/>
            </a:endParaRPr>
          </a:p>
        </p:txBody>
      </p:sp>
      <p:sp>
        <p:nvSpPr>
          <p:cNvPr id="33" name="Διάγραμμα ροής: Εναλλακτική διεργασία 32"/>
          <p:cNvSpPr/>
          <p:nvPr/>
        </p:nvSpPr>
        <p:spPr>
          <a:xfrm>
            <a:off x="5940152" y="4496009"/>
            <a:ext cx="2880320" cy="172819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όταν ένα άτομο π.χ. αλλάζει εργασία, χωρίς αυτό να συνεπάγεται ότι αποκτά περισσότερο ή λιγότερο εισόδημα ή κύρος</a:t>
            </a:r>
            <a:endParaRPr lang="el-GR"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7308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95536" y="1340768"/>
            <a:ext cx="3960440" cy="5184575"/>
          </a:xfrm>
        </p:spPr>
        <p:txBody>
          <a:bodyPr>
            <a:noAutofit/>
          </a:bodyPr>
          <a:lstStyle/>
          <a:p>
            <a:r>
              <a:rPr lang="el-GR" sz="2000" cap="none" dirty="0">
                <a:effectLst/>
              </a:rPr>
              <a:t>Ο</a:t>
            </a:r>
            <a:r>
              <a:rPr lang="el-GR" sz="2000" cap="none" dirty="0" smtClean="0">
                <a:effectLst/>
              </a:rPr>
              <a:t>ι κοινωνικοί επιστήμονες μελετούν την κινητικότητα των ατόμων σε σύγκριση με την κοινωνική τάξη των γονιών τους </a:t>
            </a:r>
            <a:r>
              <a:rPr lang="el-GR" sz="2000" b="1" cap="none" dirty="0" smtClean="0">
                <a:solidFill>
                  <a:srgbClr val="FF0000"/>
                </a:solidFill>
                <a:effectLst/>
              </a:rPr>
              <a:t>(</a:t>
            </a:r>
            <a:r>
              <a:rPr lang="el-GR" sz="2000" b="1" cap="none" dirty="0" err="1" smtClean="0">
                <a:solidFill>
                  <a:srgbClr val="FF0000"/>
                </a:solidFill>
                <a:effectLst/>
              </a:rPr>
              <a:t>διαγενεακή</a:t>
            </a:r>
            <a:r>
              <a:rPr lang="el-GR" sz="2000" b="1" cap="none" dirty="0" smtClean="0">
                <a:solidFill>
                  <a:srgbClr val="FF0000"/>
                </a:solidFill>
                <a:effectLst/>
              </a:rPr>
              <a:t> κινητικότητα). </a:t>
            </a:r>
            <a:r>
              <a:rPr lang="el-GR" sz="2000" b="1" cap="none" dirty="0" smtClean="0">
                <a:effectLst/>
              </a:rPr>
              <a:t/>
            </a:r>
            <a:br>
              <a:rPr lang="el-GR" sz="2000" b="1" cap="none" dirty="0" smtClean="0">
                <a:effectLst/>
              </a:rPr>
            </a:br>
            <a:r>
              <a:rPr lang="el-GR" sz="2000" b="1" cap="none" dirty="0">
                <a:effectLst/>
              </a:rPr>
              <a:t/>
            </a:r>
            <a:br>
              <a:rPr lang="el-GR" sz="2000" b="1" cap="none" dirty="0">
                <a:effectLst/>
              </a:rPr>
            </a:br>
            <a:r>
              <a:rPr lang="el-GR" sz="2000" cap="none" dirty="0">
                <a:effectLst/>
              </a:rPr>
              <a:t>Ε</a:t>
            </a:r>
            <a:r>
              <a:rPr lang="el-GR" sz="2000" cap="none" dirty="0" smtClean="0">
                <a:effectLst/>
              </a:rPr>
              <a:t>άν τα νέα μέλη της κοινωνίας παρουσιάζουν ανοδική κινητικότητα σε σχέση με την κατάταξη των γονιών τους, αυτό αποτελεί δείκτη κοινωνικής ανάπτυξης και ευημερίας, εφόσον συνήθως συνδέεται με την αύξηση του εισοδήματος και την πρόσβαση σε περισσότερα αγαθά και υπηρεσίες.</a:t>
            </a:r>
            <a:endParaRPr lang="el-GR" sz="2000" cap="none" dirty="0"/>
          </a:p>
        </p:txBody>
      </p:sp>
      <p:sp>
        <p:nvSpPr>
          <p:cNvPr id="3" name="Υπότιτλος 2"/>
          <p:cNvSpPr>
            <a:spLocks noGrp="1"/>
          </p:cNvSpPr>
          <p:nvPr>
            <p:ph type="subTitle" idx="1"/>
          </p:nvPr>
        </p:nvSpPr>
        <p:spPr>
          <a:xfrm>
            <a:off x="611560" y="404664"/>
            <a:ext cx="8227640" cy="648072"/>
          </a:xfrm>
        </p:spPr>
        <p:txBody>
          <a:bodyPr>
            <a:normAutofit/>
          </a:bodyPr>
          <a:lstStyle/>
          <a:p>
            <a:pPr algn="ctr"/>
            <a:r>
              <a:rPr lang="el-GR" sz="3200" dirty="0" err="1" smtClean="0">
                <a:solidFill>
                  <a:srgbClr val="FF0000"/>
                </a:solidFill>
              </a:rPr>
              <a:t>Διαγενεακή</a:t>
            </a:r>
            <a:r>
              <a:rPr lang="el-GR" sz="3200" dirty="0" smtClean="0">
                <a:solidFill>
                  <a:srgbClr val="FF0000"/>
                </a:solidFill>
              </a:rPr>
              <a:t> κινητικότητα…</a:t>
            </a:r>
            <a:endParaRPr lang="el-GR" sz="3200" dirty="0">
              <a:solidFill>
                <a:srgbClr val="FF0000"/>
              </a:solidFill>
            </a:endParaRPr>
          </a:p>
        </p:txBody>
      </p:sp>
      <p:pic>
        <p:nvPicPr>
          <p:cNvPr id="5122" name="Picture 2" descr="C:\Users\HP\Desktop\πππο.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1484784"/>
            <a:ext cx="3482330" cy="3888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8854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476</TotalTime>
  <Words>505</Words>
  <Application>Microsoft Office PowerPoint</Application>
  <PresentationFormat>Προβολή στην οθόνη (4:3)</PresentationFormat>
  <Paragraphs>62</Paragraphs>
  <Slides>18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Arial</vt:lpstr>
      <vt:lpstr>Franklin Gothic Book</vt:lpstr>
      <vt:lpstr>Franklin Gothic Medium</vt:lpstr>
      <vt:lpstr>Wingdings 2</vt:lpstr>
      <vt:lpstr>Διαστημικό</vt:lpstr>
      <vt:lpstr>ΚΟΙΝΩΝΙΚΗ ΚΑΙ ΠΟΛΙΤΙΚΗ ΑΓΩΓΗ Γ ΓΥΜΝΑΣΙΟΥ ΔΙΔΑΣΚΟΥΣΑ: ΧΙΟΥ ΜΙΧΑΕΛΑ</vt:lpstr>
      <vt:lpstr>Σε κάθε κοινωνία τα άτομα δε διαθέτουν τα ίδια κοινωνικά χαρακτηριστικά, όπως ο πλούτος, η μόρφωση, το εισόδημα, το κύρος.   Εξάλλου, ακόμα και σήμερα, σε πολλές κοινωνίες και ομάδες χαρακτηριστικά,  όπως το φύλο, η φυλή ή η εθνική προέλευση οδηγούν σε κοινωνική ανισότητα.</vt:lpstr>
      <vt:lpstr> Κάθε κοινωνία αξιολογεί και κατατάσσει τα κοινωνικά χαρακτηριστικά και μέσα από αυτά ιεραρχεί  τα άτομα που τα κατέχουν. Η κατάταξη αυτή γίνεται με βάση τις ανάγκες της κοινωνίας, την ιστορία της και τα συμφέροντα που κυριαρχούν σε αυτή. </vt:lpstr>
      <vt:lpstr>Παρουσίαση του PowerPoint</vt:lpstr>
      <vt:lpstr>Στην ιστορία της ανθρωπότητας έχουν υπάρξει πολλά είδη κοινωνικής διαστρωμάτωσης, όπως η δουλεία, οι κάστες στην ινδία κ.ά.    Στις σύγχρονες κοινωνίες το βασικό είδος κοινωνικής διαστρωμάτωσης είναι η κοινωνική τάξη, στην οποία ανήκουν τα άτομα με κοινά οικονομικά χαρακτηριστικά και συμφέροντα, εισόδημα, μορφωτικό επίπεδο π.χ. εργατική, αγροτική, αστική τάξη.  </vt:lpstr>
      <vt:lpstr>Παρουσίαση του PowerPoint</vt:lpstr>
      <vt:lpstr>ΚΟΙΝΩΝΙΚΗ ΚΙΝΗΤΙΚΟΤΗΤΑ..</vt:lpstr>
      <vt:lpstr>Παρουσίαση του PowerPoint</vt:lpstr>
      <vt:lpstr>Οι κοινωνικοί επιστήμονες μελετούν την κινητικότητα των ατόμων σε σύγκριση με την κοινωνική τάξη των γονιών τους (διαγενεακή κινητικότητα).   Εάν τα νέα μέλη της κοινωνίας παρουσιάζουν ανοδική κινητικότητα σε σχέση με την κατάταξη των γονιών τους, αυτό αποτελεί δείκτη κοινωνικής ανάπτυξης και ευημερίας, εφόσον συνήθως συνδέεται με την αύξηση του εισοδήματος και την πρόσβαση σε περισσότερα αγαθά και υπηρεσίες.</vt:lpstr>
      <vt:lpstr>Η οργάνωση κάθε κοινωνίας δε μένει αναλλοίωτη στο χρόνο. μεταβάλλεται και αλλάζει π.χ. η κοινωνική θέση της ελληνίδας γυναίκας τα τελευταία χρόνια.</vt:lpstr>
      <vt:lpstr>1. ΑΛΛΑΓΕΣ ΣΤΟ ΦΥΣΙΚΟ ΠΕΡΙΒΑΛΛΟΝ</vt:lpstr>
      <vt:lpstr>2. ΜΕΤΑΒΟΛΕΣ ΣΤΗΝ ΤΕΧΝΟΛΟΓΙΑ   π.χ. η σύγχρονη βιομηχανική κοινωνία, που αντικατέστησε την παραδοσιακή αγροτική, οφείλεται στη βιομηχανική επανάσταση (ατμού και σιδηροδρόμων), ενώ η σύγχρονη επανάσταση υψηλής τεχνολογίας συνδέεται με σημαντικές κοινωνικές μεταβολές, όπως η παγκοσμιοποίηση. </vt:lpstr>
      <vt:lpstr>3. ΠΟΛΕΜΟΥΣ, ΕΠΑΝΑΣΤΑΣΕΙΣ ΚΑΙ ΚΟΙΝΩΝΙΚΑ ΚΙΝΗΜΑΤΑ  Οι κοινωνικές μεταβολές που επέφερε επαναστάσεις, πόλεμοι και γυναικεία κίνηματα στις σύγχρονες κοινωνίες.   </vt:lpstr>
      <vt:lpstr>ΑΙΤΙΕΣ ΚΟΙΝΩΝΙΚΗΣ ΜΕΤΑΒΟΛΗΣ..</vt:lpstr>
      <vt:lpstr>Παρουσίαση του PowerPoint</vt:lpstr>
      <vt:lpstr>Στο άτομο:   Οι κοινωνικές μεταβολές βελτιώνουν τις συνθήκες ζωής σε αρκετούς τομείς και παρέχουν περισσότερες ευκαιρίες στα άτομα για ανοδική κινητικότητα.   Συχνά όμως οι ραγδαίοι ρυθμοί των μεταβολών στις σύγχρονες κοινωνίες, δημιουργούν στα άτομα ψυχολογικά προβλήματα (μοναξιά, ανασφάλεια) και προβλήματα κοινωνικής προσαρμογής, όπως η αποξένωση και η αλλοτρίωση. </vt:lpstr>
      <vt:lpstr>Στην κοινωνία:   Η κοινωνική μεταβολή αποτελεί χαρακτηριστικό γνώρισμα κάθε κοινωνίας. κοινωνίες οι οποίες δε μεταβάλλονται, δεν εκσυγχρονίζονται, οδηγούνται στο μαρασμό και την εξαφάνιση.   Οι σύγχρονες όμως ταχύτατες μεταβολές μπορεί να δημιουργήσουν προβλήματα κοινωνικά, όπως η ανεργία, η φτώχεια, οι κοινωνικές διακρίσεις και περιβαλλοντικά, όπως η επιβάρυνση του φυσικού περιβάλλοντος.</vt:lpstr>
      <vt:lpstr>ΣΥΝΕΠΕΙΕΣ ΚΟΙΝΩΝΙΚΗΣ ΜΕΤΑΒΟΛΗΣ..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ΚΟΙΝΩΝΙΚΗ ΚΑΙ ΠΟΛΙΤΙΚΗ ΑΓΩΓΗ Γ ΓΥΜΝΑΣΙΟΥ ΔΙΔΑΣΚΟΥΣΑ: ΧΙΟΥ ΜΙΧΑΕΛΑ</dc:title>
  <dc:creator>HP</dc:creator>
  <cp:lastModifiedBy>user</cp:lastModifiedBy>
  <cp:revision>65</cp:revision>
  <dcterms:created xsi:type="dcterms:W3CDTF">2020-12-07T17:39:09Z</dcterms:created>
  <dcterms:modified xsi:type="dcterms:W3CDTF">2024-12-16T15:39:10Z</dcterms:modified>
</cp:coreProperties>
</file>