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420"/>
      </p:cViewPr>
      <p:guideLst>
        <p:guide orient="horz" pos="193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73C6A-719B-401F-ADB9-C1D77DA3CC82}" type="datetimeFigureOut">
              <a:rPr lang="el-GR"/>
              <a:pPr>
                <a:defRPr/>
              </a:pPr>
              <a:t>10/12/2018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C9CAC-7E2E-4E5C-920C-288000D1F36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82A44-1520-4527-9895-788582966836}" type="datetimeFigureOut">
              <a:rPr lang="el-GR"/>
              <a:pPr>
                <a:defRPr/>
              </a:pPr>
              <a:t>10/12/2018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ADCC5-F50E-433C-8A6C-DBFD6BE2404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35721-CC80-410B-863F-E4C80AA79B09}" type="datetimeFigureOut">
              <a:rPr lang="el-GR"/>
              <a:pPr>
                <a:defRPr/>
              </a:pPr>
              <a:t>10/12/2018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7299C-D9FF-4118-8669-27A46F92114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13FDB-C1EF-4116-8A15-F8D4D95FCD2D}" type="datetimeFigureOut">
              <a:rPr lang="el-GR"/>
              <a:pPr>
                <a:defRPr/>
              </a:pPr>
              <a:t>10/12/2018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B1840-9463-41A5-8C4C-97CD91356B6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707FF-630E-4305-951D-A8F5E17966F2}" type="datetimeFigureOut">
              <a:rPr lang="el-GR"/>
              <a:pPr>
                <a:defRPr/>
              </a:pPr>
              <a:t>10/12/2018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E56A0-46F9-4F3C-BA46-8867BB19DB3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8474A-F280-4653-BF8C-A1A18AD4DCF6}" type="datetimeFigureOut">
              <a:rPr lang="el-GR"/>
              <a:pPr>
                <a:defRPr/>
              </a:pPr>
              <a:t>10/12/2018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4C60A-601A-4640-B17F-FFFCA2E2284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19047-D76A-4125-8E3D-A6F8FF542D26}" type="datetimeFigureOut">
              <a:rPr lang="el-GR"/>
              <a:pPr>
                <a:defRPr/>
              </a:pPr>
              <a:t>10/12/2018</a:t>
            </a:fld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AC822-E1DD-4AB9-B645-4D0E85D2BBA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2E1B7-555E-4BC8-AB5C-A1F2FFC65248}" type="datetimeFigureOut">
              <a:rPr lang="el-GR"/>
              <a:pPr>
                <a:defRPr/>
              </a:pPr>
              <a:t>10/12/2018</a:t>
            </a:fld>
            <a:endParaRPr lang="el-GR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39F65-FAD6-4509-8C9F-AC91C216FF1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53FFA-DEA1-4039-82A7-38922E3DA454}" type="datetimeFigureOut">
              <a:rPr lang="el-GR"/>
              <a:pPr>
                <a:defRPr/>
              </a:pPr>
              <a:t>10/12/2018</a:t>
            </a:fld>
            <a:endParaRPr lang="el-GR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7C698-E3E3-4355-948E-C46EC5FA370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A755F-919B-4FCB-9767-1DC0901E3501}" type="datetimeFigureOut">
              <a:rPr lang="el-GR"/>
              <a:pPr>
                <a:defRPr/>
              </a:pPr>
              <a:t>10/12/2018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85D97-6649-49B9-AD8F-3CB85709FDA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74C49-F597-4C4B-B622-54BB7BC72EB7}" type="datetimeFigureOut">
              <a:rPr lang="el-GR"/>
              <a:pPr>
                <a:defRPr/>
              </a:pPr>
              <a:t>10/12/2018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BE562-87CD-4AF8-BDF3-EEDEEDC20F6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2AE89A-9454-4998-86DC-C6E915E2DBEC}" type="datetimeFigureOut">
              <a:rPr lang="el-GR"/>
              <a:pPr>
                <a:defRPr/>
              </a:pPr>
              <a:t>10/12/2018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1A0C11-B63B-47D6-B4C4-6F646AFFC1A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1214438" y="1357313"/>
          <a:ext cx="6096000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kommen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wohnen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heißen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sein</a:t>
                      </a:r>
                      <a:endParaRPr lang="el-GR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b="1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6162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l-GR" sz="1800" b="1" kern="1200" dirty="0" smtClean="0">
                        <a:solidFill>
                          <a:schemeClr val="dk1"/>
                        </a:solidFill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pSp>
        <p:nvGrpSpPr>
          <p:cNvPr id="2" name="7 - Ομάδα"/>
          <p:cNvGrpSpPr>
            <a:grpSpLocks/>
          </p:cNvGrpSpPr>
          <p:nvPr/>
        </p:nvGrpSpPr>
        <p:grpSpPr bwMode="auto">
          <a:xfrm>
            <a:off x="2543175" y="1751013"/>
            <a:ext cx="790575" cy="714375"/>
            <a:chOff x="2852705" y="2500306"/>
            <a:chExt cx="790601" cy="714380"/>
          </a:xfrm>
        </p:grpSpPr>
        <p:sp>
          <p:nvSpPr>
            <p:cNvPr id="2097" name="5 - TextBox"/>
            <p:cNvSpPr txBox="1">
              <a:spLocks noChangeArrowheads="1"/>
            </p:cNvSpPr>
            <p:nvPr/>
          </p:nvSpPr>
          <p:spPr bwMode="auto">
            <a:xfrm>
              <a:off x="2852705" y="2500306"/>
              <a:ext cx="79060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>
                  <a:latin typeface="Comic Sans MS" pitchFamily="66" charset="0"/>
                </a:rPr>
                <a:t>komm</a:t>
              </a:r>
              <a:endParaRPr lang="el-GR">
                <a:latin typeface="Comic Sans MS" pitchFamily="66" charset="0"/>
              </a:endParaRPr>
            </a:p>
          </p:txBody>
        </p:sp>
        <p:sp>
          <p:nvSpPr>
            <p:cNvPr id="2098" name="6 - TextBox"/>
            <p:cNvSpPr txBox="1">
              <a:spLocks noChangeArrowheads="1"/>
            </p:cNvSpPr>
            <p:nvPr/>
          </p:nvSpPr>
          <p:spPr bwMode="auto">
            <a:xfrm>
              <a:off x="2852705" y="2845354"/>
              <a:ext cx="79060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>
                  <a:latin typeface="Comic Sans MS" pitchFamily="66" charset="0"/>
                </a:rPr>
                <a:t>komm</a:t>
              </a:r>
              <a:endParaRPr lang="el-GR">
                <a:latin typeface="Comic Sans MS" pitchFamily="66" charset="0"/>
              </a:endParaRPr>
            </a:p>
          </p:txBody>
        </p:sp>
      </p:grpSp>
      <p:grpSp>
        <p:nvGrpSpPr>
          <p:cNvPr id="3" name="10 - Ομάδα"/>
          <p:cNvGrpSpPr>
            <a:grpSpLocks/>
          </p:cNvGrpSpPr>
          <p:nvPr/>
        </p:nvGrpSpPr>
        <p:grpSpPr bwMode="auto">
          <a:xfrm>
            <a:off x="3829050" y="1751013"/>
            <a:ext cx="719138" cy="714375"/>
            <a:chOff x="4139286" y="2500306"/>
            <a:chExt cx="718466" cy="714380"/>
          </a:xfrm>
        </p:grpSpPr>
        <p:sp>
          <p:nvSpPr>
            <p:cNvPr id="2095" name="8 - TextBox"/>
            <p:cNvSpPr txBox="1">
              <a:spLocks noChangeArrowheads="1"/>
            </p:cNvSpPr>
            <p:nvPr/>
          </p:nvSpPr>
          <p:spPr bwMode="auto">
            <a:xfrm>
              <a:off x="4139286" y="2500306"/>
              <a:ext cx="71846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>
                  <a:latin typeface="Comic Sans MS" pitchFamily="66" charset="0"/>
                </a:rPr>
                <a:t>wohn</a:t>
              </a:r>
              <a:endParaRPr lang="el-GR">
                <a:latin typeface="Comic Sans MS" pitchFamily="66" charset="0"/>
              </a:endParaRPr>
            </a:p>
          </p:txBody>
        </p:sp>
        <p:sp>
          <p:nvSpPr>
            <p:cNvPr id="2096" name="9 - TextBox"/>
            <p:cNvSpPr txBox="1">
              <a:spLocks noChangeArrowheads="1"/>
            </p:cNvSpPr>
            <p:nvPr/>
          </p:nvSpPr>
          <p:spPr bwMode="auto">
            <a:xfrm>
              <a:off x="4139286" y="2845354"/>
              <a:ext cx="71846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>
                  <a:latin typeface="Comic Sans MS" pitchFamily="66" charset="0"/>
                </a:rPr>
                <a:t>wohn</a:t>
              </a:r>
              <a:endParaRPr lang="el-GR">
                <a:latin typeface="Comic Sans MS" pitchFamily="66" charset="0"/>
              </a:endParaRPr>
            </a:p>
          </p:txBody>
        </p:sp>
      </p:grpSp>
      <p:grpSp>
        <p:nvGrpSpPr>
          <p:cNvPr id="4" name="13 - Ομάδα"/>
          <p:cNvGrpSpPr>
            <a:grpSpLocks/>
          </p:cNvGrpSpPr>
          <p:nvPr/>
        </p:nvGrpSpPr>
        <p:grpSpPr bwMode="auto">
          <a:xfrm>
            <a:off x="5080000" y="1751013"/>
            <a:ext cx="611188" cy="714375"/>
            <a:chOff x="5389695" y="2500306"/>
            <a:chExt cx="611065" cy="714380"/>
          </a:xfrm>
        </p:grpSpPr>
        <p:sp>
          <p:nvSpPr>
            <p:cNvPr id="2093" name="11 - TextBox"/>
            <p:cNvSpPr txBox="1">
              <a:spLocks noChangeArrowheads="1"/>
            </p:cNvSpPr>
            <p:nvPr/>
          </p:nvSpPr>
          <p:spPr bwMode="auto">
            <a:xfrm>
              <a:off x="5389695" y="2500306"/>
              <a:ext cx="61106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>
                  <a:latin typeface="Comic Sans MS" pitchFamily="66" charset="0"/>
                </a:rPr>
                <a:t>heiß</a:t>
              </a:r>
              <a:endParaRPr lang="el-GR">
                <a:latin typeface="Comic Sans MS" pitchFamily="66" charset="0"/>
              </a:endParaRPr>
            </a:p>
          </p:txBody>
        </p:sp>
        <p:sp>
          <p:nvSpPr>
            <p:cNvPr id="2094" name="12 - TextBox"/>
            <p:cNvSpPr txBox="1">
              <a:spLocks noChangeArrowheads="1"/>
            </p:cNvSpPr>
            <p:nvPr/>
          </p:nvSpPr>
          <p:spPr bwMode="auto">
            <a:xfrm>
              <a:off x="5389695" y="2845354"/>
              <a:ext cx="61106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>
                  <a:latin typeface="Comic Sans MS" pitchFamily="66" charset="0"/>
                </a:rPr>
                <a:t>heiß</a:t>
              </a:r>
              <a:endParaRPr lang="el-GR">
                <a:latin typeface="Comic Sans MS" pitchFamily="66" charset="0"/>
              </a:endParaRPr>
            </a:p>
          </p:txBody>
        </p:sp>
      </p:grp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619250" y="1738313"/>
            <a:ext cx="500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b="1">
                <a:solidFill>
                  <a:srgbClr val="FF0000"/>
                </a:solidFill>
                <a:latin typeface="Comic Sans MS" pitchFamily="66" charset="0"/>
              </a:rPr>
              <a:t>ich</a:t>
            </a:r>
            <a:endParaRPr lang="el-GR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auto">
          <a:xfrm>
            <a:off x="1619250" y="2095500"/>
            <a:ext cx="441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b="1">
                <a:solidFill>
                  <a:srgbClr val="FF0000"/>
                </a:solidFill>
                <a:latin typeface="Comic Sans MS" pitchFamily="66" charset="0"/>
              </a:rPr>
              <a:t>du</a:t>
            </a:r>
            <a:endParaRPr lang="el-GR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auto">
          <a:xfrm>
            <a:off x="3119438" y="1708150"/>
            <a:ext cx="484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2000" b="1">
                <a:solidFill>
                  <a:srgbClr val="FF0000"/>
                </a:solidFill>
                <a:latin typeface="Comic Sans MS" pitchFamily="66" charset="0"/>
              </a:rPr>
              <a:t>-e</a:t>
            </a:r>
            <a:endParaRPr lang="el-GR" sz="2000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3119438" y="2065338"/>
            <a:ext cx="587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2000" b="1">
                <a:solidFill>
                  <a:srgbClr val="FF0000"/>
                </a:solidFill>
                <a:latin typeface="Comic Sans MS" pitchFamily="66" charset="0"/>
              </a:rPr>
              <a:t>-st</a:t>
            </a:r>
            <a:endParaRPr lang="el-GR" sz="2000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4349750" y="1708150"/>
            <a:ext cx="484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2000" b="1">
                <a:solidFill>
                  <a:srgbClr val="FF0000"/>
                </a:solidFill>
                <a:latin typeface="Comic Sans MS" pitchFamily="66" charset="0"/>
              </a:rPr>
              <a:t>-e</a:t>
            </a:r>
            <a:endParaRPr lang="el-GR" sz="2000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5492750" y="1708150"/>
            <a:ext cx="484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2000" b="1">
                <a:solidFill>
                  <a:srgbClr val="FF0000"/>
                </a:solidFill>
                <a:latin typeface="Comic Sans MS" pitchFamily="66" charset="0"/>
              </a:rPr>
              <a:t>-e</a:t>
            </a:r>
            <a:endParaRPr lang="el-GR" sz="2000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4333875" y="2065338"/>
            <a:ext cx="587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2000" b="1">
                <a:solidFill>
                  <a:srgbClr val="FF0000"/>
                </a:solidFill>
                <a:latin typeface="Comic Sans MS" pitchFamily="66" charset="0"/>
              </a:rPr>
              <a:t>-st</a:t>
            </a:r>
            <a:endParaRPr lang="el-GR" sz="2000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5476875" y="2065338"/>
            <a:ext cx="587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2000" b="1">
                <a:solidFill>
                  <a:srgbClr val="FF0000"/>
                </a:solidFill>
                <a:latin typeface="Comic Sans MS" pitchFamily="66" charset="0"/>
              </a:rPr>
              <a:t>-st</a:t>
            </a:r>
            <a:endParaRPr lang="el-GR" sz="2000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22 - Ορθογώνιο"/>
          <p:cNvSpPr/>
          <p:nvPr/>
        </p:nvSpPr>
        <p:spPr>
          <a:xfrm>
            <a:off x="5048250" y="2108200"/>
            <a:ext cx="1000125" cy="3683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latin typeface="Comic Sans MS" pitchFamily="66" charset="0"/>
                <a:cs typeface="+mn-cs"/>
              </a:rPr>
              <a:t>heiß-t</a:t>
            </a:r>
            <a:endParaRPr lang="el-GR" dirty="0">
              <a:latin typeface="Comic Sans MS" pitchFamily="66" charset="0"/>
              <a:cs typeface="+mn-cs"/>
            </a:endParaRPr>
          </a:p>
        </p:txBody>
      </p:sp>
      <p:sp>
        <p:nvSpPr>
          <p:cNvPr id="24" name="23 - Επεξήγηση με στρογγυλεμένο παραλληλόγραμμο"/>
          <p:cNvSpPr/>
          <p:nvPr/>
        </p:nvSpPr>
        <p:spPr>
          <a:xfrm>
            <a:off x="1905000" y="2822575"/>
            <a:ext cx="1143000" cy="571500"/>
          </a:xfrm>
          <a:prstGeom prst="wedgeRoundRectCallout">
            <a:avLst>
              <a:gd name="adj1" fmla="val 47269"/>
              <a:gd name="adj2" fmla="val -114730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400" b="1" dirty="0"/>
              <a:t>Το θέμα δεν αλλάζει</a:t>
            </a:r>
            <a:endParaRPr lang="el-GR" sz="1400" b="1" dirty="0"/>
          </a:p>
        </p:txBody>
      </p:sp>
      <p:sp>
        <p:nvSpPr>
          <p:cNvPr id="25" name="24 - Επεξήγηση με στρογγυλεμένο παραλληλόγραμμο"/>
          <p:cNvSpPr/>
          <p:nvPr/>
        </p:nvSpPr>
        <p:spPr>
          <a:xfrm>
            <a:off x="4405313" y="2822575"/>
            <a:ext cx="1143000" cy="571500"/>
          </a:xfrm>
          <a:prstGeom prst="wedgeRoundRectCallout">
            <a:avLst>
              <a:gd name="adj1" fmla="val 47269"/>
              <a:gd name="adj2" fmla="val -114730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400" b="1" dirty="0"/>
              <a:t>Έχει ήδη δυο «</a:t>
            </a:r>
            <a:r>
              <a:rPr lang="de-DE" sz="1400" b="1" dirty="0" err="1">
                <a:solidFill>
                  <a:srgbClr val="FFFF00"/>
                </a:solidFill>
              </a:rPr>
              <a:t>ss</a:t>
            </a:r>
            <a:r>
              <a:rPr lang="el-GR" sz="1400" b="1" dirty="0"/>
              <a:t>»</a:t>
            </a:r>
            <a:endParaRPr lang="el-GR" sz="1400" b="1" dirty="0"/>
          </a:p>
        </p:txBody>
      </p:sp>
      <p:sp>
        <p:nvSpPr>
          <p:cNvPr id="26" name="25 - TextBox"/>
          <p:cNvSpPr txBox="1">
            <a:spLocks noChangeArrowheads="1"/>
          </p:cNvSpPr>
          <p:nvPr/>
        </p:nvSpPr>
        <p:spPr bwMode="auto">
          <a:xfrm>
            <a:off x="6434138" y="1768475"/>
            <a:ext cx="4714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600" b="1">
                <a:solidFill>
                  <a:srgbClr val="FF0000"/>
                </a:solidFill>
                <a:latin typeface="Comic Sans MS" pitchFamily="66" charset="0"/>
              </a:rPr>
              <a:t>bin</a:t>
            </a:r>
            <a:endParaRPr lang="el-GR" sz="1600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26 - TextBox"/>
          <p:cNvSpPr txBox="1">
            <a:spLocks noChangeArrowheads="1"/>
          </p:cNvSpPr>
          <p:nvPr/>
        </p:nvSpPr>
        <p:spPr bwMode="auto">
          <a:xfrm>
            <a:off x="6416675" y="2125663"/>
            <a:ext cx="5603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600" b="1">
                <a:solidFill>
                  <a:srgbClr val="FF0000"/>
                </a:solidFill>
                <a:latin typeface="Comic Sans MS" pitchFamily="66" charset="0"/>
              </a:rPr>
              <a:t>bist</a:t>
            </a:r>
            <a:endParaRPr lang="el-GR" sz="1600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27 - Επεξήγηση με στρογγυλεμένο παραλληλόγραμμο"/>
          <p:cNvSpPr/>
          <p:nvPr/>
        </p:nvSpPr>
        <p:spPr>
          <a:xfrm>
            <a:off x="7048500" y="2679700"/>
            <a:ext cx="1285875" cy="714375"/>
          </a:xfrm>
          <a:prstGeom prst="wedgeRoundRectCallout">
            <a:avLst>
              <a:gd name="adj1" fmla="val -72731"/>
              <a:gd name="adj2" fmla="val -69192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400" b="1" dirty="0"/>
              <a:t>Αυτό είναι ανώμαλο ρήμα</a:t>
            </a:r>
            <a:endParaRPr lang="el-GR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 animBg="1"/>
      <p:bldP spid="24" grpId="0" animBg="1"/>
      <p:bldP spid="25" grpId="0" animBg="1"/>
      <p:bldP spid="26" grpId="0"/>
      <p:bldP spid="27" grpId="0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ext Box 1"/>
          <p:cNvSpPr txBox="1">
            <a:spLocks noChangeArrowheads="1"/>
          </p:cNvSpPr>
          <p:nvPr/>
        </p:nvSpPr>
        <p:spPr bwMode="auto">
          <a:xfrm>
            <a:off x="7072313" y="1643063"/>
            <a:ext cx="1644650" cy="1200150"/>
          </a:xfrm>
          <a:prstGeom prst="rect">
            <a:avLst/>
          </a:prstGeom>
          <a:solidFill>
            <a:srgbClr val="F2F2F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>
                <a:ea typeface="Times New Roman" pitchFamily="18" charset="0"/>
              </a:rPr>
              <a:t>1. Βάζοντας μπροστά, μια  __________ αντωνυμία.</a:t>
            </a:r>
            <a:endParaRPr lang="el-GR" sz="2800">
              <a:ea typeface="Times New Roman" pitchFamily="18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28625" y="1285875"/>
            <a:ext cx="6357938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de-DE" sz="2000">
              <a:ea typeface="Times New Roman" pitchFamily="18" charset="0"/>
            </a:endParaRPr>
          </a:p>
          <a:p>
            <a:pPr eaLnBrk="0" hangingPunct="0"/>
            <a:r>
              <a:rPr lang="de-DE" sz="2000">
                <a:ea typeface="Times New Roman" pitchFamily="18" charset="0"/>
              </a:rPr>
              <a:t>________ heißt du?      ______ </a:t>
            </a:r>
            <a:r>
              <a:rPr lang="el-GR" sz="2000">
                <a:ea typeface="Times New Roman" pitchFamily="18" charset="0"/>
              </a:rPr>
              <a:t>ονομάζεσαι</a:t>
            </a:r>
            <a:r>
              <a:rPr lang="de-DE" sz="2000">
                <a:ea typeface="Times New Roman" pitchFamily="18" charset="0"/>
              </a:rPr>
              <a:t>; </a:t>
            </a:r>
            <a:endParaRPr lang="el-GR">
              <a:ea typeface="Times New Roman" pitchFamily="18" charset="0"/>
            </a:endParaRPr>
          </a:p>
          <a:p>
            <a:pPr eaLnBrk="0" hangingPunct="0"/>
            <a:r>
              <a:rPr lang="de-DE" sz="2000">
                <a:ea typeface="Times New Roman" pitchFamily="18" charset="0"/>
              </a:rPr>
              <a:t>________ kommst du?  </a:t>
            </a:r>
            <a:r>
              <a:rPr lang="el-GR" sz="2000">
                <a:ea typeface="Times New Roman" pitchFamily="18" charset="0"/>
              </a:rPr>
              <a:t>_______ έρχεσαι(κατάγεσαι);</a:t>
            </a:r>
            <a:endParaRPr lang="el-GR"/>
          </a:p>
          <a:p>
            <a:pPr eaLnBrk="0" hangingPunct="0"/>
            <a:r>
              <a:rPr lang="el-GR" sz="2000">
                <a:cs typeface="Times New Roman" pitchFamily="18" charset="0"/>
              </a:rPr>
              <a:t>________ </a:t>
            </a:r>
            <a:r>
              <a:rPr lang="de-DE" sz="2000">
                <a:cs typeface="Times New Roman" pitchFamily="18" charset="0"/>
              </a:rPr>
              <a:t>wohnst du</a:t>
            </a:r>
            <a:r>
              <a:rPr lang="el-GR" sz="2000">
                <a:cs typeface="Times New Roman" pitchFamily="18" charset="0"/>
              </a:rPr>
              <a:t>?   _______ μένεις (κατοικείς);</a:t>
            </a:r>
            <a:endParaRPr lang="el-GR"/>
          </a:p>
          <a:p>
            <a:pPr eaLnBrk="0" hangingPunct="0"/>
            <a:r>
              <a:rPr lang="el-GR" sz="2000">
                <a:cs typeface="Times New Roman" pitchFamily="18" charset="0"/>
              </a:rPr>
              <a:t>________</a:t>
            </a:r>
            <a:r>
              <a:rPr lang="de-DE" sz="2000">
                <a:cs typeface="Times New Roman" pitchFamily="18" charset="0"/>
              </a:rPr>
              <a:t> bist du</a:t>
            </a:r>
            <a:r>
              <a:rPr lang="el-GR" sz="2000">
                <a:cs typeface="Times New Roman" pitchFamily="18" charset="0"/>
              </a:rPr>
              <a:t>?</a:t>
            </a:r>
            <a:r>
              <a:rPr lang="en-US" sz="2000">
                <a:cs typeface="Times New Roman" pitchFamily="18" charset="0"/>
              </a:rPr>
              <a:t>       </a:t>
            </a:r>
            <a:r>
              <a:rPr lang="el-GR" sz="2000">
                <a:cs typeface="Times New Roman" pitchFamily="18" charset="0"/>
              </a:rPr>
              <a:t>  _______ ετών (χρονών) είσαι; </a:t>
            </a:r>
            <a:endParaRPr lang="el-GR" sz="3200"/>
          </a:p>
        </p:txBody>
      </p:sp>
      <p:sp>
        <p:nvSpPr>
          <p:cNvPr id="5" name="4 - TextBox"/>
          <p:cNvSpPr txBox="1">
            <a:spLocks noChangeArrowheads="1"/>
          </p:cNvSpPr>
          <p:nvPr/>
        </p:nvSpPr>
        <p:spPr bwMode="auto">
          <a:xfrm>
            <a:off x="928688" y="1571625"/>
            <a:ext cx="6651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>
                <a:solidFill>
                  <a:srgbClr val="FF0000"/>
                </a:solidFill>
                <a:latin typeface="Comic Sans MS" pitchFamily="66" charset="0"/>
              </a:rPr>
              <a:t>Wie</a:t>
            </a:r>
            <a:endParaRPr lang="el-GR" sz="2000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5 - TextBox"/>
          <p:cNvSpPr txBox="1">
            <a:spLocks noChangeArrowheads="1"/>
          </p:cNvSpPr>
          <p:nvPr/>
        </p:nvSpPr>
        <p:spPr bwMode="auto">
          <a:xfrm>
            <a:off x="715963" y="1885950"/>
            <a:ext cx="9985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>
                <a:solidFill>
                  <a:srgbClr val="FF0000"/>
                </a:solidFill>
                <a:latin typeface="Comic Sans MS" pitchFamily="66" charset="0"/>
              </a:rPr>
              <a:t>Woher</a:t>
            </a:r>
            <a:endParaRPr lang="el-GR" sz="2000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6 - TextBox"/>
          <p:cNvSpPr txBox="1">
            <a:spLocks noChangeArrowheads="1"/>
          </p:cNvSpPr>
          <p:nvPr/>
        </p:nvSpPr>
        <p:spPr bwMode="auto">
          <a:xfrm>
            <a:off x="928688" y="2214563"/>
            <a:ext cx="5857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>
                <a:solidFill>
                  <a:srgbClr val="FF0000"/>
                </a:solidFill>
                <a:latin typeface="Comic Sans MS" pitchFamily="66" charset="0"/>
              </a:rPr>
              <a:t>Wo</a:t>
            </a:r>
            <a:endParaRPr lang="el-GR" sz="2000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7 - TextBox"/>
          <p:cNvSpPr txBox="1">
            <a:spLocks noChangeArrowheads="1"/>
          </p:cNvSpPr>
          <p:nvPr/>
        </p:nvSpPr>
        <p:spPr bwMode="auto">
          <a:xfrm>
            <a:off x="642938" y="2500313"/>
            <a:ext cx="11096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>
                <a:solidFill>
                  <a:srgbClr val="FF0000"/>
                </a:solidFill>
                <a:latin typeface="Comic Sans MS" pitchFamily="66" charset="0"/>
              </a:rPr>
              <a:t>Wie alt</a:t>
            </a:r>
            <a:endParaRPr lang="el-GR" sz="2000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228986" y="71414"/>
            <a:ext cx="4186531" cy="769441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  <a:cs typeface="+mn-cs"/>
              </a:rPr>
              <a:t>Fragen ?  </a:t>
            </a:r>
            <a:r>
              <a:rPr lang="el-G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  <a:cs typeface="+mn-cs"/>
              </a:rPr>
              <a:t>(ερωτήσεις)</a:t>
            </a:r>
            <a:endParaRPr lang="el-GR" sz="4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" name="9 - TextBox"/>
          <p:cNvSpPr txBox="1">
            <a:spLocks noChangeArrowheads="1"/>
          </p:cNvSpPr>
          <p:nvPr/>
        </p:nvSpPr>
        <p:spPr bwMode="auto">
          <a:xfrm>
            <a:off x="3398838" y="1600200"/>
            <a:ext cx="7445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000" b="1">
                <a:solidFill>
                  <a:srgbClr val="FF0000"/>
                </a:solidFill>
                <a:latin typeface="Comic Sans MS" pitchFamily="66" charset="0"/>
              </a:rPr>
              <a:t>Πως</a:t>
            </a:r>
          </a:p>
        </p:txBody>
      </p:sp>
      <p:sp>
        <p:nvSpPr>
          <p:cNvPr id="11" name="10 - TextBox"/>
          <p:cNvSpPr txBox="1">
            <a:spLocks noChangeArrowheads="1"/>
          </p:cNvSpPr>
          <p:nvPr/>
        </p:nvSpPr>
        <p:spPr bwMode="auto">
          <a:xfrm>
            <a:off x="3143250" y="1885950"/>
            <a:ext cx="1206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000" b="1">
                <a:solidFill>
                  <a:srgbClr val="FF0000"/>
                </a:solidFill>
                <a:latin typeface="Comic Sans MS" pitchFamily="66" charset="0"/>
              </a:rPr>
              <a:t>Από που</a:t>
            </a:r>
          </a:p>
        </p:txBody>
      </p:sp>
      <p:sp>
        <p:nvSpPr>
          <p:cNvPr id="12" name="11 - TextBox"/>
          <p:cNvSpPr txBox="1">
            <a:spLocks noChangeArrowheads="1"/>
          </p:cNvSpPr>
          <p:nvPr/>
        </p:nvSpPr>
        <p:spPr bwMode="auto">
          <a:xfrm>
            <a:off x="3459163" y="2171700"/>
            <a:ext cx="6842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000" b="1">
                <a:solidFill>
                  <a:srgbClr val="FF0000"/>
                </a:solidFill>
                <a:latin typeface="Comic Sans MS" pitchFamily="66" charset="0"/>
              </a:rPr>
              <a:t>Που</a:t>
            </a:r>
          </a:p>
        </p:txBody>
      </p:sp>
      <p:sp>
        <p:nvSpPr>
          <p:cNvPr id="13" name="12 - TextBox"/>
          <p:cNvSpPr txBox="1">
            <a:spLocks noChangeArrowheads="1"/>
          </p:cNvSpPr>
          <p:nvPr/>
        </p:nvSpPr>
        <p:spPr bwMode="auto">
          <a:xfrm>
            <a:off x="3313113" y="2500313"/>
            <a:ext cx="8302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000" b="1">
                <a:solidFill>
                  <a:srgbClr val="FF0000"/>
                </a:solidFill>
                <a:latin typeface="Comic Sans MS" pitchFamily="66" charset="0"/>
              </a:rPr>
              <a:t>Πόσο</a:t>
            </a:r>
          </a:p>
        </p:txBody>
      </p:sp>
      <p:sp>
        <p:nvSpPr>
          <p:cNvPr id="14" name="13 - TextBox"/>
          <p:cNvSpPr txBox="1">
            <a:spLocks noChangeArrowheads="1"/>
          </p:cNvSpPr>
          <p:nvPr/>
        </p:nvSpPr>
        <p:spPr bwMode="auto">
          <a:xfrm>
            <a:off x="7038975" y="2143125"/>
            <a:ext cx="1747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000" b="1">
                <a:solidFill>
                  <a:srgbClr val="FF0000"/>
                </a:solidFill>
                <a:latin typeface="Comic Sans MS" pitchFamily="66" charset="0"/>
              </a:rPr>
              <a:t>ερωτηματική </a:t>
            </a:r>
          </a:p>
        </p:txBody>
      </p:sp>
      <p:sp>
        <p:nvSpPr>
          <p:cNvPr id="15" name="14 - TextBox"/>
          <p:cNvSpPr txBox="1">
            <a:spLocks noChangeArrowheads="1"/>
          </p:cNvSpPr>
          <p:nvPr/>
        </p:nvSpPr>
        <p:spPr bwMode="auto">
          <a:xfrm>
            <a:off x="6072188" y="928688"/>
            <a:ext cx="1154112" cy="4000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000" b="1">
                <a:solidFill>
                  <a:srgbClr val="FF0000"/>
                </a:solidFill>
                <a:latin typeface="Comic Sans MS" pitchFamily="66" charset="0"/>
              </a:rPr>
              <a:t>Άρα : …</a:t>
            </a:r>
          </a:p>
        </p:txBody>
      </p:sp>
      <p:sp>
        <p:nvSpPr>
          <p:cNvPr id="16" name="15 - TextBox"/>
          <p:cNvSpPr txBox="1">
            <a:spLocks noChangeArrowheads="1"/>
          </p:cNvSpPr>
          <p:nvPr/>
        </p:nvSpPr>
        <p:spPr bwMode="auto">
          <a:xfrm>
            <a:off x="785813" y="928688"/>
            <a:ext cx="3305175" cy="4000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000" b="1">
                <a:solidFill>
                  <a:schemeClr val="tx2"/>
                </a:solidFill>
                <a:latin typeface="Comic Sans MS" pitchFamily="66" charset="0"/>
              </a:rPr>
              <a:t>Πως κάνουμε ερωτήσεις ;</a:t>
            </a:r>
          </a:p>
        </p:txBody>
      </p:sp>
      <p:sp>
        <p:nvSpPr>
          <p:cNvPr id="17" name="16 - TextBox"/>
          <p:cNvSpPr txBox="1">
            <a:spLocks noChangeArrowheads="1"/>
          </p:cNvSpPr>
          <p:nvPr/>
        </p:nvSpPr>
        <p:spPr bwMode="auto">
          <a:xfrm>
            <a:off x="857250" y="3100388"/>
            <a:ext cx="4618038" cy="4000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000" b="1">
                <a:solidFill>
                  <a:schemeClr val="tx2"/>
                </a:solidFill>
                <a:latin typeface="Comic Sans MS" pitchFamily="66" charset="0"/>
              </a:rPr>
              <a:t>Και πως αλλιώς κάνουμε ερωτήσεις ;</a:t>
            </a:r>
          </a:p>
        </p:txBody>
      </p:sp>
      <p:graphicFrame>
        <p:nvGraphicFramePr>
          <p:cNvPr id="18" name="17 - Πίνακας"/>
          <p:cNvGraphicFramePr>
            <a:graphicFrameLocks noGrp="1"/>
          </p:cNvGraphicFramePr>
          <p:nvPr/>
        </p:nvGraphicFramePr>
        <p:xfrm>
          <a:off x="714375" y="3714750"/>
          <a:ext cx="7429500" cy="2214565"/>
        </p:xfrm>
        <a:graphic>
          <a:graphicData uri="http://schemas.openxmlformats.org/drawingml/2006/table">
            <a:tbl>
              <a:tblPr/>
              <a:tblGrid>
                <a:gridCol w="3714750"/>
                <a:gridCol w="3714750"/>
              </a:tblGrid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Ερώτηση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Απάντηση</a:t>
                      </a:r>
                      <a:endParaRPr kumimoji="0" lang="el-G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_______ </a:t>
                      </a: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du Carmen ?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____ , ich heiße Carmen.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_______</a:t>
                      </a: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du aus Spanien ?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____ , ich komme aus Spanien.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_______</a:t>
                      </a: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du in Berlin ?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____ , ich wohne in Barcelona. 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_______du vierzehn Jahre alt ?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____ , ich bin fünfzehn.</a:t>
                      </a: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" name="19 - TextBox"/>
          <p:cNvSpPr txBox="1">
            <a:spLocks noChangeArrowheads="1"/>
          </p:cNvSpPr>
          <p:nvPr/>
        </p:nvSpPr>
        <p:spPr bwMode="auto">
          <a:xfrm>
            <a:off x="750888" y="4071938"/>
            <a:ext cx="9636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>
                <a:solidFill>
                  <a:srgbClr val="FF0000"/>
                </a:solidFill>
                <a:latin typeface="Comic Sans MS" pitchFamily="66" charset="0"/>
              </a:rPr>
              <a:t>Heißt </a:t>
            </a:r>
            <a:endParaRPr lang="el-GR" sz="2000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20 - TextBox"/>
          <p:cNvSpPr txBox="1">
            <a:spLocks noChangeArrowheads="1"/>
          </p:cNvSpPr>
          <p:nvPr/>
        </p:nvSpPr>
        <p:spPr bwMode="auto">
          <a:xfrm>
            <a:off x="714375" y="4500563"/>
            <a:ext cx="1119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>
                <a:solidFill>
                  <a:srgbClr val="FF0000"/>
                </a:solidFill>
                <a:latin typeface="Comic Sans MS" pitchFamily="66" charset="0"/>
              </a:rPr>
              <a:t>Kommst</a:t>
            </a:r>
            <a:endParaRPr lang="el-GR" sz="2000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21 - TextBox"/>
          <p:cNvSpPr txBox="1">
            <a:spLocks noChangeArrowheads="1"/>
          </p:cNvSpPr>
          <p:nvPr/>
        </p:nvSpPr>
        <p:spPr bwMode="auto">
          <a:xfrm>
            <a:off x="714375" y="4957763"/>
            <a:ext cx="1112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>
                <a:solidFill>
                  <a:srgbClr val="FF0000"/>
                </a:solidFill>
                <a:latin typeface="Comic Sans MS" pitchFamily="66" charset="0"/>
              </a:rPr>
              <a:t>Wohnst</a:t>
            </a:r>
            <a:endParaRPr lang="el-GR" sz="2000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22 - TextBox"/>
          <p:cNvSpPr txBox="1">
            <a:spLocks noChangeArrowheads="1"/>
          </p:cNvSpPr>
          <p:nvPr/>
        </p:nvSpPr>
        <p:spPr bwMode="auto">
          <a:xfrm>
            <a:off x="785813" y="5386388"/>
            <a:ext cx="774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>
                <a:solidFill>
                  <a:srgbClr val="FF0000"/>
                </a:solidFill>
                <a:latin typeface="Comic Sans MS" pitchFamily="66" charset="0"/>
              </a:rPr>
              <a:t>Bist </a:t>
            </a:r>
            <a:endParaRPr lang="el-GR" sz="2000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23 - TextBox"/>
          <p:cNvSpPr txBox="1">
            <a:spLocks noChangeArrowheads="1"/>
          </p:cNvSpPr>
          <p:nvPr/>
        </p:nvSpPr>
        <p:spPr bwMode="auto">
          <a:xfrm>
            <a:off x="4400550" y="407193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>
                <a:solidFill>
                  <a:srgbClr val="FF0000"/>
                </a:solidFill>
                <a:latin typeface="Comic Sans MS" pitchFamily="66" charset="0"/>
              </a:rPr>
              <a:t>Ja</a:t>
            </a:r>
            <a:endParaRPr lang="el-GR" sz="2000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24 - TextBox"/>
          <p:cNvSpPr txBox="1">
            <a:spLocks noChangeArrowheads="1"/>
          </p:cNvSpPr>
          <p:nvPr/>
        </p:nvSpPr>
        <p:spPr bwMode="auto">
          <a:xfrm>
            <a:off x="4400550" y="452913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>
                <a:solidFill>
                  <a:srgbClr val="FF0000"/>
                </a:solidFill>
                <a:latin typeface="Comic Sans MS" pitchFamily="66" charset="0"/>
              </a:rPr>
              <a:t>Ja</a:t>
            </a:r>
            <a:endParaRPr lang="el-GR" sz="2000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25 - TextBox"/>
          <p:cNvSpPr txBox="1">
            <a:spLocks noChangeArrowheads="1"/>
          </p:cNvSpPr>
          <p:nvPr/>
        </p:nvSpPr>
        <p:spPr bwMode="auto">
          <a:xfrm>
            <a:off x="4400550" y="4957763"/>
            <a:ext cx="742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>
                <a:solidFill>
                  <a:srgbClr val="FF0000"/>
                </a:solidFill>
                <a:latin typeface="Comic Sans MS" pitchFamily="66" charset="0"/>
              </a:rPr>
              <a:t>Nein</a:t>
            </a:r>
            <a:endParaRPr lang="el-GR" sz="2000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26 - TextBox"/>
          <p:cNvSpPr txBox="1">
            <a:spLocks noChangeArrowheads="1"/>
          </p:cNvSpPr>
          <p:nvPr/>
        </p:nvSpPr>
        <p:spPr bwMode="auto">
          <a:xfrm>
            <a:off x="4400550" y="5429250"/>
            <a:ext cx="742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>
                <a:solidFill>
                  <a:srgbClr val="FF0000"/>
                </a:solidFill>
                <a:latin typeface="Comic Sans MS" pitchFamily="66" charset="0"/>
              </a:rPr>
              <a:t>Nein</a:t>
            </a:r>
            <a:endParaRPr lang="el-GR" sz="2000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85813" y="5930900"/>
            <a:ext cx="5929312" cy="641350"/>
          </a:xfrm>
          <a:prstGeom prst="rect">
            <a:avLst/>
          </a:prstGeom>
          <a:solidFill>
            <a:srgbClr val="F2F2F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600"/>
              </a:spcAft>
            </a:pPr>
            <a:r>
              <a:rPr lang="el-GR" sz="1200">
                <a:latin typeface="Comic Sans MS" pitchFamily="66" charset="0"/>
              </a:rPr>
              <a:t>2. Με _____________ προτάσεις.</a:t>
            </a:r>
            <a:r>
              <a:rPr lang="de-DE" sz="1200">
                <a:latin typeface="Comic Sans MS" pitchFamily="66" charset="0"/>
              </a:rPr>
              <a:t> </a:t>
            </a:r>
            <a:r>
              <a:rPr lang="el-GR" sz="1200">
                <a:latin typeface="Comic Sans MS" pitchFamily="66" charset="0"/>
              </a:rPr>
              <a:t>Το ρήμα είναι στην ______ θέση.</a:t>
            </a:r>
          </a:p>
          <a:p>
            <a:pPr>
              <a:spcAft>
                <a:spcPts val="600"/>
              </a:spcAft>
            </a:pPr>
            <a:r>
              <a:rPr lang="el-GR" sz="1200">
                <a:latin typeface="Comic Sans MS" pitchFamily="66" charset="0"/>
              </a:rPr>
              <a:t>Απαντάμε με:  ναι ____ ή όχι ______ </a:t>
            </a:r>
            <a:endParaRPr lang="el-GR"/>
          </a:p>
        </p:txBody>
      </p:sp>
      <p:sp>
        <p:nvSpPr>
          <p:cNvPr id="29" name="28 - TextBox"/>
          <p:cNvSpPr txBox="1">
            <a:spLocks noChangeArrowheads="1"/>
          </p:cNvSpPr>
          <p:nvPr/>
        </p:nvSpPr>
        <p:spPr bwMode="auto">
          <a:xfrm>
            <a:off x="1285875" y="5907088"/>
            <a:ext cx="12874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 b="1">
                <a:solidFill>
                  <a:srgbClr val="FF0000"/>
                </a:solidFill>
                <a:latin typeface="Comic Sans MS" pitchFamily="66" charset="0"/>
              </a:rPr>
              <a:t>ερωτηματικές</a:t>
            </a:r>
          </a:p>
        </p:txBody>
      </p:sp>
      <p:sp>
        <p:nvSpPr>
          <p:cNvPr id="30" name="29 - TextBox"/>
          <p:cNvSpPr txBox="1">
            <a:spLocks noChangeArrowheads="1"/>
          </p:cNvSpPr>
          <p:nvPr/>
        </p:nvSpPr>
        <p:spPr bwMode="auto">
          <a:xfrm>
            <a:off x="4572000" y="5907088"/>
            <a:ext cx="758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 b="1">
                <a:solidFill>
                  <a:srgbClr val="FF0000"/>
                </a:solidFill>
                <a:latin typeface="Comic Sans MS" pitchFamily="66" charset="0"/>
              </a:rPr>
              <a:t>Πρώτη</a:t>
            </a:r>
          </a:p>
        </p:txBody>
      </p:sp>
      <p:sp>
        <p:nvSpPr>
          <p:cNvPr id="31" name="30 - TextBox"/>
          <p:cNvSpPr txBox="1">
            <a:spLocks noChangeArrowheads="1"/>
          </p:cNvSpPr>
          <p:nvPr/>
        </p:nvSpPr>
        <p:spPr bwMode="auto">
          <a:xfrm>
            <a:off x="2071688" y="6143625"/>
            <a:ext cx="4810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400" b="1">
                <a:solidFill>
                  <a:srgbClr val="FF0000"/>
                </a:solidFill>
                <a:latin typeface="Comic Sans MS" pitchFamily="66" charset="0"/>
              </a:rPr>
              <a:t>Ja </a:t>
            </a:r>
            <a:endParaRPr lang="el-GR" sz="1400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31 - TextBox"/>
          <p:cNvSpPr txBox="1">
            <a:spLocks noChangeArrowheads="1"/>
          </p:cNvSpPr>
          <p:nvPr/>
        </p:nvSpPr>
        <p:spPr bwMode="auto">
          <a:xfrm>
            <a:off x="2857500" y="6143625"/>
            <a:ext cx="5762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400" b="1">
                <a:solidFill>
                  <a:srgbClr val="FF0000"/>
                </a:solidFill>
                <a:latin typeface="Comic Sans MS" pitchFamily="66" charset="0"/>
              </a:rPr>
              <a:t>Nein</a:t>
            </a:r>
            <a:endParaRPr lang="el-GR" sz="1400" b="1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049" grpId="0" animBg="1"/>
      <p:bldP spid="2052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 animBg="1"/>
      <p:bldP spid="16" grpId="0" animBg="1"/>
      <p:bldP spid="17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053" grpId="0" animBg="1"/>
      <p:bldP spid="29" grpId="0"/>
      <p:bldP spid="30" grpId="0"/>
      <p:bldP spid="31" grpId="0"/>
      <p:bldP spid="32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194</Words>
  <Application>Microsoft Office PowerPoint</Application>
  <PresentationFormat>Προβολή στην οθόνη (4:3)</PresentationFormat>
  <Paragraphs>67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7" baseType="lpstr">
      <vt:lpstr>Calibri</vt:lpstr>
      <vt:lpstr>Arial</vt:lpstr>
      <vt:lpstr>Comic Sans MS</vt:lpstr>
      <vt:lpstr>Times New Roman</vt:lpstr>
      <vt:lpstr>Θέμα του Office</vt:lpstr>
      <vt:lpstr>Διαφάνεια 1</vt:lpstr>
      <vt:lpstr>Διαφάνεια 2</vt:lpstr>
    </vt:vector>
  </TitlesOfParts>
  <Company>Organization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Name</dc:creator>
  <cp:lastModifiedBy>user</cp:lastModifiedBy>
  <cp:revision>11</cp:revision>
  <dcterms:created xsi:type="dcterms:W3CDTF">2011-10-30T16:11:18Z</dcterms:created>
  <dcterms:modified xsi:type="dcterms:W3CDTF">2018-12-09T23:48:13Z</dcterms:modified>
</cp:coreProperties>
</file>