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9CD6-1EB2-47D0-9D2B-76BBFAEC50D5}" type="datetimeFigureOut">
              <a:rPr lang="el-GR" smtClean="0"/>
              <a:t>14/04/2025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69DE-DC12-4CFE-92AF-947818D8596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9_1Rt1R4xbM&amp;t=8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SETRABZNt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sz="2700" b="1" dirty="0"/>
              <a:t/>
            </a:r>
            <a:br>
              <a:rPr lang="el-GR" sz="2700" b="1" dirty="0"/>
            </a:br>
            <a:endParaRPr lang="el-GR" sz="27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0891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ΠΕ.ΔΙ.ΕΚ. ΗΠΕΙΡΟΥ</a:t>
            </a:r>
          </a:p>
          <a:p>
            <a:r>
              <a:rPr lang="el-GR" b="1" dirty="0" smtClean="0"/>
              <a:t> ERASMUS+  2020-1EL01-KA101-077952</a:t>
            </a:r>
          </a:p>
          <a:p>
            <a:r>
              <a:rPr lang="el-GR" b="1" dirty="0" smtClean="0"/>
              <a:t>CONSORTIUM-ΚΟΙΝΟΠΡΑΞΙΑ </a:t>
            </a:r>
          </a:p>
          <a:p>
            <a:pPr algn="ctr"/>
            <a:r>
              <a:rPr lang="el-GR" b="1" dirty="0" smtClean="0"/>
              <a:t>«ΜΕΤΑΒΑΙΝΟΝΤΑΣ ΑΠΟ ΤΗΝ ΠΑΡΑΔΟΣΙΑΚΗ ΔΙΔΑΣΚΑΛΙΑ ΣΕ ΚΑΙΝΟΤΟΜΕΣ ΕΚΠΑΙΔΕΥΤΙΚΕΣ  ΜΕΘΟΔΟΥΣ ΓΙΑ ΕΝΑ ΣΧΟΛΕΙΟ ΧΩΡΙΣ ΑΠΟΚΛΕΙΣΜΟΥΣ"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/>
          </a:bodyPr>
          <a:lstStyle/>
          <a:p>
            <a:r>
              <a:rPr lang="el-GR" sz="8000" b="1" dirty="0" err="1" smtClean="0">
                <a:solidFill>
                  <a:srgbClr val="00B0F0"/>
                </a:solidFill>
              </a:rPr>
              <a:t>ενσυναίσθηση</a:t>
            </a:r>
            <a:endParaRPr lang="el-GR" sz="8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3456384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  <a:p>
            <a:pPr algn="l"/>
            <a:endParaRPr lang="el-GR" sz="2800" baseline="0" dirty="0" smtClean="0">
              <a:solidFill>
                <a:srgbClr val="000000"/>
              </a:solidFill>
              <a:latin typeface="Comic Sans MS"/>
            </a:endParaRPr>
          </a:p>
          <a:p>
            <a:r>
              <a:rPr lang="el-GR" sz="2800" baseline="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r>
              <a:rPr lang="el-GR" sz="7200" b="1" baseline="0" dirty="0" smtClean="0">
                <a:solidFill>
                  <a:srgbClr val="6F2F9F"/>
                </a:solidFill>
                <a:latin typeface="Comic Sans MS"/>
              </a:rPr>
              <a:t>1ηθεματική</a:t>
            </a:r>
          </a:p>
          <a:p>
            <a:r>
              <a:rPr lang="el-GR" sz="7200" b="1" baseline="0" dirty="0" smtClean="0">
                <a:solidFill>
                  <a:srgbClr val="6F2F9F"/>
                </a:solidFill>
                <a:latin typeface="Comic Sans MS"/>
              </a:rPr>
              <a:t>«Συναισθηματική νοημοσύνη</a:t>
            </a:r>
          </a:p>
          <a:p>
            <a:r>
              <a:rPr lang="el-GR" sz="7200" b="1" i="1" baseline="0" dirty="0" smtClean="0">
                <a:solidFill>
                  <a:srgbClr val="6F2F9F"/>
                </a:solidFill>
                <a:latin typeface="Comic Sans MS"/>
              </a:rPr>
              <a:t>Αξιοποιώντας τεχνικές </a:t>
            </a:r>
            <a:r>
              <a:rPr lang="el-GR" sz="7200" b="1" i="1" baseline="0" dirty="0" err="1" smtClean="0">
                <a:solidFill>
                  <a:srgbClr val="6F2F9F"/>
                </a:solidFill>
                <a:latin typeface="Comic Sans MS"/>
              </a:rPr>
              <a:t>ενσυναίσθησης</a:t>
            </a:r>
            <a:r>
              <a:rPr lang="el-GR" sz="7200" b="1" i="1" baseline="0" dirty="0" smtClean="0">
                <a:solidFill>
                  <a:srgbClr val="6F2F9F"/>
                </a:solidFill>
                <a:latin typeface="Comic Sans MS"/>
              </a:rPr>
              <a:t>»</a:t>
            </a:r>
            <a:r>
              <a:rPr lang="el-GR" sz="7200" baseline="0" dirty="0" smtClean="0">
                <a:solidFill>
                  <a:srgbClr val="202745"/>
                </a:solidFill>
                <a:latin typeface="Comic Sans MS"/>
              </a:rPr>
              <a:t> </a:t>
            </a:r>
          </a:p>
          <a:p>
            <a:endParaRPr lang="el-GR" sz="6400" baseline="0" dirty="0" smtClean="0">
              <a:solidFill>
                <a:srgbClr val="202745"/>
              </a:solidFill>
              <a:latin typeface="Comic Sans MS"/>
            </a:endParaRPr>
          </a:p>
          <a:p>
            <a:endParaRPr lang="el-GR" sz="2000" dirty="0"/>
          </a:p>
          <a:p>
            <a:r>
              <a:rPr lang="el-GR" sz="2000" dirty="0"/>
              <a:t> </a:t>
            </a:r>
            <a:endParaRPr lang="el-GR" sz="5500" dirty="0"/>
          </a:p>
          <a:p>
            <a:r>
              <a:rPr lang="el-GR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Επιστημονικά υπεύθυνη: </a:t>
            </a:r>
          </a:p>
          <a:p>
            <a:r>
              <a:rPr lang="el-GR" sz="5500" baseline="0" dirty="0" smtClean="0">
                <a:solidFill>
                  <a:srgbClr val="202745"/>
                </a:solidFill>
                <a:latin typeface="Comic Sans MS"/>
              </a:rPr>
              <a:t>Δρ. Κλεοπάτρα </a:t>
            </a:r>
            <a:r>
              <a:rPr lang="el-GR" sz="6400" baseline="0" dirty="0" smtClean="0">
                <a:solidFill>
                  <a:srgbClr val="202745"/>
                </a:solidFill>
                <a:latin typeface="Comic Sans MS"/>
              </a:rPr>
              <a:t>Ν. Βασιλείου </a:t>
            </a:r>
          </a:p>
          <a:p>
            <a:endParaRPr lang="el-GR" sz="6400" baseline="0" dirty="0" smtClean="0">
              <a:solidFill>
                <a:srgbClr val="202745"/>
              </a:solidFill>
              <a:latin typeface="Comic Sans MS"/>
            </a:endParaRPr>
          </a:p>
          <a:p>
            <a:r>
              <a:rPr lang="el-GR" sz="6400" baseline="0" dirty="0" smtClean="0">
                <a:solidFill>
                  <a:srgbClr val="202745"/>
                </a:solidFill>
                <a:latin typeface="Comic Sans MS"/>
              </a:rPr>
              <a:t>Υπεύθυνη διαχείρισης του έργου: </a:t>
            </a:r>
          </a:p>
          <a:p>
            <a:r>
              <a:rPr lang="el-GR" sz="6400" baseline="0" dirty="0" smtClean="0">
                <a:solidFill>
                  <a:srgbClr val="202745"/>
                </a:solidFill>
                <a:latin typeface="Comic Sans MS"/>
              </a:rPr>
              <a:t>Εύχαρις </a:t>
            </a:r>
            <a:r>
              <a:rPr lang="el-GR" sz="6400" baseline="0" dirty="0" err="1" smtClean="0">
                <a:solidFill>
                  <a:srgbClr val="202745"/>
                </a:solidFill>
                <a:latin typeface="Comic Sans MS"/>
              </a:rPr>
              <a:t>Γουβέλη</a:t>
            </a:r>
            <a:endParaRPr lang="el-GR" sz="6400" baseline="0" dirty="0" smtClean="0">
              <a:solidFill>
                <a:srgbClr val="202745"/>
              </a:solidFill>
              <a:latin typeface="Comic Sans MS"/>
            </a:endParaRPr>
          </a:p>
          <a:p>
            <a:endParaRPr lang="el-GR" sz="6400" baseline="0" dirty="0" smtClean="0">
              <a:solidFill>
                <a:srgbClr val="202745"/>
              </a:solidFill>
              <a:latin typeface="Comic Sans MS"/>
            </a:endParaRPr>
          </a:p>
          <a:p>
            <a:r>
              <a:rPr lang="el-GR" sz="6400" baseline="0" dirty="0" smtClean="0">
                <a:solidFill>
                  <a:srgbClr val="202745"/>
                </a:solidFill>
                <a:latin typeface="Comic Sans MS"/>
              </a:rPr>
              <a:t>Γραφείο Ευρωπαϊκών Προγραμμάτων ΠΕ.ΔΙ.ΕΚ. Ηπείρου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4176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www.youtube.com/watch?v=9_1Rt1R4xbM&amp;t=8s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00200"/>
            <a:ext cx="684076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/>
          </a:p>
          <a:p>
            <a:r>
              <a:rPr lang="el-GR" dirty="0"/>
              <a:t>*Ως </a:t>
            </a:r>
            <a:r>
              <a:rPr lang="el-GR" b="1" i="1" dirty="0" err="1"/>
              <a:t>ενσυναίσθησηορίζουμε</a:t>
            </a:r>
            <a:r>
              <a:rPr lang="el-GR" b="1" i="1" dirty="0"/>
              <a:t> την κατάσταση εκείνη κατά την οποία ταυτιζόμαστε συναισθηματικά με την ψυχική κατάσταση ενός άλλου ατόμου. Επιπλέον, είμαστε σε θέση να κατανοήσουμε τόσο τη συμπεριφορά όσο και τα κίνητρα του.</a:t>
            </a:r>
          </a:p>
          <a:p>
            <a:r>
              <a:rPr lang="el-GR" dirty="0"/>
              <a:t>*</a:t>
            </a:r>
            <a:r>
              <a:rPr lang="el-GR" b="1" i="1" dirty="0"/>
              <a:t>Διαφέρει από τη συμπάθεια;; ΝΑΙ</a:t>
            </a:r>
          </a:p>
          <a:p>
            <a:r>
              <a:rPr lang="el-GR" dirty="0"/>
              <a:t>*</a:t>
            </a:r>
            <a:r>
              <a:rPr lang="el-GR" i="1" dirty="0"/>
              <a:t>Στη συμπάθεια βρίσκω ένα καλό λόγο, θυμίζω τα θετικά, παρηγορώ </a:t>
            </a:r>
            <a:r>
              <a:rPr lang="el-GR" i="1" dirty="0" smtClean="0"/>
              <a:t>.</a:t>
            </a:r>
            <a:endParaRPr lang="el-GR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5292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Σύντομο βίντεο για την </a:t>
            </a:r>
            <a:r>
              <a:rPr lang="el-GR" b="1" dirty="0" err="1" smtClean="0">
                <a:solidFill>
                  <a:srgbClr val="00B0F0"/>
                </a:solidFill>
              </a:rPr>
              <a:t>ενσυναίσθηση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el-GR" dirty="0"/>
          </a:p>
          <a:p>
            <a:r>
              <a:rPr lang="en-US" dirty="0" smtClean="0">
                <a:hlinkClick r:id="rId2"/>
              </a:rPr>
              <a:t>https://youtu.be/1SETRABZNtQ</a:t>
            </a:r>
            <a:endParaRPr lang="el-GR" dirty="0" smtClean="0"/>
          </a:p>
          <a:p>
            <a:pPr>
              <a:buNone/>
            </a:pPr>
            <a:r>
              <a:rPr lang="el-GR" b="1" dirty="0" err="1"/>
              <a:t>Ενσυναίσθηση</a:t>
            </a:r>
            <a:r>
              <a:rPr lang="el-GR" b="1" dirty="0"/>
              <a:t>: Ο καλύτερος τρόπος να κάνεις έναν άνθρωπο να νιώσει καλύτερα είναι...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i="1" dirty="0" smtClean="0">
                <a:solidFill>
                  <a:srgbClr val="00B0F0"/>
                </a:solidFill>
              </a:rPr>
              <a:t>Βήματα προς την </a:t>
            </a:r>
            <a:r>
              <a:rPr lang="el-GR" b="1" i="1" dirty="0" err="1" smtClean="0">
                <a:solidFill>
                  <a:srgbClr val="00B0F0"/>
                </a:solidFill>
              </a:rPr>
              <a:t>ενσυναίσθηση</a:t>
            </a:r>
            <a:r>
              <a:rPr lang="el-GR" b="1" i="1" dirty="0" smtClean="0">
                <a:solidFill>
                  <a:srgbClr val="00B0F0"/>
                </a:solidFill>
              </a:rPr>
              <a:t>: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i="1" dirty="0" smtClean="0"/>
              <a:t>«</a:t>
            </a:r>
            <a:r>
              <a:rPr lang="el-GR" i="1" dirty="0"/>
              <a:t>Για να συνδεθώ με άλλο πρόσωπο, θα πρέπει να συνδεθώ με κάτι μέσα μου που γνωρίζει αυτό το συναίσθημα»(</a:t>
            </a:r>
            <a:r>
              <a:rPr lang="el-GR" i="1" dirty="0" err="1"/>
              <a:t>BreneBrown</a:t>
            </a:r>
            <a:r>
              <a:rPr lang="el-GR" i="1" dirty="0"/>
              <a:t>)</a:t>
            </a:r>
          </a:p>
          <a:p>
            <a:r>
              <a:rPr lang="el-GR" dirty="0" err="1"/>
              <a:t></a:t>
            </a:r>
            <a:r>
              <a:rPr lang="el-GR" i="1" dirty="0" err="1"/>
              <a:t>Είναι</a:t>
            </a:r>
            <a:r>
              <a:rPr lang="el-GR" i="1" dirty="0"/>
              <a:t> επιλογή και  καλλιεργείται από την μικρή ηλικία.</a:t>
            </a:r>
          </a:p>
          <a:p>
            <a:r>
              <a:rPr lang="el-GR" dirty="0" err="1"/>
              <a:t></a:t>
            </a:r>
            <a:r>
              <a:rPr lang="el-GR" i="1" dirty="0" err="1"/>
              <a:t>Παραμερίζω</a:t>
            </a:r>
            <a:r>
              <a:rPr lang="el-GR" i="1" dirty="0"/>
              <a:t> κρίσεις και γνώμες προσωπικές.</a:t>
            </a:r>
          </a:p>
          <a:p>
            <a:r>
              <a:rPr lang="el-GR" dirty="0" err="1"/>
              <a:t>Ενσυναίσθησηδεν</a:t>
            </a:r>
            <a:r>
              <a:rPr lang="el-GR" dirty="0"/>
              <a:t> είναι αυτό που νιώθεις ή σκέφτεσαι εσύ, αλλά αυτό που βιώνει ο άλλος στην συγκεκριμένη κατάσταση, π.χ. απογοήτευση, λύπη, θυμό, ντροπή.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Αναπτύσσοντας την </a:t>
            </a:r>
            <a:r>
              <a:rPr lang="el-GR" b="1" dirty="0" err="1" smtClean="0">
                <a:solidFill>
                  <a:srgbClr val="00B0F0"/>
                </a:solidFill>
              </a:rPr>
              <a:t>ενσυναίσθηση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dirty="0"/>
          </a:p>
          <a:p>
            <a:pPr>
              <a:buNone/>
            </a:pPr>
            <a:r>
              <a:rPr lang="el-GR" dirty="0"/>
              <a:t>*</a:t>
            </a:r>
            <a:r>
              <a:rPr lang="el-GR" b="1" i="1" dirty="0"/>
              <a:t>Φράσεις όπως: </a:t>
            </a:r>
          </a:p>
          <a:p>
            <a:r>
              <a:rPr lang="el-GR" dirty="0"/>
              <a:t>*"</a:t>
            </a:r>
            <a:r>
              <a:rPr lang="el-GR" b="1" i="1" dirty="0"/>
              <a:t>Πώς νιώθεις </a:t>
            </a:r>
            <a:r>
              <a:rPr lang="el-GR" b="1" i="1" dirty="0" err="1"/>
              <a:t>γιαυτό</a:t>
            </a:r>
            <a:r>
              <a:rPr lang="el-GR" b="1" i="1" dirty="0"/>
              <a:t>;" </a:t>
            </a:r>
          </a:p>
          <a:p>
            <a:r>
              <a:rPr lang="el-GR" dirty="0"/>
              <a:t>*</a:t>
            </a:r>
            <a:r>
              <a:rPr lang="el-GR" b="1" i="1" dirty="0"/>
              <a:t>"Πρέπει να είναι πολύ δύσκολο για σένα." </a:t>
            </a:r>
          </a:p>
          <a:p>
            <a:r>
              <a:rPr lang="el-GR" dirty="0"/>
              <a:t>*</a:t>
            </a:r>
            <a:r>
              <a:rPr lang="el-GR" b="1" i="1" dirty="0"/>
              <a:t>"Σ` ευχαριστώ πολύ που το μοιράστηκες μαζί μου." </a:t>
            </a:r>
          </a:p>
          <a:p>
            <a:r>
              <a:rPr lang="el-GR" dirty="0"/>
              <a:t>*</a:t>
            </a:r>
            <a:r>
              <a:rPr lang="el-GR" b="1" i="1" dirty="0"/>
              <a:t>"Είμαι εδώ για σένα.",</a:t>
            </a:r>
          </a:p>
          <a:p>
            <a:r>
              <a:rPr lang="el-GR" b="1" i="1" dirty="0"/>
              <a:t>είναι μερικές από αυτές που θα μπορούσαμε να χρησιμοποιήσουμε ως προς το άτομο που βιώνει μια δύσκολη για εκείνο κατάσταση. 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>
                <a:solidFill>
                  <a:srgbClr val="00B0F0"/>
                </a:solidFill>
                <a:latin typeface="Comic Sans MS" pitchFamily="66" charset="0"/>
              </a:rPr>
              <a:t>ε</a:t>
            </a:r>
            <a:r>
              <a:rPr lang="el-GR" b="1" dirty="0" err="1" smtClean="0">
                <a:solidFill>
                  <a:srgbClr val="00B0F0"/>
                </a:solidFill>
                <a:latin typeface="Comic Sans MS" pitchFamily="66" charset="0"/>
              </a:rPr>
              <a:t>νσυναίσθηση</a:t>
            </a:r>
            <a:endParaRPr lang="el-G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l-GR" b="1" dirty="0"/>
              <a:t>Όλοι</a:t>
            </a:r>
            <a:r>
              <a:rPr lang="el-GR" dirty="0"/>
              <a:t> έχουμε γεννηθεί με την </a:t>
            </a:r>
            <a:r>
              <a:rPr lang="el-GR" b="1" dirty="0"/>
              <a:t>ικανότητα</a:t>
            </a:r>
            <a:r>
              <a:rPr lang="el-GR" dirty="0"/>
              <a:t> να έχουμε </a:t>
            </a:r>
            <a:r>
              <a:rPr lang="el-GR" dirty="0" err="1" smtClean="0"/>
              <a:t>ενσυναίσθηση</a:t>
            </a:r>
            <a:r>
              <a:rPr lang="el-GR" dirty="0" smtClean="0"/>
              <a:t> απέναντι </a:t>
            </a:r>
            <a:r>
              <a:rPr lang="el-GR" dirty="0"/>
              <a:t>στους άλλους.</a:t>
            </a:r>
          </a:p>
          <a:p>
            <a:pPr algn="ctr"/>
            <a:r>
              <a:rPr lang="el-GR" dirty="0"/>
              <a:t>Η ικανότητά μας να αναπτύξουμε μια ισχυρή αίσθηση </a:t>
            </a:r>
            <a:r>
              <a:rPr lang="el-GR" dirty="0" err="1" smtClean="0"/>
              <a:t>ενσυναίσθησης</a:t>
            </a:r>
            <a:r>
              <a:rPr lang="el-GR" dirty="0" smtClean="0"/>
              <a:t> εξαρτάται </a:t>
            </a:r>
            <a:r>
              <a:rPr lang="el-GR" dirty="0"/>
              <a:t>από το πόση </a:t>
            </a:r>
            <a:r>
              <a:rPr lang="el-GR" b="1" dirty="0" smtClean="0"/>
              <a:t>εξάσκηση</a:t>
            </a:r>
            <a:r>
              <a:rPr lang="el-GR" dirty="0" smtClean="0"/>
              <a:t> κάνουμε</a:t>
            </a:r>
            <a:r>
              <a:rPr lang="el-GR" dirty="0"/>
              <a:t>. </a:t>
            </a:r>
          </a:p>
          <a:p>
            <a:pPr algn="ctr"/>
            <a:r>
              <a:rPr lang="el-GR" dirty="0"/>
              <a:t>Παίζει τεράστιο ρόλο στην ικανότητά μας (ή την αδυναμία) να δημιουργήσουμε ουσιαστικές σχέσεις με τους συνανθρώπους μας.</a:t>
            </a:r>
          </a:p>
          <a:p>
            <a:pPr algn="ctr"/>
            <a:r>
              <a:rPr lang="el-GR" dirty="0"/>
              <a:t>Αν διδαχτεί σωστά, είναι μια ικανότητα που μπορεί να συμβάλλει  μακροπρόθεσμα σε </a:t>
            </a:r>
            <a:r>
              <a:rPr lang="el-GR" b="1" dirty="0"/>
              <a:t>επιτυχία και ευτυχία στη ζωή</a:t>
            </a:r>
            <a:r>
              <a:rPr lang="el-GR" b="1" dirty="0" smtClean="0"/>
              <a:t>.</a:t>
            </a:r>
            <a:endParaRPr lang="el-G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343</Words>
  <Application>Microsoft Office PowerPoint</Application>
  <PresentationFormat>Προβολή στην οθόνη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ενσυναίσθηση</vt:lpstr>
      <vt:lpstr>https://www.youtube.com/watch?v=9_1Rt1R4xbM&amp;t=8s</vt:lpstr>
      <vt:lpstr>Διαφάνεια 4</vt:lpstr>
      <vt:lpstr>Σύντομο βίντεο για την ενσυναίσθηση</vt:lpstr>
      <vt:lpstr>Βήματα προς την ενσυναίσθηση:</vt:lpstr>
      <vt:lpstr>Διαφάνεια 7</vt:lpstr>
      <vt:lpstr>Αναπτύσσοντας την ενσυναίσθηση</vt:lpstr>
      <vt:lpstr>ενσυναίσθηση</vt:lpstr>
      <vt:lpstr>   </vt:lpstr>
      <vt:lpstr>Διαφάνεια 11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</cp:revision>
  <dcterms:created xsi:type="dcterms:W3CDTF">2025-04-14T14:20:14Z</dcterms:created>
  <dcterms:modified xsi:type="dcterms:W3CDTF">2025-04-14T14:41:23Z</dcterms:modified>
</cp:coreProperties>
</file>