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9" r:id="rId5"/>
    <p:sldId id="258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EFF440-DA1C-45CD-AE08-C0C08B31C7B4}">
          <p14:sldIdLst>
            <p14:sldId id="257"/>
          </p14:sldIdLst>
        </p14:section>
        <p14:section name="Untitled Section" id="{AD9B5413-28A5-4E32-8855-54FD22E4AAE2}">
          <p14:sldIdLst>
            <p14:sldId id="256"/>
            <p14:sldId id="259"/>
            <p14:sldId id="258"/>
            <p14:sldId id="260"/>
            <p14:sldId id="261"/>
            <p14:sldId id="262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8" autoAdjust="0"/>
  </p:normalViewPr>
  <p:slideViewPr>
    <p:cSldViewPr showGuides="1">
      <p:cViewPr varScale="1">
        <p:scale>
          <a:sx n="69" d="100"/>
          <a:sy n="69" d="100"/>
        </p:scale>
        <p:origin x="1410" y="7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FE26-DEF9-4726-90AA-5582F9789962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624A-81A9-4B8C-B2A6-45B7AA19D25F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3.5 Κοινωνική Μεταβολή</a:t>
            </a:r>
            <a:endParaRPr lang="el-GR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Ελληνική Οικογένεια:</a:t>
            </a:r>
            <a:br>
              <a:rPr lang="el-GR" dirty="0" smtClean="0"/>
            </a:br>
            <a:r>
              <a:rPr lang="el-GR" sz="3100" b="1" dirty="0"/>
              <a:t>Β</a:t>
            </a:r>
            <a:r>
              <a:rPr lang="el-GR" sz="3100" b="1" dirty="0" smtClean="0"/>
              <a:t>ρείτε τις ομοιότητες και τις διαφορές.</a:t>
            </a:r>
            <a:endParaRPr lang="el-GR" sz="3100" b="1" dirty="0" smtClean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pic>
        <p:nvPicPr>
          <p:cNvPr id="8" name="Θέση περιεχομένου 7" descr="C:\Users\User\Desktop\αρχείο λήψης 1.jpg"/>
          <p:cNvPicPr>
            <a:picLocks noGrp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10504"/>
          <a:stretch>
            <a:fillRect/>
          </a:stretch>
        </p:blipFill>
        <p:spPr bwMode="auto">
          <a:xfrm>
            <a:off x="526415" y="2318905"/>
            <a:ext cx="3332480" cy="3761740"/>
          </a:xfrm>
          <a:noFill/>
          <a:ln>
            <a:noFill/>
          </a:ln>
        </p:spPr>
      </p:pic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21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pic>
        <p:nvPicPr>
          <p:cNvPr id="9" name="Θέση περιεχομένου 8" descr="C:\Users\User\Desktop\αρχείο λήψης2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5968"/>
          <a:stretch>
            <a:fillRect/>
          </a:stretch>
        </p:blipFill>
        <p:spPr bwMode="auto">
          <a:xfrm>
            <a:off x="4916170" y="2371725"/>
            <a:ext cx="3754120" cy="3754755"/>
          </a:xfrm>
          <a:noFill/>
          <a:ln>
            <a:noFill/>
          </a:ln>
        </p:spPr>
      </p:pic>
      <p:sp>
        <p:nvSpPr>
          <p:cNvPr id="7" name="Δεξιό βέλος 6"/>
          <p:cNvSpPr/>
          <p:nvPr/>
        </p:nvSpPr>
        <p:spPr>
          <a:xfrm>
            <a:off x="3921760" y="3789045"/>
            <a:ext cx="931545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ym typeface="+mn-ea"/>
              </a:rPr>
              <a:t>Αιτίες Κοινωνικών Μεταβολών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3645024"/>
            <a:ext cx="2813323" cy="192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60157"/>
            <a:ext cx="2664296" cy="1920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645024"/>
            <a:ext cx="2664296" cy="1900555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373543" y="1739900"/>
          <a:ext cx="846398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01"/>
                <a:gridCol w="2768509"/>
                <a:gridCol w="2800773"/>
              </a:tblGrid>
              <a:tr h="1905124"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Αλλαγές στο φυσικό περιβάλλον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Μεταβολές στην τεχνολογία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Πόλεμοι, επαναστάσεις,</a:t>
                      </a:r>
                      <a:r>
                        <a:rPr lang="el-GR" sz="3200" baseline="0" dirty="0" smtClean="0"/>
                        <a:t> κοινωνικά κινήματα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>
                <a:sym typeface="+mn-ea"/>
              </a:rPr>
              <a:t>1. </a:t>
            </a:r>
            <a:r>
              <a:rPr lang="el-GR" altLang="en-US" b="1">
                <a:sym typeface="+mn-ea"/>
              </a:rPr>
              <a:t>Αλλαγές  στο φυσικό περιβάλλον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630" cy="4691380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sz="2400">
                <a:sym typeface="+mn-ea"/>
              </a:rPr>
              <a:t>π.χ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λιωσιμο πάγων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ξηρασία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πυρκαγιές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πλημμύρες</a:t>
            </a:r>
            <a:endParaRPr lang="el-GR" altLang="en-US" sz="2400">
              <a:sym typeface="+mn-ea"/>
            </a:endParaRPr>
          </a:p>
          <a:p>
            <a:r>
              <a:rPr lang="el-GR" altLang="en-US" sz="2400">
                <a:sym typeface="+mn-ea"/>
              </a:rPr>
              <a:t> συνεπειε</a:t>
            </a:r>
            <a:endParaRPr lang="el-GR" altLang="en-US" sz="2400">
              <a:sym typeface="+mn-ea"/>
            </a:endParaRPr>
          </a:p>
          <a:p>
            <a:r>
              <a:rPr lang="el-GR" altLang="en-US" sz="2400">
                <a:sym typeface="+mn-ea"/>
              </a:rPr>
              <a:t>π.χ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μετακινήσεις πληθυσμών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υποσιτισμός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ανθρώπινες και υλικές καταστροφές</a:t>
            </a:r>
            <a:endParaRPr lang="el-GR" alt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 sz="2400"/>
          </a:p>
          <a:p>
            <a:endParaRPr lang="el-GR" altLang="en-US" sz="2400"/>
          </a:p>
        </p:txBody>
      </p:sp>
      <p:pic>
        <p:nvPicPr>
          <p:cNvPr id="8" name="Picture 7" descr="αρχείο λήψης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835" y="1388745"/>
            <a:ext cx="50546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2. Μεταβολές στην Τεχνολογία</a:t>
            </a:r>
            <a:endParaRPr lang="el-G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3195" y="1358265"/>
            <a:ext cx="4038600" cy="51530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n-US" sz="2400" b="1" dirty="0"/>
              <a:t>Βιομηχανική Επανάσταση:</a:t>
            </a:r>
            <a:endParaRPr lang="el-GR" altLang="en-US" sz="2400" b="1" dirty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r>
              <a:rPr lang="en-US" altLang="en-US" sz="2000" dirty="0"/>
              <a:t>1η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18ου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(1784)</a:t>
            </a:r>
            <a:endParaRPr lang="en-US" altLang="en-US" sz="2000" dirty="0"/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19ου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(1870)</a:t>
            </a:r>
            <a:endParaRPr lang="en-US" altLang="en-US" sz="2000" dirty="0"/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3η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20ου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(1969)</a:t>
            </a:r>
            <a:endParaRPr lang="en-US" altLang="en-US" sz="2000" dirty="0"/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4η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Αρχές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21ου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(200</a:t>
            </a:r>
            <a:r>
              <a:rPr lang="el-GR" altLang="en-US" sz="2000" dirty="0"/>
              <a:t>9)</a:t>
            </a:r>
            <a:endParaRPr lang="el-GR" altLang="en-US" sz="2000" dirty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r>
              <a:rPr lang="el-GR" altLang="en-US" sz="2000" b="1" dirty="0">
                <a:sym typeface="+mn-ea"/>
              </a:rPr>
              <a:t>Επανάσταση Υψηλής Τεχνολογίας</a:t>
            </a:r>
            <a:endParaRPr lang="el-GR" altLang="en-US" sz="2000" b="1" dirty="0"/>
          </a:p>
          <a:p>
            <a:pPr marL="0" indent="0">
              <a:buNone/>
            </a:pPr>
            <a:endParaRPr lang="el-GR" alt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890" y="2823845"/>
            <a:ext cx="2905125" cy="128651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8905" y="5445125"/>
            <a:ext cx="2943225" cy="1066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06" y="4149090"/>
            <a:ext cx="2912110" cy="11398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2183763" y="2577782"/>
            <a:ext cx="370840" cy="32702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10448" y="3551872"/>
            <a:ext cx="485775" cy="38290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110448" y="4845843"/>
            <a:ext cx="485775" cy="3771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05" y="1358265"/>
            <a:ext cx="2834640" cy="1278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Πόλεμοι, Επαναστάσεις, Κινήματα</a:t>
            </a:r>
            <a:endParaRPr lang="el-G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755" y="3429000"/>
            <a:ext cx="2748792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93" y="3429000"/>
            <a:ext cx="2534259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98" y="3429000"/>
            <a:ext cx="2581302" cy="2448272"/>
          </a:xfrm>
          <a:prstGeom prst="rect">
            <a:avLst/>
          </a:prstGeom>
        </p:spPr>
      </p:pic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457201" y="1397000"/>
          <a:ext cx="82296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225"/>
                <a:gridCol w="2771175"/>
                <a:gridCol w="2743200"/>
              </a:tblGrid>
              <a:tr h="1383928"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</a:t>
                      </a:r>
                      <a:endParaRPr lang="el-GR" sz="3200" dirty="0" smtClean="0"/>
                    </a:p>
                    <a:p>
                      <a:r>
                        <a:rPr lang="el-GR" sz="3200" dirty="0" smtClean="0"/>
                        <a:t>Β Παγκόσμιος Πόλεμος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</a:t>
                      </a:r>
                      <a:endParaRPr lang="el-GR" sz="3200" dirty="0" smtClean="0"/>
                    </a:p>
                    <a:p>
                      <a:r>
                        <a:rPr lang="el-GR" sz="3200" dirty="0" smtClean="0"/>
                        <a:t>Ελληνική Επανάσταση 1821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 </a:t>
                      </a:r>
                      <a:endParaRPr lang="el-GR" sz="3200" dirty="0" smtClean="0"/>
                    </a:p>
                    <a:p>
                      <a:r>
                        <a:rPr lang="el-GR" sz="3200" dirty="0" smtClean="0"/>
                        <a:t>Φεμινιστικό </a:t>
                      </a:r>
                      <a:r>
                        <a:rPr lang="el-GR" sz="3200" dirty="0" err="1" smtClean="0"/>
                        <a:t>κίκημα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Τρόποι πραγματοποίησης </a:t>
            </a:r>
            <a:r>
              <a:rPr lang="el-GR" altLang="en-US" dirty="0" err="1"/>
              <a:t>κοινωνικης</a:t>
            </a:r>
            <a:r>
              <a:rPr lang="el-GR" altLang="en-US" dirty="0"/>
              <a:t> </a:t>
            </a:r>
            <a:r>
              <a:rPr lang="el-GR" altLang="en-US" dirty="0" smtClean="0"/>
              <a:t>μεταβολής</a:t>
            </a:r>
            <a:br>
              <a:rPr lang="el-GR" altLang="en-US" dirty="0" smtClean="0"/>
            </a:br>
            <a:endParaRPr lang="el-GR" altLang="en-US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/>
        </p:nvGraphicFramePr>
        <p:xfrm>
          <a:off x="1115616" y="1274400"/>
          <a:ext cx="7200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2758971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Αργά:</a:t>
                      </a:r>
                      <a:r>
                        <a:rPr lang="el-GR" sz="2400" b="1" baseline="0" dirty="0" smtClean="0"/>
                        <a:t> </a:t>
                      </a:r>
                      <a:endParaRPr lang="el-GR" sz="2400" b="1" baseline="0" dirty="0" smtClean="0"/>
                    </a:p>
                    <a:p>
                      <a:r>
                        <a:rPr lang="el-GR" sz="2400" baseline="0" dirty="0" smtClean="0"/>
                        <a:t>παραδοσιακές αγροτικές κοινωνίες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err="1" smtClean="0"/>
                        <a:t>Π.χ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Αξίες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 Νοοτροπία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 (προκαταλήψεις)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Ειρηνικά: </a:t>
                      </a:r>
                      <a:endParaRPr lang="el-GR" sz="2400" b="1" dirty="0" smtClean="0"/>
                    </a:p>
                    <a:p>
                      <a:r>
                        <a:rPr lang="el-GR" sz="2400" b="1" dirty="0" err="1" smtClean="0"/>
                        <a:t>Π.χ</a:t>
                      </a:r>
                      <a:endParaRPr lang="el-GR" sz="2400" b="1" dirty="0" smtClean="0"/>
                    </a:p>
                    <a:p>
                      <a:r>
                        <a:rPr lang="el-GR" sz="2400" dirty="0" smtClean="0"/>
                        <a:t>εκλογές γυναικών</a:t>
                      </a:r>
                      <a:endParaRPr lang="el-GR" sz="2400" dirty="0" smtClean="0"/>
                    </a:p>
                    <a:p>
                      <a:r>
                        <a:rPr lang="el-GR" sz="2400" dirty="0" smtClean="0"/>
                        <a:t>Νομοθετική</a:t>
                      </a:r>
                      <a:r>
                        <a:rPr lang="el-GR" sz="2400" baseline="0" dirty="0" smtClean="0"/>
                        <a:t> κατοχύρωση ισότητας φύλων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Προστασία περιβάλλοντος</a:t>
                      </a:r>
                      <a:endParaRPr lang="el-GR" sz="2400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2491973">
                <a:tc>
                  <a:txBody>
                    <a:bodyPr/>
                    <a:lstStyle/>
                    <a:p>
                      <a:r>
                        <a:rPr lang="el-GR" dirty="0" smtClean="0"/>
                        <a:t>ή</a:t>
                      </a:r>
                      <a:endParaRPr lang="el-GR" dirty="0" smtClean="0"/>
                    </a:p>
                    <a:p>
                      <a:r>
                        <a:rPr lang="el-GR" sz="2400" b="1" dirty="0" smtClean="0"/>
                        <a:t>Ραγδαία: </a:t>
                      </a:r>
                      <a:r>
                        <a:rPr lang="el-GR" sz="2400" dirty="0" smtClean="0"/>
                        <a:t>σύγχρονες</a:t>
                      </a:r>
                      <a:r>
                        <a:rPr lang="el-GR" sz="2400" baseline="0" dirty="0" smtClean="0"/>
                        <a:t> βιομηχανικές κοινωνίες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err="1" smtClean="0"/>
                        <a:t>π.χ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Υλικός πολιτισμός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Τεχνολογία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Ή </a:t>
                      </a:r>
                      <a:endParaRPr lang="el-GR" dirty="0" smtClean="0"/>
                    </a:p>
                    <a:p>
                      <a:r>
                        <a:rPr lang="el-GR" sz="2400" b="1" dirty="0" smtClean="0"/>
                        <a:t>Επαναστατικά:</a:t>
                      </a:r>
                      <a:endParaRPr lang="el-GR" sz="2400" b="1" dirty="0" smtClean="0"/>
                    </a:p>
                    <a:p>
                      <a:r>
                        <a:rPr lang="el-GR" sz="2400" b="1" dirty="0" err="1" smtClean="0"/>
                        <a:t>Π.χ</a:t>
                      </a:r>
                      <a:endParaRPr lang="el-GR" sz="2400" b="1" dirty="0" smtClean="0"/>
                    </a:p>
                    <a:p>
                      <a:r>
                        <a:rPr lang="el-GR" sz="2400" dirty="0" smtClean="0"/>
                        <a:t>Συγκρούσεις κοινωνικών ομάδων- Γαλλική Επανάσταση, Ρωσική Επανάσταση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Γυναικοκτονίες</a:t>
            </a:r>
            <a:r>
              <a:rPr lang="el-GR" sz="2800" b="1" dirty="0" smtClean="0"/>
              <a:t> ως Κοινωνικό Πρόβλημα στην Ελλάδα</a:t>
            </a:r>
            <a:endParaRPr lang="el-GR" sz="2800" b="1" dirty="0"/>
          </a:p>
        </p:txBody>
      </p:sp>
      <p:pic>
        <p:nvPicPr>
          <p:cNvPr id="1026" name="Picture 2" descr="https://www.npress.gr/wp-content/uploads/2024/11/image-34-922x102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5"/>
            <a:ext cx="7344816" cy="53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Συνέπειες Κοινωνικών Μεταβολών</a:t>
            </a: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691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n-US"/>
              <a:t>στο άτομο</a:t>
            </a:r>
            <a:endParaRPr lang="el-G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n-US"/>
              <a:t>στην κοινωνία</a:t>
            </a:r>
            <a:endParaRPr lang="el-GR" altLang="en-US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/>
        </p:nvGraphicFramePr>
        <p:xfrm>
          <a:off x="827584" y="1396999"/>
          <a:ext cx="7859216" cy="502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08"/>
                <a:gridCol w="3929608"/>
              </a:tblGrid>
              <a:tr h="423325">
                <a:tc>
                  <a:txBody>
                    <a:bodyPr/>
                    <a:lstStyle/>
                    <a:p>
                      <a:r>
                        <a:rPr lang="el-GR" dirty="0" smtClean="0"/>
                        <a:t>Στο άτομο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Στην κοινωνία</a:t>
                      </a:r>
                      <a:endParaRPr lang="el-GR" dirty="0"/>
                    </a:p>
                  </a:txBody>
                  <a:tcPr/>
                </a:tc>
              </a:tr>
              <a:tr h="448840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Θετικές: </a:t>
                      </a:r>
                      <a:endParaRPr lang="el-GR" sz="2000" b="1" dirty="0" smtClean="0"/>
                    </a:p>
                    <a:p>
                      <a:r>
                        <a:rPr lang="el-GR" sz="2000" dirty="0" smtClean="0"/>
                        <a:t>βελτίωση συνθηκών ζωής.</a:t>
                      </a:r>
                      <a:endParaRPr lang="el-GR" sz="2000" dirty="0" smtClean="0"/>
                    </a:p>
                    <a:p>
                      <a:r>
                        <a:rPr lang="el-GR" sz="2000" dirty="0" smtClean="0"/>
                        <a:t>Ευκαιρίες για ανοδική κινητικότητα.</a:t>
                      </a:r>
                      <a:endParaRPr lang="el-GR" sz="2000" dirty="0" smtClean="0"/>
                    </a:p>
                    <a:p>
                      <a:r>
                        <a:rPr lang="el-GR" sz="2000" dirty="0" smtClean="0"/>
                        <a:t>Διεκδίκηση ανθρωπίνων δικαιωμάτων.</a:t>
                      </a:r>
                      <a:endParaRPr lang="el-GR" sz="2000" dirty="0" smtClean="0"/>
                    </a:p>
                    <a:p>
                      <a:r>
                        <a:rPr lang="el-GR" sz="2000" dirty="0" smtClean="0"/>
                        <a:t> </a:t>
                      </a:r>
                      <a:r>
                        <a:rPr lang="el-GR" sz="2000" dirty="0" err="1" smtClean="0"/>
                        <a:t>κ.ά</a:t>
                      </a:r>
                      <a:endParaRPr lang="el-GR" sz="2000" dirty="0" smtClean="0"/>
                    </a:p>
                    <a:p>
                      <a:r>
                        <a:rPr lang="el-GR" sz="2000" b="1" dirty="0" smtClean="0"/>
                        <a:t>Αρνητικές:</a:t>
                      </a:r>
                      <a:endParaRPr lang="el-GR" sz="2000" b="1" dirty="0" smtClean="0"/>
                    </a:p>
                    <a:p>
                      <a:r>
                        <a:rPr lang="el-GR" sz="2000" dirty="0" smtClean="0"/>
                        <a:t>Ψυχολογικά </a:t>
                      </a:r>
                      <a:r>
                        <a:rPr lang="el-GR" sz="2000" dirty="0" smtClean="0"/>
                        <a:t>προβλήματα </a:t>
                      </a:r>
                      <a:r>
                        <a:rPr lang="el-GR" sz="2000" dirty="0" smtClean="0"/>
                        <a:t>(</a:t>
                      </a:r>
                      <a:r>
                        <a:rPr lang="el-GR" sz="2000" dirty="0" err="1" smtClean="0"/>
                        <a:t>π.χ</a:t>
                      </a:r>
                      <a:r>
                        <a:rPr lang="el-GR" sz="2000" dirty="0" smtClean="0"/>
                        <a:t> μοναξιά, ανασφάλεια)</a:t>
                      </a:r>
                      <a:endParaRPr lang="el-GR" sz="2000" dirty="0" smtClean="0"/>
                    </a:p>
                    <a:p>
                      <a:r>
                        <a:rPr lang="el-GR" sz="2000" dirty="0" smtClean="0"/>
                        <a:t>Προβλήματα</a:t>
                      </a:r>
                      <a:r>
                        <a:rPr lang="el-GR" sz="2000" baseline="0" dirty="0" smtClean="0"/>
                        <a:t> κοινωνικής προσαρμογής(</a:t>
                      </a:r>
                      <a:r>
                        <a:rPr lang="el-GR" sz="2000" baseline="0" dirty="0" err="1" smtClean="0"/>
                        <a:t>π.χ</a:t>
                      </a:r>
                      <a:r>
                        <a:rPr lang="el-GR" sz="2000" baseline="0" dirty="0" smtClean="0"/>
                        <a:t> αλλοτρίωση, αποξένωση)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κ.ά</a:t>
                      </a:r>
                      <a:endParaRPr lang="el-GR" sz="2000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Θετικές:</a:t>
                      </a:r>
                      <a:endParaRPr lang="el-GR" sz="2000" b="1" dirty="0" smtClean="0"/>
                    </a:p>
                    <a:p>
                      <a:r>
                        <a:rPr lang="el-GR" sz="2000" dirty="0" smtClean="0"/>
                        <a:t>Δημοκρατικές κατακτήσεις.</a:t>
                      </a:r>
                      <a:endParaRPr lang="el-GR" sz="2000" dirty="0" smtClean="0"/>
                    </a:p>
                    <a:p>
                      <a:r>
                        <a:rPr lang="el-GR" sz="2000" dirty="0" smtClean="0"/>
                        <a:t>Πλανητική</a:t>
                      </a:r>
                      <a:r>
                        <a:rPr lang="el-GR" sz="2000" baseline="0" dirty="0" smtClean="0"/>
                        <a:t> επικοινωνία.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Επιστημονικές εξελίξεις.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κ.ά</a:t>
                      </a:r>
                      <a:endParaRPr lang="el-GR" sz="2000" baseline="0" dirty="0" smtClean="0"/>
                    </a:p>
                    <a:p>
                      <a:r>
                        <a:rPr lang="el-GR" sz="2000" b="1" baseline="0" dirty="0" smtClean="0"/>
                        <a:t>Αρνητικές:</a:t>
                      </a:r>
                      <a:endParaRPr lang="el-GR" sz="2000" b="1" baseline="0" dirty="0" smtClean="0"/>
                    </a:p>
                    <a:p>
                      <a:r>
                        <a:rPr lang="el-GR" sz="2000" baseline="0" dirty="0" smtClean="0"/>
                        <a:t>Κοινωνικά προβλήματα </a:t>
                      </a:r>
                      <a:r>
                        <a:rPr lang="el-GR" sz="2000" baseline="0" dirty="0" err="1" smtClean="0"/>
                        <a:t>π.χ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Φτώχεια,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Ανεργία,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Κοινωνικές διακρίσεις,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Περιβαλλοντικά προβλήματα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err="1" smtClean="0"/>
                        <a:t>κ.ά</a:t>
                      </a:r>
                      <a:endParaRPr lang="el-GR" sz="2000" baseline="0" dirty="0" smtClean="0"/>
                    </a:p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1672</Words>
  <Application>WPS Presentation</Application>
  <PresentationFormat>Προβολή στην οθόνη (4:3)</PresentationFormat>
  <Paragraphs>128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Θέμα του Office</vt:lpstr>
      <vt:lpstr>3.5 Κοινωνική Μεταβολή</vt:lpstr>
      <vt:lpstr>Ελληνική Οικογένεια: Βρείτε τις ομοιότητες και τις διαφορές.</vt:lpstr>
      <vt:lpstr>Αιτίες Κοινωνικών Μεταβολών</vt:lpstr>
      <vt:lpstr>1. Αλλαγές  στο φυσικό περιβάλλον</vt:lpstr>
      <vt:lpstr>2. Μεταβολές στην Τεχνολογία</vt:lpstr>
      <vt:lpstr>Πόλεμοι, Επαναστάσεις, Κινήματα</vt:lpstr>
      <vt:lpstr>Τρόποι πραγματοποίησης κοινωνικης μεταβολής </vt:lpstr>
      <vt:lpstr>Γυναικοκτονίες ως Κοινωνικό Πρόβλημα στην Ελλάδα</vt:lpstr>
      <vt:lpstr>Συνέπειες Κοινωνικών Μεταβολών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Κοινωνική Μεταβολή</dc:title>
  <dc:creator>User</dc:creator>
  <cp:lastModifiedBy>Αθηνά Ανδρουλάκ�</cp:lastModifiedBy>
  <cp:revision>16</cp:revision>
  <dcterms:created xsi:type="dcterms:W3CDTF">2025-08-16T16:39:00Z</dcterms:created>
  <dcterms:modified xsi:type="dcterms:W3CDTF">2025-12-15T19:15:33Z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7C2AAA11D32647EBAEF541ABF29524F0_13</vt:lpwstr>
  </property>
  <property fmtid="{D5CDD505-2E9C-101B-9397-08002B2CF9AE}" pid="3" name="KSOProductBuildVer">
    <vt:lpwstr>1033-12.2.0.23131</vt:lpwstr>
  </property>
</Properties>
</file>