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9" r:id="rId4"/>
    <p:sldId id="260" r:id="rId5"/>
    <p:sldId id="264" r:id="rId6"/>
    <p:sldId id="257" r:id="rId7"/>
    <p:sldId id="265" r:id="rId8"/>
    <p:sldId id="266" r:id="rId9"/>
    <p:sldId id="262" r:id="rId10"/>
    <p:sldId id="267" r:id="rId11"/>
    <p:sldId id="258" r:id="rId12"/>
    <p:sldId id="26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8835BBBD-53FA-4859-82F7-C26D1FD3521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8835BBBD-53FA-4859-82F7-C26D1FD3521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35BBBD-53FA-4859-82F7-C26D1FD3521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017EC94-E3F3-48EF-A9E7-DD779CE836F9}" type="datetimeFigureOut">
              <a:rPr lang="el-GR" smtClean="0"/>
              <a:pPr/>
              <a:t>2/5/2025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8835BBBD-53FA-4859-82F7-C26D1FD3521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17EC94-E3F3-48EF-A9E7-DD779CE836F9}" type="datetimeFigureOut">
              <a:rPr lang="el-GR" smtClean="0"/>
              <a:pPr/>
              <a:t>2/5/2025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35BBBD-53FA-4859-82F7-C26D1FD3521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dlet.com/eleni_venianaki86/padlet-3ihi0iwic9ryqbi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solidFill>
                  <a:schemeClr val="tx1"/>
                </a:solidFill>
                <a:latin typeface="Times New Roman" pitchFamily="18" charset="0"/>
                <a:cs typeface="Times New Roman" pitchFamily="18" charset="0"/>
              </a:rPr>
              <a:t>ΑΓΓΛΙΚΑ Β΄ ΓΥΜΝΑΣΙΟΥ</a:t>
            </a:r>
            <a:endParaRPr lang="el-GR" dirty="0">
              <a:solidFill>
                <a:schemeClr val="tx1"/>
              </a:solidFill>
              <a:latin typeface="Times New Roman" pitchFamily="18" charset="0"/>
              <a:cs typeface="Times New Roman" pitchFamily="18" charset="0"/>
            </a:endParaRPr>
          </a:p>
        </p:txBody>
      </p:sp>
      <p:sp>
        <p:nvSpPr>
          <p:cNvPr id="2" name="1 - Τίτλος"/>
          <p:cNvSpPr>
            <a:spLocks noGrp="1"/>
          </p:cNvSpPr>
          <p:nvPr>
            <p:ph type="ctrTitle"/>
          </p:nvPr>
        </p:nvSpPr>
        <p:spPr/>
        <p:txBody>
          <a:bodyPr/>
          <a:lstStyle/>
          <a:p>
            <a:r>
              <a:rPr lang="en-GB" b="1" dirty="0" smtClean="0">
                <a:latin typeface="Times New Roman" pitchFamily="18" charset="0"/>
                <a:cs typeface="Times New Roman" pitchFamily="18" charset="0"/>
              </a:rPr>
              <a:t>A message in a bottle</a:t>
            </a:r>
            <a:endParaRPr lang="el-GR"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800" dirty="0" smtClean="0">
                <a:solidFill>
                  <a:schemeClr val="tx1"/>
                </a:solidFill>
                <a:latin typeface="Times New Roman" pitchFamily="18" charset="0"/>
                <a:cs typeface="Times New Roman" pitchFamily="18" charset="0"/>
              </a:rPr>
              <a:t>Writing task </a:t>
            </a:r>
            <a:endParaRPr lang="el-GR" sz="4800" dirty="0">
              <a:solidFill>
                <a:schemeClr val="tx1"/>
              </a:solidFill>
              <a:latin typeface="Times New Roman" pitchFamily="18" charset="0"/>
              <a:cs typeface="Times New Roman" pitchFamily="18" charset="0"/>
            </a:endParaRPr>
          </a:p>
        </p:txBody>
      </p:sp>
      <p:sp>
        <p:nvSpPr>
          <p:cNvPr id="3" name="2 - Θέση κειμένου"/>
          <p:cNvSpPr>
            <a:spLocks noGrp="1"/>
          </p:cNvSpPr>
          <p:nvPr>
            <p:ph type="body" idx="1"/>
          </p:nvPr>
        </p:nvSpPr>
        <p:spPr>
          <a:xfrm>
            <a:off x="395536" y="2547938"/>
            <a:ext cx="8496944" cy="4121422"/>
          </a:xfrm>
        </p:spPr>
        <p:txBody>
          <a:bodyPr/>
          <a:lstStyle/>
          <a:p>
            <a:pPr lvl="0" algn="just"/>
            <a:r>
              <a:rPr lang="en-US" sz="3600" b="1" dirty="0" smtClean="0">
                <a:solidFill>
                  <a:schemeClr val="tx1"/>
                </a:solidFill>
                <a:latin typeface="Times New Roman" pitchFamily="18" charset="0"/>
                <a:cs typeface="Times New Roman" pitchFamily="18" charset="0"/>
              </a:rPr>
              <a:t>b. Read the stories of </a:t>
            </a:r>
            <a:r>
              <a:rPr lang="en-US" sz="3600" b="1" dirty="0" smtClean="0">
                <a:solidFill>
                  <a:schemeClr val="tx1"/>
                </a:solidFill>
                <a:latin typeface="Times New Roman" pitchFamily="18" charset="0"/>
                <a:cs typeface="Times New Roman" pitchFamily="18" charset="0"/>
              </a:rPr>
              <a:t>your classmates on </a:t>
            </a:r>
            <a:r>
              <a:rPr lang="en-US" sz="3600" b="1" dirty="0" err="1" smtClean="0">
                <a:solidFill>
                  <a:schemeClr val="tx1"/>
                </a:solidFill>
                <a:latin typeface="Times New Roman" pitchFamily="18" charset="0"/>
                <a:cs typeface="Times New Roman" pitchFamily="18" charset="0"/>
              </a:rPr>
              <a:t>Padlet</a:t>
            </a:r>
            <a:r>
              <a:rPr lang="en-US" sz="3600" b="1" dirty="0" smtClean="0">
                <a:solidFill>
                  <a:schemeClr val="tx1"/>
                </a:solidFill>
                <a:latin typeface="Times New Roman" pitchFamily="18" charset="0"/>
                <a:cs typeface="Times New Roman" pitchFamily="18" charset="0"/>
              </a:rPr>
              <a:t> and make them comments. You can use the Evaluation Criteria and the Peer- Evaluation Criteria to help you!!!</a:t>
            </a:r>
            <a:endParaRPr lang="el-GR" sz="3600" dirty="0" smtClean="0">
              <a:solidFill>
                <a:schemeClr val="tx1"/>
              </a:solidFill>
              <a:latin typeface="Times New Roman" pitchFamily="18" charset="0"/>
              <a:cs typeface="Times New Roman" pitchFamily="18" charset="0"/>
            </a:endParaRP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Πίνακας"/>
          <p:cNvGraphicFramePr>
            <a:graphicFrameLocks noGrp="1"/>
          </p:cNvGraphicFramePr>
          <p:nvPr/>
        </p:nvGraphicFramePr>
        <p:xfrm>
          <a:off x="1524000" y="3108960"/>
          <a:ext cx="6096000" cy="365760"/>
        </p:xfrm>
        <a:graphic>
          <a:graphicData uri="http://schemas.openxmlformats.org/drawingml/2006/table">
            <a:tbl>
              <a:tblPr/>
              <a:tblGrid>
                <a:gridCol w="1016000"/>
                <a:gridCol w="1016000"/>
                <a:gridCol w="1016000"/>
                <a:gridCol w="1016000"/>
                <a:gridCol w="1016000"/>
                <a:gridCol w="1016000"/>
              </a:tblGrid>
              <a:tr h="0">
                <a:tc>
                  <a:txBody>
                    <a:bodyPr/>
                    <a:lstStyle/>
                    <a:p>
                      <a:endParaRPr lang="en-US" dirty="0"/>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dirty="0"/>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r>
            </a:tbl>
          </a:graphicData>
        </a:graphic>
      </p:graphicFrame>
      <p:sp>
        <p:nvSpPr>
          <p:cNvPr id="1026" name="AutoShape 2" descr="https://v1.padlet.pics/3/image.webp?t=c_limit%2Cdpr_1%2Ch_738%2Cw_1500&amp;url=https%3A%2F%2Fu1.padletusercontent.com%2Fuploads%2Fpadlet-uploads%2F419883121%2F0664c9f35ded44606607baf35c3c52e6%2FEVALUATION_CRITERIA.png%3Fexpiry_token%3D5WaHZRdGG3LkUVQGy3SZ-zdRtq89aJeottSBaF_Hii8EGDVBG-vnLc5ZfL_2GiKosWMOCkHArMcc8LorETHcZ_MjnVp__V1YffO1vcoIxIZDe-W2eD2AKBY6gtepsylmqoN0cyo-5fcFpJM8FSh9ZUwQ3ZGD_sOPqDD0hcRsmH7EldQqUrjsekQmQ_huy0ZGWgWylGvzoW2JCO3NLf6aQf3U04Fd9ksbN_wzfllfUSM%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https://v1.padlet.pics/3/image.webp?t=c_limit%2Cdpr_1%2Ch_738%2Cw_1500&amp;url=https%3A%2F%2Fu1.padletusercontent.com%2Fuploads%2Fpadlet-uploads%2F419883121%2F0664c9f35ded44606607baf35c3c52e6%2FEVALUATION_CRITERIA.png%3Fexpiry_token%3D5WaHZRdGG3LkUVQGy3SZ-zdRtq89aJeottSBaF_Hii8EGDVBG-vnLc5ZfL_2GiKosWMOCkHArMcc8LorETHcZ_MjnVp__V1YffO1vcoIxIZDe-W2eD2AKBY6gtepsylmqoN0cyo-5fcFpJM8FSh9ZUwQ3ZGD_sOPqDD0hcRsmH7EldQqUrjsekQmQ_huy0ZGWgWylGvzoW2JCO3NLf6aQf3U04Fd9ksbN_wzfllfUSM%3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13 - Εικόνα" descr="EVALUATION CRITERIA.png"/>
          <p:cNvPicPr>
            <a:picLocks noChangeAspect="1"/>
          </p:cNvPicPr>
          <p:nvPr/>
        </p:nvPicPr>
        <p:blipFill>
          <a:blip r:embed="rId2" cstate="print"/>
          <a:stretch>
            <a:fillRect/>
          </a:stretch>
        </p:blipFill>
        <p:spPr>
          <a:xfrm>
            <a:off x="0" y="0"/>
            <a:ext cx="9144000" cy="66693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Πάπυρος"/>
          <p:cNvSpPr>
            <a:spLocks noChangeArrowheads="1"/>
          </p:cNvSpPr>
          <p:nvPr/>
        </p:nvSpPr>
        <p:spPr bwMode="auto">
          <a:xfrm>
            <a:off x="506413" y="969963"/>
            <a:ext cx="8242051" cy="5555381"/>
          </a:xfrm>
          <a:prstGeom prst="verticalScroll">
            <a:avLst>
              <a:gd name="adj" fmla="val 12500"/>
            </a:avLst>
          </a:prstGeom>
          <a:blipFill dpi="0" rotWithShape="1">
            <a:blip r:embed="rId2" cstate="print"/>
            <a:srcRect/>
            <a:tile tx="0" ty="0" sx="100000" sy="100000" flip="none" algn="tl"/>
          </a:blipFill>
          <a:ln w="9525">
            <a:solidFill>
              <a:srgbClr val="000000"/>
            </a:solidFill>
            <a:round/>
            <a:headEnd/>
            <a:tailEnd/>
          </a:ln>
        </p:spPr>
        <p:txBody>
          <a:bodyPr vert="eaVert" wrap="square" lIns="91440" tIns="45720" rIns="91440" bIns="45720" numCol="1" anchor="t" anchorCtr="0" compatLnSpc="1">
            <a:prstTxWarp prst="textNoShape">
              <a:avLst/>
            </a:prstTxWarp>
          </a:bodyPr>
          <a:lstStyle/>
          <a:p>
            <a:endParaRPr lang="el-GR"/>
          </a:p>
        </p:txBody>
      </p:sp>
      <p:graphicFrame>
        <p:nvGraphicFramePr>
          <p:cNvPr id="3" name="2 - Πίνακας"/>
          <p:cNvGraphicFramePr>
            <a:graphicFrameLocks noGrp="1"/>
          </p:cNvGraphicFramePr>
          <p:nvPr/>
        </p:nvGraphicFramePr>
        <p:xfrm>
          <a:off x="1259632" y="1772816"/>
          <a:ext cx="6639416" cy="4536503"/>
        </p:xfrm>
        <a:graphic>
          <a:graphicData uri="http://schemas.openxmlformats.org/drawingml/2006/table">
            <a:tbl>
              <a:tblPr/>
              <a:tblGrid>
                <a:gridCol w="6639416"/>
              </a:tblGrid>
              <a:tr h="1360951">
                <a:tc>
                  <a:txBody>
                    <a:bodyPr/>
                    <a:lstStyle/>
                    <a:p>
                      <a:pPr algn="just">
                        <a:lnSpc>
                          <a:spcPct val="150000"/>
                        </a:lnSpc>
                        <a:spcAft>
                          <a:spcPts val="0"/>
                        </a:spcAft>
                      </a:pPr>
                      <a:r>
                        <a:rPr lang="en-US" sz="1200" dirty="0">
                          <a:latin typeface="Times New Roman"/>
                          <a:ea typeface="Calibri"/>
                          <a:cs typeface="Times New Roman"/>
                        </a:rPr>
                        <a:t>This piece of writing was:</a:t>
                      </a:r>
                      <a:endParaRPr lang="el-GR" sz="1100" dirty="0">
                        <a:latin typeface="Calibri"/>
                        <a:ea typeface="Calibri"/>
                        <a:cs typeface="Times New Roman"/>
                      </a:endParaRPr>
                    </a:p>
                    <a:p>
                      <a:pPr algn="just">
                        <a:lnSpc>
                          <a:spcPct val="150000"/>
                        </a:lnSpc>
                        <a:spcAft>
                          <a:spcPts val="0"/>
                        </a:spcAft>
                      </a:pPr>
                      <a:r>
                        <a:rPr lang="en-US" sz="1200" b="1" u="sng" dirty="0" smtClean="0">
                          <a:latin typeface="Times New Roman"/>
                          <a:ea typeface="Calibri"/>
                          <a:cs typeface="Times New Roman"/>
                        </a:rPr>
                        <a:t>__________________________________________________________________________________________________________________________________________________________________________</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951">
                <a:tc>
                  <a:txBody>
                    <a:bodyPr/>
                    <a:lstStyle/>
                    <a:p>
                      <a:pPr algn="just">
                        <a:lnSpc>
                          <a:spcPct val="150000"/>
                        </a:lnSpc>
                        <a:spcAft>
                          <a:spcPts val="0"/>
                        </a:spcAft>
                      </a:pPr>
                      <a:r>
                        <a:rPr lang="en-US" sz="1200" dirty="0">
                          <a:latin typeface="Times New Roman"/>
                          <a:ea typeface="Calibri"/>
                          <a:cs typeface="Times New Roman"/>
                        </a:rPr>
                        <a:t>The part I liked the most was:</a:t>
                      </a:r>
                      <a:endParaRPr lang="el-GR" sz="1100" dirty="0">
                        <a:latin typeface="Calibri"/>
                        <a:ea typeface="Calibri"/>
                        <a:cs typeface="Times New Roman"/>
                      </a:endParaRPr>
                    </a:p>
                    <a:p>
                      <a:pPr algn="just">
                        <a:lnSpc>
                          <a:spcPct val="150000"/>
                        </a:lnSpc>
                        <a:spcAft>
                          <a:spcPts val="0"/>
                        </a:spcAft>
                      </a:pPr>
                      <a:r>
                        <a:rPr lang="en-US" sz="1200" b="1" u="sng" dirty="0" smtClean="0">
                          <a:latin typeface="Times New Roman"/>
                          <a:ea typeface="Calibri"/>
                          <a:cs typeface="Times New Roman"/>
                        </a:rPr>
                        <a:t>__________________________________________________________________________________________________________________________________________________________________________</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951">
                <a:tc>
                  <a:txBody>
                    <a:bodyPr/>
                    <a:lstStyle/>
                    <a:p>
                      <a:pPr algn="just">
                        <a:lnSpc>
                          <a:spcPct val="150000"/>
                        </a:lnSpc>
                        <a:spcAft>
                          <a:spcPts val="0"/>
                        </a:spcAft>
                      </a:pPr>
                      <a:r>
                        <a:rPr lang="en-US" sz="1200" dirty="0">
                          <a:latin typeface="Times New Roman"/>
                          <a:ea typeface="Calibri"/>
                          <a:cs typeface="Times New Roman"/>
                        </a:rPr>
                        <a:t>This piece of writing can be improved by: </a:t>
                      </a:r>
                      <a:endParaRPr lang="el-GR" sz="1100" dirty="0">
                        <a:latin typeface="Calibri"/>
                        <a:ea typeface="Calibri"/>
                        <a:cs typeface="Times New Roman"/>
                      </a:endParaRPr>
                    </a:p>
                    <a:p>
                      <a:pPr algn="just">
                        <a:lnSpc>
                          <a:spcPct val="150000"/>
                        </a:lnSpc>
                        <a:spcAft>
                          <a:spcPts val="0"/>
                        </a:spcAft>
                      </a:pPr>
                      <a:r>
                        <a:rPr lang="en-US" sz="1200" b="1" u="sng" dirty="0" smtClean="0">
                          <a:latin typeface="Times New Roman"/>
                          <a:ea typeface="Calibri"/>
                          <a:cs typeface="Times New Roman"/>
                        </a:rPr>
                        <a:t>__________________________________________________________________________________________________________________________________________________________________________</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650">
                <a:tc>
                  <a:txBody>
                    <a:bodyPr/>
                    <a:lstStyle/>
                    <a:p>
                      <a:pPr algn="r">
                        <a:lnSpc>
                          <a:spcPct val="150000"/>
                        </a:lnSpc>
                        <a:spcAft>
                          <a:spcPts val="0"/>
                        </a:spcAft>
                        <a:tabLst>
                          <a:tab pos="657225" algn="l"/>
                        </a:tabLst>
                      </a:pP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n-US" dirty="0" err="1" smtClean="0">
                <a:solidFill>
                  <a:schemeClr val="tx1"/>
                </a:solidFill>
                <a:latin typeface="Times New Roman" pitchFamily="18" charset="0"/>
                <a:cs typeface="Times New Roman" pitchFamily="18" charset="0"/>
              </a:rPr>
              <a:t>Padlet</a:t>
            </a:r>
            <a:r>
              <a:rPr lang="en-US" dirty="0" smtClean="0">
                <a:solidFill>
                  <a:schemeClr val="tx1"/>
                </a:solidFill>
                <a:latin typeface="Times New Roman" pitchFamily="18" charset="0"/>
                <a:cs typeface="Times New Roman" pitchFamily="18" charset="0"/>
              </a:rPr>
              <a:t> Link and </a:t>
            </a:r>
            <a:r>
              <a:rPr lang="en-US" dirty="0" err="1" smtClean="0">
                <a:solidFill>
                  <a:schemeClr val="tx1"/>
                </a:solidFill>
                <a:latin typeface="Times New Roman" pitchFamily="18" charset="0"/>
                <a:cs typeface="Times New Roman" pitchFamily="18" charset="0"/>
              </a:rPr>
              <a:t>QrCode</a:t>
            </a:r>
            <a:endParaRPr lang="el-GR" dirty="0">
              <a:solidFill>
                <a:schemeClr val="tx1"/>
              </a:solidFill>
              <a:latin typeface="Times New Roman" pitchFamily="18" charset="0"/>
              <a:cs typeface="Times New Roman" pitchFamily="18" charset="0"/>
            </a:endParaRPr>
          </a:p>
        </p:txBody>
      </p:sp>
      <p:sp>
        <p:nvSpPr>
          <p:cNvPr id="3" name="2 - Θέση κειμένου"/>
          <p:cNvSpPr>
            <a:spLocks noGrp="1"/>
          </p:cNvSpPr>
          <p:nvPr>
            <p:ph type="body" idx="1"/>
          </p:nvPr>
        </p:nvSpPr>
        <p:spPr>
          <a:xfrm>
            <a:off x="395536" y="2547938"/>
            <a:ext cx="8099177" cy="1889174"/>
          </a:xfrm>
        </p:spPr>
        <p:txBody>
          <a:bodyPr/>
          <a:lstStyle/>
          <a:p>
            <a:pPr algn="just"/>
            <a:r>
              <a:rPr lang="en-US" dirty="0" smtClean="0">
                <a:solidFill>
                  <a:schemeClr val="tx1"/>
                </a:solidFill>
                <a:latin typeface="Times New Roman" pitchFamily="18" charset="0"/>
                <a:cs typeface="Times New Roman" pitchFamily="18" charset="0"/>
                <a:hlinkClick r:id="rId2"/>
              </a:rPr>
              <a:t>https://padlet.com/eleni_venianaki86/padlet-3ihi0iwic9ryqbim</a:t>
            </a:r>
            <a:endParaRPr lang="en-US" dirty="0" smtClean="0">
              <a:solidFill>
                <a:schemeClr val="tx1"/>
              </a:solidFill>
              <a:latin typeface="Times New Roman" pitchFamily="18" charset="0"/>
              <a:cs typeface="Times New Roman" pitchFamily="18" charset="0"/>
            </a:endParaRPr>
          </a:p>
          <a:p>
            <a:endParaRPr lang="el-GR" dirty="0"/>
          </a:p>
        </p:txBody>
      </p:sp>
      <p:pic>
        <p:nvPicPr>
          <p:cNvPr id="4" name="3 - Εικόνα" descr="C:\Users\elven\Downloads\qr_code (1).png"/>
          <p:cNvPicPr/>
          <p:nvPr/>
        </p:nvPicPr>
        <p:blipFill>
          <a:blip r:embed="rId3" cstate="print"/>
          <a:srcRect/>
          <a:stretch>
            <a:fillRect/>
          </a:stretch>
        </p:blipFill>
        <p:spPr bwMode="auto">
          <a:xfrm>
            <a:off x="1547664" y="3861048"/>
            <a:ext cx="2160240" cy="20162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51520" y="332656"/>
            <a:ext cx="8640960" cy="6525344"/>
          </a:xfrm>
        </p:spPr>
        <p:txBody>
          <a:bodyPr>
            <a:normAutofit lnSpcReduction="10000"/>
          </a:bodyPr>
          <a:lstStyle/>
          <a:p>
            <a:pPr lvl="0" algn="just">
              <a:buFont typeface="Wingdings" pitchFamily="2" charset="2"/>
              <a:buChar char="Ø"/>
            </a:pPr>
            <a:r>
              <a:rPr lang="en-US" b="1" dirty="0" smtClean="0"/>
              <a:t>Look at the photo below. What do you see in this picture? What crosses through your mind when you see this picture?</a:t>
            </a:r>
          </a:p>
          <a:p>
            <a:pPr algn="just">
              <a:buFont typeface="Wingdings" pitchFamily="2" charset="2"/>
              <a:buChar char="Ø"/>
            </a:pPr>
            <a:r>
              <a:rPr lang="en-US" b="1" dirty="0" smtClean="0"/>
              <a:t>Have you</a:t>
            </a:r>
            <a:r>
              <a:rPr lang="el-GR" b="1" dirty="0" smtClean="0"/>
              <a:t> </a:t>
            </a:r>
            <a:r>
              <a:rPr lang="en-US" b="1" dirty="0" smtClean="0"/>
              <a:t>ever found or sent something like that? If yes, where were you? Did you ask for help or lend a hand?</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pPr>
              <a:buFont typeface="Wingdings" pitchFamily="2" charset="2"/>
              <a:buChar char="Ø"/>
            </a:pPr>
            <a:r>
              <a:rPr lang="en-US" b="1" dirty="0" smtClean="0"/>
              <a:t>What do you think someone would write in a message in a bottle?</a:t>
            </a:r>
          </a:p>
        </p:txBody>
      </p:sp>
      <p:pic>
        <p:nvPicPr>
          <p:cNvPr id="4" name="3 - Εικόνα" descr="C:\Users\eleni\Downloads\message-in-a-bottle003-633w_optimized.jpg"/>
          <p:cNvPicPr/>
          <p:nvPr/>
        </p:nvPicPr>
        <p:blipFill>
          <a:blip r:embed="rId2" cstate="email"/>
          <a:srcRect/>
          <a:stretch>
            <a:fillRect/>
          </a:stretch>
        </p:blipFill>
        <p:spPr bwMode="auto">
          <a:xfrm>
            <a:off x="2411760" y="2492896"/>
            <a:ext cx="4176464" cy="33843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2971800"/>
          <a:ext cx="6096000" cy="365760"/>
        </p:xfrm>
        <a:graphic>
          <a:graphicData uri="http://schemas.openxmlformats.org/drawingml/2006/table">
            <a:tbl>
              <a:tblPr/>
              <a:tblGrid>
                <a:gridCol w="1016000"/>
                <a:gridCol w="1016000"/>
                <a:gridCol w="1016000"/>
                <a:gridCol w="1016000"/>
                <a:gridCol w="1016000"/>
                <a:gridCol w="1016000"/>
              </a:tblGrid>
              <a:tr h="0">
                <a:tc>
                  <a:txBody>
                    <a:bodyPr/>
                    <a:lstStyle/>
                    <a:p>
                      <a:endParaRPr lang="en-US" dirty="0"/>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r>
            </a:tbl>
          </a:graphicData>
        </a:graphic>
      </p:graphicFrame>
      <p:graphicFrame>
        <p:nvGraphicFramePr>
          <p:cNvPr id="4" name="3 - Πίνακας"/>
          <p:cNvGraphicFramePr>
            <a:graphicFrameLocks noGrp="1"/>
          </p:cNvGraphicFramePr>
          <p:nvPr/>
        </p:nvGraphicFramePr>
        <p:xfrm>
          <a:off x="1524000" y="3108960"/>
          <a:ext cx="6096000" cy="365760"/>
        </p:xfrm>
        <a:graphic>
          <a:graphicData uri="http://schemas.openxmlformats.org/drawingml/2006/table">
            <a:tbl>
              <a:tblPr/>
              <a:tblGrid>
                <a:gridCol w="1016000"/>
                <a:gridCol w="1016000"/>
                <a:gridCol w="1016000"/>
                <a:gridCol w="1016000"/>
                <a:gridCol w="1016000"/>
                <a:gridCol w="1016000"/>
              </a:tblGrid>
              <a:tr h="0">
                <a:tc>
                  <a:txBody>
                    <a:bodyPr/>
                    <a:lstStyle/>
                    <a:p>
                      <a:endParaRPr lang="en-US" dirty="0"/>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c>
                  <a:txBody>
                    <a:bodyPr/>
                    <a:lstStyle/>
                    <a:p>
                      <a:endParaRPr lang="el-GR"/>
                    </a:p>
                  </a:txBody>
                  <a:tcPr anchor="ctr">
                    <a:lnL>
                      <a:noFill/>
                    </a:lnL>
                    <a:lnR>
                      <a:noFill/>
                    </a:lnR>
                    <a:lnT>
                      <a:noFill/>
                    </a:lnT>
                    <a:lnB>
                      <a:noFill/>
                    </a:lnB>
                  </a:tcPr>
                </a:tc>
              </a:tr>
            </a:tbl>
          </a:graphicData>
        </a:graphic>
      </p:graphicFrame>
      <p:sp>
        <p:nvSpPr>
          <p:cNvPr id="8" name="7 - Ορθογώνιο"/>
          <p:cNvSpPr/>
          <p:nvPr/>
        </p:nvSpPr>
        <p:spPr>
          <a:xfrm>
            <a:off x="179512" y="116632"/>
            <a:ext cx="8964488" cy="6555641"/>
          </a:xfrm>
          <a:prstGeom prst="rect">
            <a:avLst/>
          </a:prstGeom>
        </p:spPr>
        <p:txBody>
          <a:bodyPr wrap="square">
            <a:spAutoFit/>
          </a:bodyPr>
          <a:lstStyle/>
          <a:p>
            <a:endParaRPr lang="en-US" sz="2800" b="1" dirty="0" smtClean="0">
              <a:latin typeface="Times New Roman" pitchFamily="18" charset="0"/>
              <a:cs typeface="Times New Roman" pitchFamily="18" charset="0"/>
            </a:endParaRPr>
          </a:p>
          <a:p>
            <a:pPr lvl="0"/>
            <a:r>
              <a:rPr lang="en-US" sz="3200" b="1" dirty="0"/>
              <a:t>Reading</a:t>
            </a:r>
            <a:endParaRPr lang="el-GR" sz="3200" dirty="0"/>
          </a:p>
          <a:p>
            <a:r>
              <a:rPr lang="en-US" sz="2800" b="1" dirty="0" smtClean="0">
                <a:latin typeface="Times New Roman" pitchFamily="18" charset="0"/>
                <a:cs typeface="Times New Roman" pitchFamily="18" charset="0"/>
              </a:rPr>
              <a:t>Today we are going to become STORY EXPERTS!! </a:t>
            </a:r>
            <a:r>
              <a:rPr lang="en-US" sz="2800" dirty="0" smtClean="0">
                <a:latin typeface="Times New Roman" pitchFamily="18" charset="0"/>
                <a:cs typeface="Times New Roman" pitchFamily="18" charset="0"/>
              </a:rPr>
              <a:t>Each group is going to read a different story written for a competition with the topic “Message in a Bottle”.</a:t>
            </a:r>
          </a:p>
          <a:p>
            <a:r>
              <a:rPr lang="en-US" sz="2800" dirty="0" smtClean="0">
                <a:latin typeface="Times New Roman" pitchFamily="18" charset="0"/>
                <a:cs typeface="Times New Roman" pitchFamily="18" charset="0"/>
              </a:rPr>
              <a:t>a. Can you give a title to your story?</a:t>
            </a:r>
          </a:p>
          <a:p>
            <a:r>
              <a:rPr lang="en-US" sz="2800" dirty="0" smtClean="0">
                <a:latin typeface="Times New Roman" pitchFamily="18" charset="0"/>
                <a:cs typeface="Times New Roman" pitchFamily="18" charset="0"/>
              </a:rPr>
              <a:t>b. Now, read the story again and fill in the chart that follows with the information from the story. Don’t forget that you have to fill in the gaps only for your story! </a:t>
            </a:r>
          </a:p>
          <a:p>
            <a:r>
              <a:rPr lang="en-US" sz="2800" dirty="0" smtClean="0">
                <a:latin typeface="Times New Roman" pitchFamily="18" charset="0"/>
                <a:cs typeface="Times New Roman" pitchFamily="18" charset="0"/>
              </a:rPr>
              <a:t>c. Now, a member of each group, will share their story with the whole class while the members of all the other groups are taking notes. Your goal is to complete the table with key information about all five stories. </a:t>
            </a:r>
          </a:p>
          <a:p>
            <a:r>
              <a:rPr lang="en-US" sz="2800" dirty="0" smtClean="0">
                <a:latin typeface="Times New Roman" pitchFamily="18" charset="0"/>
                <a:cs typeface="Times New Roman" pitchFamily="18" charset="0"/>
              </a:rPr>
              <a:t>Feel free to ask questions to your </a:t>
            </a:r>
            <a:r>
              <a:rPr lang="en-US" sz="2800" b="1" dirty="0" smtClean="0">
                <a:latin typeface="Times New Roman" pitchFamily="18" charset="0"/>
                <a:cs typeface="Times New Roman" pitchFamily="18" charset="0"/>
              </a:rPr>
              <a:t>classmates if you need explanations!!!</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0" y="188640"/>
          <a:ext cx="9036495" cy="6713148"/>
        </p:xfrm>
        <a:graphic>
          <a:graphicData uri="http://schemas.openxmlformats.org/drawingml/2006/table">
            <a:tbl>
              <a:tblPr/>
              <a:tblGrid>
                <a:gridCol w="1123891"/>
                <a:gridCol w="1576540"/>
                <a:gridCol w="2044656"/>
                <a:gridCol w="2718992"/>
                <a:gridCol w="1572416"/>
              </a:tblGrid>
              <a:tr h="1885774">
                <a:tc>
                  <a:txBody>
                    <a:bodyPr/>
                    <a:lstStyle/>
                    <a:p>
                      <a:pPr algn="ctr">
                        <a:lnSpc>
                          <a:spcPct val="115000"/>
                        </a:lnSpc>
                        <a:spcAft>
                          <a:spcPts val="0"/>
                        </a:spcAft>
                      </a:pPr>
                      <a:r>
                        <a:rPr lang="el-GR" sz="2800" b="1" dirty="0" err="1">
                          <a:latin typeface="Times New Roman" pitchFamily="18" charset="0"/>
                          <a:ea typeface="Times New Roman"/>
                          <a:cs typeface="Times New Roman" pitchFamily="18" charset="0"/>
                        </a:rPr>
                        <a:t>Stor</a:t>
                      </a:r>
                      <a:r>
                        <a:rPr lang="en-GB" sz="2800" b="1" dirty="0" err="1">
                          <a:latin typeface="Times New Roman" pitchFamily="18" charset="0"/>
                          <a:ea typeface="Times New Roman"/>
                          <a:cs typeface="Times New Roman" pitchFamily="18" charset="0"/>
                        </a:rPr>
                        <a:t>ies</a:t>
                      </a:r>
                      <a:endParaRPr lang="el-GR" sz="28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latin typeface="Times New Roman" pitchFamily="18" charset="0"/>
                          <a:ea typeface="Times New Roman"/>
                          <a:cs typeface="Times New Roman" pitchFamily="18" charset="0"/>
                        </a:rPr>
                        <a:t>Setting</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latin typeface="Times New Roman" pitchFamily="18" charset="0"/>
                          <a:ea typeface="Times New Roman"/>
                          <a:cs typeface="Times New Roman" pitchFamily="18" charset="0"/>
                        </a:rPr>
                        <a:t>Main Characters</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latin typeface="Times New Roman" pitchFamily="18" charset="0"/>
                          <a:ea typeface="Times New Roman"/>
                          <a:cs typeface="Times New Roman" pitchFamily="18" charset="0"/>
                        </a:rPr>
                        <a:t>Problem</a:t>
                      </a:r>
                      <a:r>
                        <a:rPr lang="en-GB" sz="2800" b="1">
                          <a:latin typeface="Times New Roman" pitchFamily="18" charset="0"/>
                          <a:ea typeface="Times New Roman"/>
                          <a:cs typeface="Times New Roman" pitchFamily="18" charset="0"/>
                        </a:rPr>
                        <a:t> and Events</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a:latin typeface="Times New Roman" pitchFamily="18" charset="0"/>
                          <a:ea typeface="Times New Roman"/>
                          <a:cs typeface="Times New Roman" pitchFamily="18" charset="0"/>
                        </a:rPr>
                        <a:t>Ending / Feelings</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717">
                <a:tc>
                  <a:txBody>
                    <a:bodyPr/>
                    <a:lstStyle/>
                    <a:p>
                      <a:pPr>
                        <a:lnSpc>
                          <a:spcPct val="115000"/>
                        </a:lnSpc>
                        <a:spcAft>
                          <a:spcPts val="0"/>
                        </a:spcAft>
                      </a:pPr>
                      <a:r>
                        <a:rPr lang="en-GB" sz="2800">
                          <a:latin typeface="Times New Roman" pitchFamily="18" charset="0"/>
                          <a:ea typeface="Times New Roman"/>
                          <a:cs typeface="Times New Roman" pitchFamily="18" charset="0"/>
                        </a:rPr>
                        <a:t>Story A</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6717">
                <a:tc>
                  <a:txBody>
                    <a:bodyPr/>
                    <a:lstStyle/>
                    <a:p>
                      <a:pPr>
                        <a:lnSpc>
                          <a:spcPct val="115000"/>
                        </a:lnSpc>
                        <a:spcAft>
                          <a:spcPts val="0"/>
                        </a:spcAft>
                      </a:pPr>
                      <a:r>
                        <a:rPr lang="en-US" sz="2800">
                          <a:latin typeface="Times New Roman" pitchFamily="18" charset="0"/>
                          <a:ea typeface="Times New Roman"/>
                          <a:cs typeface="Times New Roman" pitchFamily="18" charset="0"/>
                        </a:rPr>
                        <a:t>Story B</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717">
                <a:tc>
                  <a:txBody>
                    <a:bodyPr/>
                    <a:lstStyle/>
                    <a:p>
                      <a:pPr>
                        <a:lnSpc>
                          <a:spcPct val="115000"/>
                        </a:lnSpc>
                        <a:spcAft>
                          <a:spcPts val="0"/>
                        </a:spcAft>
                      </a:pPr>
                      <a:r>
                        <a:rPr lang="en-GB" sz="2800">
                          <a:latin typeface="Times New Roman" pitchFamily="18" charset="0"/>
                          <a:ea typeface="Times New Roman"/>
                          <a:cs typeface="Times New Roman" pitchFamily="18" charset="0"/>
                        </a:rPr>
                        <a:t>Story C</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717">
                <a:tc>
                  <a:txBody>
                    <a:bodyPr/>
                    <a:lstStyle/>
                    <a:p>
                      <a:pPr>
                        <a:lnSpc>
                          <a:spcPct val="115000"/>
                        </a:lnSpc>
                        <a:spcAft>
                          <a:spcPts val="0"/>
                        </a:spcAft>
                      </a:pPr>
                      <a:r>
                        <a:rPr lang="en-GB" sz="2800">
                          <a:latin typeface="Times New Roman" pitchFamily="18" charset="0"/>
                          <a:ea typeface="Times New Roman"/>
                          <a:cs typeface="Times New Roman" pitchFamily="18" charset="0"/>
                        </a:rPr>
                        <a:t>Story D</a:t>
                      </a:r>
                      <a:endParaRPr lang="el-GR" sz="280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717">
                <a:tc>
                  <a:txBody>
                    <a:bodyPr/>
                    <a:lstStyle/>
                    <a:p>
                      <a:pPr>
                        <a:lnSpc>
                          <a:spcPct val="115000"/>
                        </a:lnSpc>
                        <a:spcAft>
                          <a:spcPts val="0"/>
                        </a:spcAft>
                      </a:pPr>
                      <a:r>
                        <a:rPr lang="en-GB" sz="2800" dirty="0">
                          <a:latin typeface="Times New Roman" pitchFamily="18" charset="0"/>
                          <a:ea typeface="Times New Roman"/>
                          <a:cs typeface="Times New Roman" pitchFamily="18" charset="0"/>
                        </a:rPr>
                        <a:t>Story E</a:t>
                      </a:r>
                      <a:endParaRPr lang="el-GR" sz="2800" dirty="0">
                        <a:latin typeface="Times New Roman" pitchFamily="18" charset="0"/>
                        <a:ea typeface="Calibri"/>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l-GR" sz="2800" dirty="0">
                        <a:latin typeface="Times New Roman" pitchFamily="18" charset="0"/>
                        <a:cs typeface="Times New Roman"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908720"/>
            <a:ext cx="8892480" cy="648072"/>
          </a:xfrm>
        </p:spPr>
        <p:txBody>
          <a:bodyPr>
            <a:normAutofit fontScale="90000"/>
          </a:bodyPr>
          <a:lstStyle/>
          <a:p>
            <a:r>
              <a:rPr lang="en-US" b="1" dirty="0" smtClean="0">
                <a:solidFill>
                  <a:schemeClr val="tx1"/>
                </a:solidFill>
                <a:latin typeface="Times New Roman" pitchFamily="18" charset="0"/>
                <a:cs typeface="Times New Roman" pitchFamily="18" charset="0"/>
              </a:rPr>
              <a:t>Use these questions to help you:</a:t>
            </a:r>
            <a:br>
              <a:rPr lang="en-US" b="1" dirty="0" smtClean="0">
                <a:solidFill>
                  <a:schemeClr val="tx1"/>
                </a:solidFill>
                <a:latin typeface="Times New Roman" pitchFamily="18" charset="0"/>
                <a:cs typeface="Times New Roman" pitchFamily="18" charset="0"/>
              </a:rPr>
            </a:br>
            <a:endParaRPr lang="el-GR" b="1" dirty="0">
              <a:solidFill>
                <a:schemeClr val="tx1"/>
              </a:solidFill>
            </a:endParaRPr>
          </a:p>
        </p:txBody>
      </p:sp>
      <p:sp>
        <p:nvSpPr>
          <p:cNvPr id="3" name="2 - Ορθογώνιο"/>
          <p:cNvSpPr/>
          <p:nvPr/>
        </p:nvSpPr>
        <p:spPr>
          <a:xfrm>
            <a:off x="611560" y="1556792"/>
            <a:ext cx="8136904" cy="3046988"/>
          </a:xfrm>
          <a:prstGeom prst="rect">
            <a:avLst/>
          </a:prstGeom>
        </p:spPr>
        <p:txBody>
          <a:bodyPr wrap="square">
            <a:spAutoFit/>
          </a:bodyPr>
          <a:lstStyle/>
          <a:p>
            <a:pPr algn="just"/>
            <a:r>
              <a:rPr lang="en-US" sz="3200" dirty="0" smtClean="0">
                <a:latin typeface="Times New Roman" pitchFamily="18" charset="0"/>
                <a:cs typeface="Times New Roman" pitchFamily="18" charset="0"/>
              </a:rPr>
              <a:t>Where does your story take place?</a:t>
            </a:r>
          </a:p>
          <a:p>
            <a:pPr algn="just"/>
            <a:r>
              <a:rPr lang="en-US" sz="3200" dirty="0" smtClean="0">
                <a:latin typeface="Times New Roman" pitchFamily="18" charset="0"/>
                <a:cs typeface="Times New Roman" pitchFamily="18" charset="0"/>
              </a:rPr>
              <a:t>Who are the main characters?</a:t>
            </a:r>
          </a:p>
          <a:p>
            <a:pPr algn="just"/>
            <a:r>
              <a:rPr lang="en-US" sz="3200" dirty="0" smtClean="0">
                <a:latin typeface="Times New Roman" pitchFamily="18" charset="0"/>
                <a:cs typeface="Times New Roman" pitchFamily="18" charset="0"/>
              </a:rPr>
              <a:t>What was the main problem?</a:t>
            </a:r>
          </a:p>
          <a:p>
            <a:pPr algn="just"/>
            <a:r>
              <a:rPr lang="en-US" sz="3200" dirty="0" smtClean="0">
                <a:latin typeface="Times New Roman" pitchFamily="18" charset="0"/>
                <a:cs typeface="Times New Roman" pitchFamily="18" charset="0"/>
              </a:rPr>
              <a:t>What happened after the bottle was sent/found?</a:t>
            </a:r>
          </a:p>
          <a:p>
            <a:pPr algn="just"/>
            <a:r>
              <a:rPr lang="en-US" sz="3200" dirty="0" smtClean="0">
                <a:latin typeface="Times New Roman" pitchFamily="18" charset="0"/>
                <a:cs typeface="Times New Roman" pitchFamily="18" charset="0"/>
              </a:rPr>
              <a:t>How did the story end?</a:t>
            </a:r>
          </a:p>
          <a:p>
            <a:pPr algn="just"/>
            <a:r>
              <a:rPr lang="en-US" sz="3200" dirty="0" smtClean="0">
                <a:latin typeface="Times New Roman" pitchFamily="18" charset="0"/>
                <a:cs typeface="Times New Roman" pitchFamily="18" charset="0"/>
              </a:rPr>
              <a:t>How did the characters feel at the end?</a:t>
            </a:r>
            <a:endParaRPr lang="en-US"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tx1"/>
                </a:solidFill>
              </a:rPr>
              <a:t>Speaking Task </a:t>
            </a:r>
            <a:endParaRPr lang="el-GR" dirty="0">
              <a:solidFill>
                <a:schemeClr val="tx1"/>
              </a:solidFill>
            </a:endParaRPr>
          </a:p>
        </p:txBody>
      </p:sp>
      <p:sp>
        <p:nvSpPr>
          <p:cNvPr id="3" name="2 - Θέση κειμένου"/>
          <p:cNvSpPr>
            <a:spLocks noGrp="1"/>
          </p:cNvSpPr>
          <p:nvPr>
            <p:ph type="body" idx="1"/>
          </p:nvPr>
        </p:nvSpPr>
        <p:spPr>
          <a:xfrm>
            <a:off x="395536" y="2547938"/>
            <a:ext cx="8099177" cy="4121422"/>
          </a:xfrm>
        </p:spPr>
        <p:txBody>
          <a:bodyPr>
            <a:normAutofit fontScale="85000" lnSpcReduction="20000"/>
          </a:bodyPr>
          <a:lstStyle/>
          <a:p>
            <a:pPr lvl="0" algn="just"/>
            <a:r>
              <a:rPr lang="en-US" sz="4600" b="1" dirty="0" smtClean="0">
                <a:solidFill>
                  <a:schemeClr val="tx1"/>
                </a:solidFill>
              </a:rPr>
              <a:t>Now, a member of each group will share their</a:t>
            </a:r>
            <a:r>
              <a:rPr lang="en-US" sz="4600" dirty="0" smtClean="0">
                <a:solidFill>
                  <a:schemeClr val="tx1"/>
                </a:solidFill>
              </a:rPr>
              <a:t> </a:t>
            </a:r>
            <a:r>
              <a:rPr lang="en-US" sz="4600" b="1" dirty="0" smtClean="0">
                <a:solidFill>
                  <a:schemeClr val="tx1"/>
                </a:solidFill>
              </a:rPr>
              <a:t>story with the class while the members of all the other groups are taking notes</a:t>
            </a:r>
            <a:r>
              <a:rPr lang="en-US" sz="4600" dirty="0" smtClean="0">
                <a:solidFill>
                  <a:schemeClr val="tx1"/>
                </a:solidFill>
              </a:rPr>
              <a:t>. </a:t>
            </a:r>
            <a:r>
              <a:rPr lang="en-US" sz="4600" b="1" dirty="0" smtClean="0">
                <a:solidFill>
                  <a:schemeClr val="tx1"/>
                </a:solidFill>
              </a:rPr>
              <a:t>Your goal is to complete the table with key information about all five stories. </a:t>
            </a:r>
            <a:endParaRPr lang="el-GR" sz="4600" dirty="0" smtClean="0">
              <a:solidFill>
                <a:schemeClr val="tx1"/>
              </a:solidFill>
            </a:endParaRPr>
          </a:p>
          <a:p>
            <a:pPr algn="just"/>
            <a:r>
              <a:rPr lang="en-US" sz="4600" b="1" dirty="0" smtClean="0">
                <a:solidFill>
                  <a:schemeClr val="tx1"/>
                </a:solidFill>
              </a:rPr>
              <a:t>Feel free to ask questions to your classmates if you need explanations!!!</a:t>
            </a:r>
            <a:endParaRPr lang="el-GR" sz="4600" dirty="0" smtClean="0">
              <a:solidFill>
                <a:schemeClr val="tx1"/>
              </a:solidFill>
            </a:endParaRP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Writing Task</a:t>
            </a:r>
            <a:endParaRPr lang="el-GR" b="1" dirty="0">
              <a:solidFill>
                <a:schemeClr val="tx1"/>
              </a:solidFill>
              <a:latin typeface="Times New Roman" pitchFamily="18" charset="0"/>
              <a:cs typeface="Times New Roman" pitchFamily="18" charset="0"/>
            </a:endParaRPr>
          </a:p>
        </p:txBody>
      </p:sp>
      <p:sp>
        <p:nvSpPr>
          <p:cNvPr id="3" name="2 - Θέση κειμένου"/>
          <p:cNvSpPr>
            <a:spLocks noGrp="1"/>
          </p:cNvSpPr>
          <p:nvPr>
            <p:ph type="body" idx="1"/>
          </p:nvPr>
        </p:nvSpPr>
        <p:spPr>
          <a:xfrm>
            <a:off x="395536" y="2547938"/>
            <a:ext cx="8099177" cy="3689374"/>
          </a:xfrm>
        </p:spPr>
        <p:txBody>
          <a:bodyPr>
            <a:normAutofit fontScale="92500" lnSpcReduction="20000"/>
          </a:bodyPr>
          <a:lstStyle/>
          <a:p>
            <a:pPr algn="just"/>
            <a:r>
              <a:rPr lang="en-US" sz="4400" b="1" dirty="0" smtClean="0">
                <a:solidFill>
                  <a:schemeClr val="tx1"/>
                </a:solidFill>
              </a:rPr>
              <a:t>a. Can you give an alternative main body and ending to your story? You can also change its title depending on the twist you add to your version of the story.</a:t>
            </a:r>
          </a:p>
          <a:p>
            <a:pPr algn="just"/>
            <a:r>
              <a:rPr lang="en-US" sz="4400" b="1" dirty="0" smtClean="0">
                <a:solidFill>
                  <a:schemeClr val="tx1"/>
                </a:solidFill>
              </a:rPr>
              <a:t>Scan the </a:t>
            </a:r>
            <a:r>
              <a:rPr lang="en-US" sz="4400" b="1" dirty="0" err="1" smtClean="0">
                <a:solidFill>
                  <a:schemeClr val="tx1"/>
                </a:solidFill>
              </a:rPr>
              <a:t>QrCode</a:t>
            </a:r>
            <a:r>
              <a:rPr lang="en-US" sz="4400" b="1" dirty="0" smtClean="0">
                <a:solidFill>
                  <a:schemeClr val="tx1"/>
                </a:solidFill>
              </a:rPr>
              <a:t> and post your story on </a:t>
            </a:r>
            <a:r>
              <a:rPr lang="en-US" sz="4400" b="1" dirty="0" err="1" smtClean="0">
                <a:solidFill>
                  <a:schemeClr val="tx1"/>
                </a:solidFill>
              </a:rPr>
              <a:t>Padlet</a:t>
            </a:r>
            <a:r>
              <a:rPr lang="en-US" sz="4400" b="1" dirty="0" smtClean="0">
                <a:solidFill>
                  <a:schemeClr val="tx1"/>
                </a:solidFill>
              </a:rPr>
              <a:t>!!!!</a:t>
            </a:r>
            <a:endParaRPr lang="el-GR" sz="4400" dirty="0" smtClean="0">
              <a:solidFill>
                <a:schemeClr val="tx1"/>
              </a:solidFill>
            </a:endParaRP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lanning a story.png"/>
          <p:cNvPicPr>
            <a:picLocks noGrp="1" noChangeAspect="1"/>
          </p:cNvPicPr>
          <p:nvPr>
            <p:ph sz="quarter" idx="1"/>
          </p:nvPr>
        </p:nvPicPr>
        <p:blipFill>
          <a:blip r:embed="rId2" cstate="print"/>
          <a:stretch>
            <a:fillRect/>
          </a:stretch>
        </p:blipFill>
        <p:spPr>
          <a:xfrm>
            <a:off x="1547664" y="0"/>
            <a:ext cx="5842578"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661</TotalTime>
  <Words>450</Words>
  <Application>Microsoft Office PowerPoint</Application>
  <PresentationFormat>Προβολή στην οθόνη (4:3)</PresentationFormat>
  <Paragraphs>53</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Δικαιοσύνη</vt:lpstr>
      <vt:lpstr>A message in a bottle</vt:lpstr>
      <vt:lpstr>Padlet Link and QrCode</vt:lpstr>
      <vt:lpstr>Διαφάνεια 3</vt:lpstr>
      <vt:lpstr>Διαφάνεια 4</vt:lpstr>
      <vt:lpstr>Διαφάνεια 5</vt:lpstr>
      <vt:lpstr>Use these questions to help you: </vt:lpstr>
      <vt:lpstr>Speaking Task </vt:lpstr>
      <vt:lpstr>Writing Task</vt:lpstr>
      <vt:lpstr>Διαφάνεια 9</vt:lpstr>
      <vt:lpstr>Writing task </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venian</dc:creator>
  <cp:lastModifiedBy>eleni venian</cp:lastModifiedBy>
  <cp:revision>19</cp:revision>
  <dcterms:created xsi:type="dcterms:W3CDTF">2025-05-01T16:49:46Z</dcterms:created>
  <dcterms:modified xsi:type="dcterms:W3CDTF">2025-05-02T03:56:43Z</dcterms:modified>
</cp:coreProperties>
</file>