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78" r:id="rId2"/>
    <p:sldId id="279" r:id="rId3"/>
    <p:sldId id="256" r:id="rId4"/>
    <p:sldId id="258" r:id="rId5"/>
    <p:sldId id="257" r:id="rId6"/>
    <p:sldId id="259" r:id="rId7"/>
    <p:sldId id="260" r:id="rId8"/>
    <p:sldId id="261" r:id="rId9"/>
    <p:sldId id="262" r:id="rId10"/>
    <p:sldId id="28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6BC4D-0693-4A96-A488-5EC701B831B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l-GR"/>
        </a:p>
      </dgm:t>
    </dgm:pt>
    <dgm:pt modelId="{F9C60B77-C3A0-4B8D-AE87-AA0C60DB8DDA}">
      <dgm:prSet phldrT="[Κείμενο]"/>
      <dgm:spPr/>
      <dgm:t>
        <a:bodyPr/>
        <a:lstStyle/>
        <a:p>
          <a:r>
            <a:rPr lang="el-GR" dirty="0"/>
            <a:t>ΓΛΩΣΣΑ</a:t>
          </a:r>
        </a:p>
      </dgm:t>
    </dgm:pt>
    <dgm:pt modelId="{C869329F-CB4D-4AC3-A61E-802284659412}" type="parTrans" cxnId="{13A0619C-2B51-4E17-A1C1-D849A32A4C74}">
      <dgm:prSet/>
      <dgm:spPr/>
      <dgm:t>
        <a:bodyPr/>
        <a:lstStyle/>
        <a:p>
          <a:endParaRPr lang="el-GR"/>
        </a:p>
      </dgm:t>
    </dgm:pt>
    <dgm:pt modelId="{3402F7B3-E54A-4753-9039-A97FACF3E354}" type="sibTrans" cxnId="{13A0619C-2B51-4E17-A1C1-D849A32A4C74}">
      <dgm:prSet/>
      <dgm:spPr/>
      <dgm:t>
        <a:bodyPr/>
        <a:lstStyle/>
        <a:p>
          <a:endParaRPr lang="el-GR"/>
        </a:p>
      </dgm:t>
    </dgm:pt>
    <dgm:pt modelId="{D4FE15FE-D10B-408E-952D-8B7AB46185ED}" type="pres">
      <dgm:prSet presAssocID="{B106BC4D-0693-4A96-A488-5EC701B831BC}" presName="Name0" presStyleCnt="0">
        <dgm:presLayoutVars>
          <dgm:dir/>
          <dgm:resizeHandles val="exact"/>
        </dgm:presLayoutVars>
      </dgm:prSet>
      <dgm:spPr/>
    </dgm:pt>
    <dgm:pt modelId="{D718A625-0434-4D87-B5F4-17BC7491B405}" type="pres">
      <dgm:prSet presAssocID="{F9C60B77-C3A0-4B8D-AE87-AA0C60DB8DDA}" presName="compNode" presStyleCnt="0"/>
      <dgm:spPr/>
    </dgm:pt>
    <dgm:pt modelId="{95CB6EF8-DD3F-4B08-A0D1-2D06767DAD50}" type="pres">
      <dgm:prSet presAssocID="{F9C60B77-C3A0-4B8D-AE87-AA0C60DB8DDA}" presName="pictRect" presStyleLbl="node1" presStyleIdx="0" presStyleCnt="1" custScaleX="153029"/>
      <dgm:spPr>
        <a:blipFill dpi="0" rotWithShape="1">
          <a:blip xmlns:r="http://schemas.openxmlformats.org/officeDocument/2006/relationships" r:embed="rId1"/>
          <a:srcRect/>
          <a:stretch>
            <a:fillRect l="6395" t="3121" r="-38395" b="-3121"/>
          </a:stretch>
        </a:blipFill>
      </dgm:spPr>
    </dgm:pt>
    <dgm:pt modelId="{CA1DBE29-9C28-4019-954B-4AAFB5CF9066}" type="pres">
      <dgm:prSet presAssocID="{F9C60B77-C3A0-4B8D-AE87-AA0C60DB8DDA}" presName="textRect" presStyleLbl="revTx" presStyleIdx="0" presStyleCnt="1">
        <dgm:presLayoutVars>
          <dgm:bulletEnabled val="1"/>
        </dgm:presLayoutVars>
      </dgm:prSet>
      <dgm:spPr/>
    </dgm:pt>
  </dgm:ptLst>
  <dgm:cxnLst>
    <dgm:cxn modelId="{4C285F8A-97DE-4F15-BA38-920BFAB01DD7}" type="presOf" srcId="{F9C60B77-C3A0-4B8D-AE87-AA0C60DB8DDA}" destId="{CA1DBE29-9C28-4019-954B-4AAFB5CF9066}" srcOrd="0" destOrd="0" presId="urn:microsoft.com/office/officeart/2005/8/layout/pList1"/>
    <dgm:cxn modelId="{13A0619C-2B51-4E17-A1C1-D849A32A4C74}" srcId="{B106BC4D-0693-4A96-A488-5EC701B831BC}" destId="{F9C60B77-C3A0-4B8D-AE87-AA0C60DB8DDA}" srcOrd="0" destOrd="0" parTransId="{C869329F-CB4D-4AC3-A61E-802284659412}" sibTransId="{3402F7B3-E54A-4753-9039-A97FACF3E354}"/>
    <dgm:cxn modelId="{1C25DEA1-A8FF-4928-AB25-E8D4FBF45FA1}" type="presOf" srcId="{B106BC4D-0693-4A96-A488-5EC701B831BC}" destId="{D4FE15FE-D10B-408E-952D-8B7AB46185ED}" srcOrd="0" destOrd="0" presId="urn:microsoft.com/office/officeart/2005/8/layout/pList1"/>
    <dgm:cxn modelId="{046EFA13-938A-4A7A-B462-51F4B9BA82D7}" type="presParOf" srcId="{D4FE15FE-D10B-408E-952D-8B7AB46185ED}" destId="{D718A625-0434-4D87-B5F4-17BC7491B405}" srcOrd="0" destOrd="0" presId="urn:microsoft.com/office/officeart/2005/8/layout/pList1"/>
    <dgm:cxn modelId="{EBC877D7-F5C3-444C-BFAE-374DB23D2340}" type="presParOf" srcId="{D718A625-0434-4D87-B5F4-17BC7491B405}" destId="{95CB6EF8-DD3F-4B08-A0D1-2D06767DAD50}" srcOrd="0" destOrd="0" presId="urn:microsoft.com/office/officeart/2005/8/layout/pList1"/>
    <dgm:cxn modelId="{3EFEDC65-8855-4727-A47F-2B2BCC29FF50}" type="presParOf" srcId="{D718A625-0434-4D87-B5F4-17BC7491B405}" destId="{CA1DBE29-9C28-4019-954B-4AAFB5CF906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71D36-FC4F-46E1-9716-77CB9E5879B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l-GR"/>
        </a:p>
      </dgm:t>
    </dgm:pt>
    <dgm:pt modelId="{19B73940-C12A-4001-A9FC-8E9EDF5DBED3}">
      <dgm:prSet phldrT="[Κείμενο]" custT="1"/>
      <dgm:spPr/>
      <dgm:t>
        <a:bodyPr/>
        <a:lstStyle/>
        <a:p>
          <a:r>
            <a:rPr lang="el-GR" sz="1600" dirty="0"/>
            <a:t>ΑΡΧΑΙΑ ΕΛΛΗΝΙΚΗ ΓΛΩΣΣΑ( ΜΕ ΤΟΠΙΚΕΣ </a:t>
          </a:r>
          <a:r>
            <a:rPr lang="el-GR" sz="1600" dirty="0" err="1"/>
            <a:t>ΠΟΙΚΙΛΊΕς</a:t>
          </a:r>
          <a:r>
            <a:rPr lang="el-GR" sz="1600" dirty="0"/>
            <a:t>)Αρχαιότητα</a:t>
          </a:r>
          <a:r>
            <a:rPr lang="el-GR" sz="1200" dirty="0"/>
            <a:t>.</a:t>
          </a:r>
        </a:p>
      </dgm:t>
    </dgm:pt>
    <dgm:pt modelId="{2F638633-5BB7-4FB0-9A46-64B0998262BC}" type="parTrans" cxnId="{2A1778DA-0251-4B23-9A2C-0DDC2FE41904}">
      <dgm:prSet/>
      <dgm:spPr/>
      <dgm:t>
        <a:bodyPr/>
        <a:lstStyle/>
        <a:p>
          <a:endParaRPr lang="el-GR"/>
        </a:p>
      </dgm:t>
    </dgm:pt>
    <dgm:pt modelId="{761639CD-92A1-4885-9342-90D10CD76E3D}" type="sibTrans" cxnId="{2A1778DA-0251-4B23-9A2C-0DDC2FE41904}">
      <dgm:prSet/>
      <dgm:spPr/>
      <dgm:t>
        <a:bodyPr/>
        <a:lstStyle/>
        <a:p>
          <a:endParaRPr lang="el-GR"/>
        </a:p>
      </dgm:t>
    </dgm:pt>
    <dgm:pt modelId="{8FB7876F-D7C4-443E-B8E0-0094AEF6FEA5}">
      <dgm:prSet phldrT="[Κείμενο]" custT="1"/>
      <dgm:spPr/>
      <dgm:t>
        <a:bodyPr/>
        <a:lstStyle/>
        <a:p>
          <a:r>
            <a:rPr lang="el-GR" sz="1600" dirty="0"/>
            <a:t>ΝΕΟΕΛΛΗΝΙΚΗ  ΚΟΙΝΗ( ελληνιστική εποχή)</a:t>
          </a:r>
        </a:p>
      </dgm:t>
    </dgm:pt>
    <dgm:pt modelId="{51C68807-4E81-4EE7-B0DF-7543AEB77018}" type="parTrans" cxnId="{2835650B-9B84-4114-84C0-D479F10271A9}">
      <dgm:prSet/>
      <dgm:spPr/>
      <dgm:t>
        <a:bodyPr/>
        <a:lstStyle/>
        <a:p>
          <a:endParaRPr lang="el-GR"/>
        </a:p>
      </dgm:t>
    </dgm:pt>
    <dgm:pt modelId="{34120739-5C37-4221-9CB4-8E15F4700C9E}" type="sibTrans" cxnId="{2835650B-9B84-4114-84C0-D479F10271A9}">
      <dgm:prSet/>
      <dgm:spPr/>
      <dgm:t>
        <a:bodyPr/>
        <a:lstStyle/>
        <a:p>
          <a:endParaRPr lang="el-GR"/>
        </a:p>
      </dgm:t>
    </dgm:pt>
    <dgm:pt modelId="{8F9407CC-64AF-4E96-B2BF-B0EF7D806E84}">
      <dgm:prSet phldrT="[Κείμενο]" custT="1"/>
      <dgm:spPr/>
      <dgm:t>
        <a:bodyPr/>
        <a:lstStyle/>
        <a:p>
          <a:r>
            <a:rPr lang="el-GR" sz="1400" dirty="0"/>
            <a:t>ΜΕΣΑΙΩΝΙΚΗ ΕΛΛΗΝΙΚΗ(Περίοδος Βυζαντίου) Λόγια και Δημώδης.</a:t>
          </a:r>
        </a:p>
      </dgm:t>
    </dgm:pt>
    <dgm:pt modelId="{90ACB9AF-DA66-4D20-B61B-E818774B24FE}" type="parTrans" cxnId="{7A6076CA-C3A3-4661-926A-FDC0351F1BEA}">
      <dgm:prSet/>
      <dgm:spPr/>
      <dgm:t>
        <a:bodyPr/>
        <a:lstStyle/>
        <a:p>
          <a:endParaRPr lang="el-GR"/>
        </a:p>
      </dgm:t>
    </dgm:pt>
    <dgm:pt modelId="{2FA6080F-E5C4-44A2-9A25-B8A2BEBFA975}" type="sibTrans" cxnId="{7A6076CA-C3A3-4661-926A-FDC0351F1BEA}">
      <dgm:prSet/>
      <dgm:spPr/>
      <dgm:t>
        <a:bodyPr/>
        <a:lstStyle/>
        <a:p>
          <a:endParaRPr lang="el-GR"/>
        </a:p>
      </dgm:t>
    </dgm:pt>
    <dgm:pt modelId="{B6B0AA52-02E7-429F-903B-B73C99196909}">
      <dgm:prSet phldrT="[Κείμενο]" custT="1"/>
      <dgm:spPr/>
      <dgm:t>
        <a:bodyPr/>
        <a:lstStyle/>
        <a:p>
          <a:r>
            <a:rPr lang="el-GR" sz="1400" dirty="0"/>
            <a:t>ΝΕΟΕΛΛΗΝΙΚΉ ΓΛΩΣΣΑ</a:t>
          </a:r>
        </a:p>
        <a:p>
          <a:r>
            <a:rPr lang="el-GR" sz="1400" dirty="0"/>
            <a:t>Καθαρεύουσα-λαϊκή.( Από τον 9</a:t>
          </a:r>
          <a:r>
            <a:rPr lang="el-GR" sz="1400" baseline="30000" dirty="0"/>
            <a:t>ο</a:t>
          </a:r>
          <a:r>
            <a:rPr lang="el-GR" sz="1400" dirty="0"/>
            <a:t> αι. ως σήμερα)</a:t>
          </a:r>
        </a:p>
      </dgm:t>
    </dgm:pt>
    <dgm:pt modelId="{43B08F2B-A48A-44B0-97E3-0BF64455028D}" type="parTrans" cxnId="{BFA0F406-D0D5-4139-B2B5-AB948A235764}">
      <dgm:prSet/>
      <dgm:spPr/>
      <dgm:t>
        <a:bodyPr/>
        <a:lstStyle/>
        <a:p>
          <a:endParaRPr lang="el-GR"/>
        </a:p>
      </dgm:t>
    </dgm:pt>
    <dgm:pt modelId="{CD1E0A5D-1F5F-4278-BB01-888051DA176A}" type="sibTrans" cxnId="{BFA0F406-D0D5-4139-B2B5-AB948A235764}">
      <dgm:prSet/>
      <dgm:spPr/>
      <dgm:t>
        <a:bodyPr/>
        <a:lstStyle/>
        <a:p>
          <a:endParaRPr lang="el-GR"/>
        </a:p>
      </dgm:t>
    </dgm:pt>
    <dgm:pt modelId="{675B8079-AC23-45DE-953C-9543938ED7F1}">
      <dgm:prSet phldrT="[Κείμενο]" custT="1"/>
      <dgm:spPr/>
      <dgm:t>
        <a:bodyPr/>
        <a:lstStyle/>
        <a:p>
          <a:r>
            <a:rPr lang="el-GR" sz="1400" dirty="0">
              <a:solidFill>
                <a:srgbClr val="FF0000"/>
              </a:solidFill>
            </a:rPr>
            <a:t>ΣΗΜΕΡΑ ΣΤΗΝ ΕΛΛΑΔΑ</a:t>
          </a:r>
        </a:p>
        <a:p>
          <a:r>
            <a:rPr lang="el-GR" sz="1400" dirty="0"/>
            <a:t>ΔΗΜΟΤΙΚΗ</a:t>
          </a:r>
        </a:p>
        <a:p>
          <a:r>
            <a:rPr lang="el-GR" sz="1400" dirty="0"/>
            <a:t>Η ΕΠΙΣΗΜΗ ΓΛΩΣΣΑ</a:t>
          </a:r>
        </a:p>
        <a:p>
          <a:r>
            <a:rPr lang="el-GR" sz="1400" dirty="0"/>
            <a:t>( με πολλές ποικιλίες-διαλέκτους)</a:t>
          </a:r>
        </a:p>
      </dgm:t>
    </dgm:pt>
    <dgm:pt modelId="{C0F72478-3115-49EA-A9B1-CCA00A829CEE}" type="parTrans" cxnId="{98CCF0EF-601E-4065-B476-F663781CC78F}">
      <dgm:prSet/>
      <dgm:spPr/>
      <dgm:t>
        <a:bodyPr/>
        <a:lstStyle/>
        <a:p>
          <a:endParaRPr lang="el-GR"/>
        </a:p>
      </dgm:t>
    </dgm:pt>
    <dgm:pt modelId="{CCB03E8C-C9D3-4F91-B99E-20E35F615BEB}" type="sibTrans" cxnId="{98CCF0EF-601E-4065-B476-F663781CC78F}">
      <dgm:prSet/>
      <dgm:spPr/>
      <dgm:t>
        <a:bodyPr/>
        <a:lstStyle/>
        <a:p>
          <a:endParaRPr lang="el-GR"/>
        </a:p>
      </dgm:t>
    </dgm:pt>
    <dgm:pt modelId="{0FB217B9-7786-45E9-9402-FF2B74B9746A}" type="pres">
      <dgm:prSet presAssocID="{4A771D36-FC4F-46E1-9716-77CB9E5879BF}" presName="Name0" presStyleCnt="0">
        <dgm:presLayoutVars>
          <dgm:dir/>
          <dgm:resizeHandles val="exact"/>
        </dgm:presLayoutVars>
      </dgm:prSet>
      <dgm:spPr/>
    </dgm:pt>
    <dgm:pt modelId="{A0EC6FDE-F3DC-4AE1-BE3C-1DB2EC043B0F}" type="pres">
      <dgm:prSet presAssocID="{4A771D36-FC4F-46E1-9716-77CB9E5879BF}" presName="cycle" presStyleCnt="0"/>
      <dgm:spPr/>
    </dgm:pt>
    <dgm:pt modelId="{610227E7-3632-478C-B916-421582D4B462}" type="pres">
      <dgm:prSet presAssocID="{19B73940-C12A-4001-A9FC-8E9EDF5DBED3}" presName="nodeFirstNode" presStyleLbl="node1" presStyleIdx="0" presStyleCnt="5">
        <dgm:presLayoutVars>
          <dgm:bulletEnabled val="1"/>
        </dgm:presLayoutVars>
      </dgm:prSet>
      <dgm:spPr/>
    </dgm:pt>
    <dgm:pt modelId="{90A3C96C-E301-4934-A2B5-F25268488998}" type="pres">
      <dgm:prSet presAssocID="{761639CD-92A1-4885-9342-90D10CD76E3D}" presName="sibTransFirstNode" presStyleLbl="bgShp" presStyleIdx="0" presStyleCnt="1"/>
      <dgm:spPr/>
    </dgm:pt>
    <dgm:pt modelId="{6A9E48D9-CBEB-4213-BD54-7F653D704954}" type="pres">
      <dgm:prSet presAssocID="{8FB7876F-D7C4-443E-B8E0-0094AEF6FEA5}" presName="nodeFollowingNodes" presStyleLbl="node1" presStyleIdx="1" presStyleCnt="5">
        <dgm:presLayoutVars>
          <dgm:bulletEnabled val="1"/>
        </dgm:presLayoutVars>
      </dgm:prSet>
      <dgm:spPr/>
    </dgm:pt>
    <dgm:pt modelId="{D8C9A210-3A36-4624-AD98-D08E84676D74}" type="pres">
      <dgm:prSet presAssocID="{8F9407CC-64AF-4E96-B2BF-B0EF7D806E84}" presName="nodeFollowingNodes" presStyleLbl="node1" presStyleIdx="2" presStyleCnt="5">
        <dgm:presLayoutVars>
          <dgm:bulletEnabled val="1"/>
        </dgm:presLayoutVars>
      </dgm:prSet>
      <dgm:spPr/>
    </dgm:pt>
    <dgm:pt modelId="{1BC2C4D7-F06A-41E2-9897-11FCC89730E4}" type="pres">
      <dgm:prSet presAssocID="{B6B0AA52-02E7-429F-903B-B73C99196909}" presName="nodeFollowingNodes" presStyleLbl="node1" presStyleIdx="3" presStyleCnt="5" custAng="0">
        <dgm:presLayoutVars>
          <dgm:bulletEnabled val="1"/>
        </dgm:presLayoutVars>
      </dgm:prSet>
      <dgm:spPr/>
    </dgm:pt>
    <dgm:pt modelId="{FA86D819-F607-4754-B4D9-FE15E7F8B321}" type="pres">
      <dgm:prSet presAssocID="{675B8079-AC23-45DE-953C-9543938ED7F1}" presName="nodeFollowingNodes" presStyleLbl="node1" presStyleIdx="4" presStyleCnt="5" custRadScaleRad="104313" custRadScaleInc="4285">
        <dgm:presLayoutVars>
          <dgm:bulletEnabled val="1"/>
        </dgm:presLayoutVars>
      </dgm:prSet>
      <dgm:spPr/>
    </dgm:pt>
  </dgm:ptLst>
  <dgm:cxnLst>
    <dgm:cxn modelId="{F4B6E303-BD0E-4F51-B2FA-F6F0B7EBC756}" type="presOf" srcId="{B6B0AA52-02E7-429F-903B-B73C99196909}" destId="{1BC2C4D7-F06A-41E2-9897-11FCC89730E4}" srcOrd="0" destOrd="0" presId="urn:microsoft.com/office/officeart/2005/8/layout/cycle3"/>
    <dgm:cxn modelId="{BFA0F406-D0D5-4139-B2B5-AB948A235764}" srcId="{4A771D36-FC4F-46E1-9716-77CB9E5879BF}" destId="{B6B0AA52-02E7-429F-903B-B73C99196909}" srcOrd="3" destOrd="0" parTransId="{43B08F2B-A48A-44B0-97E3-0BF64455028D}" sibTransId="{CD1E0A5D-1F5F-4278-BB01-888051DA176A}"/>
    <dgm:cxn modelId="{2835650B-9B84-4114-84C0-D479F10271A9}" srcId="{4A771D36-FC4F-46E1-9716-77CB9E5879BF}" destId="{8FB7876F-D7C4-443E-B8E0-0094AEF6FEA5}" srcOrd="1" destOrd="0" parTransId="{51C68807-4E81-4EE7-B0DF-7543AEB77018}" sibTransId="{34120739-5C37-4221-9CB4-8E15F4700C9E}"/>
    <dgm:cxn modelId="{AB2C5028-C7BF-42E6-9979-C3D3C9CBA1D5}" type="presOf" srcId="{761639CD-92A1-4885-9342-90D10CD76E3D}" destId="{90A3C96C-E301-4934-A2B5-F25268488998}" srcOrd="0" destOrd="0" presId="urn:microsoft.com/office/officeart/2005/8/layout/cycle3"/>
    <dgm:cxn modelId="{10DFE545-4A3F-4CF8-95EE-E86BE3B0751C}" type="presOf" srcId="{8F9407CC-64AF-4E96-B2BF-B0EF7D806E84}" destId="{D8C9A210-3A36-4624-AD98-D08E84676D74}" srcOrd="0" destOrd="0" presId="urn:microsoft.com/office/officeart/2005/8/layout/cycle3"/>
    <dgm:cxn modelId="{28087787-80C6-4490-BCA7-7DF7E2A08258}" type="presOf" srcId="{19B73940-C12A-4001-A9FC-8E9EDF5DBED3}" destId="{610227E7-3632-478C-B916-421582D4B462}" srcOrd="0" destOrd="0" presId="urn:microsoft.com/office/officeart/2005/8/layout/cycle3"/>
    <dgm:cxn modelId="{0F5F2CA1-86FE-4F3D-91BC-F3D74468E7FD}" type="presOf" srcId="{4A771D36-FC4F-46E1-9716-77CB9E5879BF}" destId="{0FB217B9-7786-45E9-9402-FF2B74B9746A}" srcOrd="0" destOrd="0" presId="urn:microsoft.com/office/officeart/2005/8/layout/cycle3"/>
    <dgm:cxn modelId="{3A91B7A3-9DE2-45F6-9AA1-0AFA13EB170D}" type="presOf" srcId="{675B8079-AC23-45DE-953C-9543938ED7F1}" destId="{FA86D819-F607-4754-B4D9-FE15E7F8B321}" srcOrd="0" destOrd="0" presId="urn:microsoft.com/office/officeart/2005/8/layout/cycle3"/>
    <dgm:cxn modelId="{7A6076CA-C3A3-4661-926A-FDC0351F1BEA}" srcId="{4A771D36-FC4F-46E1-9716-77CB9E5879BF}" destId="{8F9407CC-64AF-4E96-B2BF-B0EF7D806E84}" srcOrd="2" destOrd="0" parTransId="{90ACB9AF-DA66-4D20-B61B-E818774B24FE}" sibTransId="{2FA6080F-E5C4-44A2-9A25-B8A2BEBFA975}"/>
    <dgm:cxn modelId="{2A1778DA-0251-4B23-9A2C-0DDC2FE41904}" srcId="{4A771D36-FC4F-46E1-9716-77CB9E5879BF}" destId="{19B73940-C12A-4001-A9FC-8E9EDF5DBED3}" srcOrd="0" destOrd="0" parTransId="{2F638633-5BB7-4FB0-9A46-64B0998262BC}" sibTransId="{761639CD-92A1-4885-9342-90D10CD76E3D}"/>
    <dgm:cxn modelId="{3FFA95E0-3F84-4A55-A440-ABFA00147836}" type="presOf" srcId="{8FB7876F-D7C4-443E-B8E0-0094AEF6FEA5}" destId="{6A9E48D9-CBEB-4213-BD54-7F653D704954}" srcOrd="0" destOrd="0" presId="urn:microsoft.com/office/officeart/2005/8/layout/cycle3"/>
    <dgm:cxn modelId="{98CCF0EF-601E-4065-B476-F663781CC78F}" srcId="{4A771D36-FC4F-46E1-9716-77CB9E5879BF}" destId="{675B8079-AC23-45DE-953C-9543938ED7F1}" srcOrd="4" destOrd="0" parTransId="{C0F72478-3115-49EA-A9B1-CCA00A829CEE}" sibTransId="{CCB03E8C-C9D3-4F91-B99E-20E35F615BEB}"/>
    <dgm:cxn modelId="{21D58583-37EB-4527-9F3C-435383229891}" type="presParOf" srcId="{0FB217B9-7786-45E9-9402-FF2B74B9746A}" destId="{A0EC6FDE-F3DC-4AE1-BE3C-1DB2EC043B0F}" srcOrd="0" destOrd="0" presId="urn:microsoft.com/office/officeart/2005/8/layout/cycle3"/>
    <dgm:cxn modelId="{7F0CCA04-0379-43AD-9806-28A015840A08}" type="presParOf" srcId="{A0EC6FDE-F3DC-4AE1-BE3C-1DB2EC043B0F}" destId="{610227E7-3632-478C-B916-421582D4B462}" srcOrd="0" destOrd="0" presId="urn:microsoft.com/office/officeart/2005/8/layout/cycle3"/>
    <dgm:cxn modelId="{5283C783-19A6-4FC7-977D-AE3B6AE2F88C}" type="presParOf" srcId="{A0EC6FDE-F3DC-4AE1-BE3C-1DB2EC043B0F}" destId="{90A3C96C-E301-4934-A2B5-F25268488998}" srcOrd="1" destOrd="0" presId="urn:microsoft.com/office/officeart/2005/8/layout/cycle3"/>
    <dgm:cxn modelId="{9A8A0D29-FCF8-4907-AD02-F7F7E86B7E3F}" type="presParOf" srcId="{A0EC6FDE-F3DC-4AE1-BE3C-1DB2EC043B0F}" destId="{6A9E48D9-CBEB-4213-BD54-7F653D704954}" srcOrd="2" destOrd="0" presId="urn:microsoft.com/office/officeart/2005/8/layout/cycle3"/>
    <dgm:cxn modelId="{E244027A-A92C-429C-91C7-55F56CB7224B}" type="presParOf" srcId="{A0EC6FDE-F3DC-4AE1-BE3C-1DB2EC043B0F}" destId="{D8C9A210-3A36-4624-AD98-D08E84676D74}" srcOrd="3" destOrd="0" presId="urn:microsoft.com/office/officeart/2005/8/layout/cycle3"/>
    <dgm:cxn modelId="{1168369C-5453-4656-ABC4-E3FF1C15D108}" type="presParOf" srcId="{A0EC6FDE-F3DC-4AE1-BE3C-1DB2EC043B0F}" destId="{1BC2C4D7-F06A-41E2-9897-11FCC89730E4}" srcOrd="4" destOrd="0" presId="urn:microsoft.com/office/officeart/2005/8/layout/cycle3"/>
    <dgm:cxn modelId="{8DCB79C9-C86E-4F95-B889-A185BD2AE635}" type="presParOf" srcId="{A0EC6FDE-F3DC-4AE1-BE3C-1DB2EC043B0F}" destId="{FA86D819-F607-4754-B4D9-FE15E7F8B32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B6EF8-DD3F-4B08-A0D1-2D06767DAD50}">
      <dsp:nvSpPr>
        <dsp:cNvPr id="0" name=""/>
        <dsp:cNvSpPr/>
      </dsp:nvSpPr>
      <dsp:spPr>
        <a:xfrm>
          <a:off x="1812" y="5528"/>
          <a:ext cx="5569860" cy="2507781"/>
        </a:xfrm>
        <a:prstGeom prst="roundRect">
          <a:avLst/>
        </a:prstGeom>
        <a:blipFill dpi="0" rotWithShape="1">
          <a:blip xmlns:r="http://schemas.openxmlformats.org/officeDocument/2006/relationships" r:embed="rId1"/>
          <a:srcRect/>
          <a:stretch>
            <a:fillRect l="6395" t="3121" r="-38395" b="-3121"/>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DBE29-9C28-4019-954B-4AAFB5CF9066}">
      <dsp:nvSpPr>
        <dsp:cNvPr id="0" name=""/>
        <dsp:cNvSpPr/>
      </dsp:nvSpPr>
      <dsp:spPr>
        <a:xfrm>
          <a:off x="966871" y="2513310"/>
          <a:ext cx="3639741" cy="135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168" tIns="455168" rIns="455168" bIns="0" numCol="1" spcCol="1270" anchor="t" anchorCtr="0">
          <a:noAutofit/>
        </a:bodyPr>
        <a:lstStyle/>
        <a:p>
          <a:pPr marL="0" lvl="0" indent="0" algn="ctr" defTabSz="2844800">
            <a:lnSpc>
              <a:spcPct val="90000"/>
            </a:lnSpc>
            <a:spcBef>
              <a:spcPct val="0"/>
            </a:spcBef>
            <a:spcAft>
              <a:spcPct val="35000"/>
            </a:spcAft>
            <a:buNone/>
          </a:pPr>
          <a:r>
            <a:rPr lang="el-GR" sz="6400" kern="1200" dirty="0"/>
            <a:t>ΓΛΩΣΣΑ</a:t>
          </a:r>
        </a:p>
      </dsp:txBody>
      <dsp:txXfrm>
        <a:off x="966871" y="2513310"/>
        <a:ext cx="3639741" cy="135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3C96C-E301-4934-A2B5-F25268488998}">
      <dsp:nvSpPr>
        <dsp:cNvPr id="0" name=""/>
        <dsp:cNvSpPr/>
      </dsp:nvSpPr>
      <dsp:spPr>
        <a:xfrm>
          <a:off x="2860767" y="-30773"/>
          <a:ext cx="4794065" cy="4794065"/>
        </a:xfrm>
        <a:prstGeom prst="circularArrow">
          <a:avLst>
            <a:gd name="adj1" fmla="val 5544"/>
            <a:gd name="adj2" fmla="val 330680"/>
            <a:gd name="adj3" fmla="val 13734483"/>
            <a:gd name="adj4" fmla="val 1741123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227E7-3632-478C-B916-421582D4B462}">
      <dsp:nvSpPr>
        <dsp:cNvPr id="0" name=""/>
        <dsp:cNvSpPr/>
      </dsp:nvSpPr>
      <dsp:spPr>
        <a:xfrm>
          <a:off x="4115358" y="1898"/>
          <a:ext cx="2284883" cy="1142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ΑΡΧΑΙΑ ΕΛΛΗΝΙΚΗ ΓΛΩΣΣΑ( ΜΕ ΤΟΠΙΚΕΣ </a:t>
          </a:r>
          <a:r>
            <a:rPr lang="el-GR" sz="1600" kern="1200" dirty="0" err="1"/>
            <a:t>ΠΟΙΚΙΛΊΕς</a:t>
          </a:r>
          <a:r>
            <a:rPr lang="el-GR" sz="1600" kern="1200" dirty="0"/>
            <a:t>)Αρχαιότητα</a:t>
          </a:r>
          <a:r>
            <a:rPr lang="el-GR" sz="1200" kern="1200" dirty="0"/>
            <a:t>.</a:t>
          </a:r>
        </a:p>
      </dsp:txBody>
      <dsp:txXfrm>
        <a:off x="4171127" y="57667"/>
        <a:ext cx="2173345" cy="1030903"/>
      </dsp:txXfrm>
    </dsp:sp>
    <dsp:sp modelId="{6A9E48D9-CBEB-4213-BD54-7F653D704954}">
      <dsp:nvSpPr>
        <dsp:cNvPr id="0" name=""/>
        <dsp:cNvSpPr/>
      </dsp:nvSpPr>
      <dsp:spPr>
        <a:xfrm>
          <a:off x="6059676" y="1414528"/>
          <a:ext cx="2284883" cy="1142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ΝΕΟΕΛΛΗΝΙΚΗ  ΚΟΙΝΗ( ελληνιστική εποχή)</a:t>
          </a:r>
        </a:p>
      </dsp:txBody>
      <dsp:txXfrm>
        <a:off x="6115445" y="1470297"/>
        <a:ext cx="2173345" cy="1030903"/>
      </dsp:txXfrm>
    </dsp:sp>
    <dsp:sp modelId="{D8C9A210-3A36-4624-AD98-D08E84676D74}">
      <dsp:nvSpPr>
        <dsp:cNvPr id="0" name=""/>
        <dsp:cNvSpPr/>
      </dsp:nvSpPr>
      <dsp:spPr>
        <a:xfrm>
          <a:off x="5317013" y="3700211"/>
          <a:ext cx="2284883" cy="1142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ΜΕΣΑΙΩΝΙΚΗ ΕΛΛΗΝΙΚΗ(Περίοδος Βυζαντίου) Λόγια και Δημώδης.</a:t>
          </a:r>
        </a:p>
      </dsp:txBody>
      <dsp:txXfrm>
        <a:off x="5372782" y="3755980"/>
        <a:ext cx="2173345" cy="1030903"/>
      </dsp:txXfrm>
    </dsp:sp>
    <dsp:sp modelId="{1BC2C4D7-F06A-41E2-9897-11FCC89730E4}">
      <dsp:nvSpPr>
        <dsp:cNvPr id="0" name=""/>
        <dsp:cNvSpPr/>
      </dsp:nvSpPr>
      <dsp:spPr>
        <a:xfrm>
          <a:off x="2913703" y="3700211"/>
          <a:ext cx="2284883" cy="1142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ΝΕΟΕΛΛΗΝΙΚΉ ΓΛΩΣΣΑ</a:t>
          </a:r>
        </a:p>
        <a:p>
          <a:pPr marL="0" lvl="0" indent="0" algn="ctr" defTabSz="622300">
            <a:lnSpc>
              <a:spcPct val="90000"/>
            </a:lnSpc>
            <a:spcBef>
              <a:spcPct val="0"/>
            </a:spcBef>
            <a:spcAft>
              <a:spcPct val="35000"/>
            </a:spcAft>
            <a:buNone/>
          </a:pPr>
          <a:r>
            <a:rPr lang="el-GR" sz="1400" kern="1200" dirty="0"/>
            <a:t>Καθαρεύουσα-λαϊκή.( Από τον 9</a:t>
          </a:r>
          <a:r>
            <a:rPr lang="el-GR" sz="1400" kern="1200" baseline="30000" dirty="0"/>
            <a:t>ο</a:t>
          </a:r>
          <a:r>
            <a:rPr lang="el-GR" sz="1400" kern="1200" dirty="0"/>
            <a:t> αι. ως σήμερα)</a:t>
          </a:r>
        </a:p>
      </dsp:txBody>
      <dsp:txXfrm>
        <a:off x="2969472" y="3755980"/>
        <a:ext cx="2173345" cy="1030903"/>
      </dsp:txXfrm>
    </dsp:sp>
    <dsp:sp modelId="{FA86D819-F607-4754-B4D9-FE15E7F8B321}">
      <dsp:nvSpPr>
        <dsp:cNvPr id="0" name=""/>
        <dsp:cNvSpPr/>
      </dsp:nvSpPr>
      <dsp:spPr>
        <a:xfrm>
          <a:off x="2118783" y="1296965"/>
          <a:ext cx="2284883" cy="1142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rgbClr val="FF0000"/>
              </a:solidFill>
            </a:rPr>
            <a:t>ΣΗΜΕΡΑ ΣΤΗΝ ΕΛΛΑΔΑ</a:t>
          </a:r>
        </a:p>
        <a:p>
          <a:pPr marL="0" lvl="0" indent="0" algn="ctr" defTabSz="622300">
            <a:lnSpc>
              <a:spcPct val="90000"/>
            </a:lnSpc>
            <a:spcBef>
              <a:spcPct val="0"/>
            </a:spcBef>
            <a:spcAft>
              <a:spcPct val="35000"/>
            </a:spcAft>
            <a:buNone/>
          </a:pPr>
          <a:r>
            <a:rPr lang="el-GR" sz="1400" kern="1200" dirty="0"/>
            <a:t>ΔΗΜΟΤΙΚΗ</a:t>
          </a:r>
        </a:p>
        <a:p>
          <a:pPr marL="0" lvl="0" indent="0" algn="ctr" defTabSz="622300">
            <a:lnSpc>
              <a:spcPct val="90000"/>
            </a:lnSpc>
            <a:spcBef>
              <a:spcPct val="0"/>
            </a:spcBef>
            <a:spcAft>
              <a:spcPct val="35000"/>
            </a:spcAft>
            <a:buNone/>
          </a:pPr>
          <a:r>
            <a:rPr lang="el-GR" sz="1400" kern="1200" dirty="0"/>
            <a:t>Η ΕΠΙΣΗΜΗ ΓΛΩΣΣΑ</a:t>
          </a:r>
        </a:p>
        <a:p>
          <a:pPr marL="0" lvl="0" indent="0" algn="ctr" defTabSz="622300">
            <a:lnSpc>
              <a:spcPct val="90000"/>
            </a:lnSpc>
            <a:spcBef>
              <a:spcPct val="0"/>
            </a:spcBef>
            <a:spcAft>
              <a:spcPct val="35000"/>
            </a:spcAft>
            <a:buNone/>
          </a:pPr>
          <a:r>
            <a:rPr lang="el-GR" sz="1400" kern="1200" dirty="0"/>
            <a:t>( με πολλές ποικιλίες-διαλέκτους)</a:t>
          </a:r>
        </a:p>
      </dsp:txBody>
      <dsp:txXfrm>
        <a:off x="2174552" y="1352734"/>
        <a:ext cx="2173345" cy="103090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1135C47-73DD-4BAB-9DEE-29E1DB1EC2C1}" type="datetimeFigureOut">
              <a:rPr lang="el-GR" smtClean="0"/>
              <a:t>17/10/2024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07EB2B-0BDF-4E00-8425-045258E89EE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61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1135C47-73DD-4BAB-9DEE-29E1DB1EC2C1}" type="datetimeFigureOut">
              <a:rPr lang="el-GR" smtClean="0"/>
              <a:t>17/10/2024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07EB2B-0BDF-4E00-8425-045258E89EE3}" type="slidenum">
              <a:rPr lang="el-GR" smtClean="0"/>
              <a:t>‹#›</a:t>
            </a:fld>
            <a:endParaRPr lang="el-GR"/>
          </a:p>
        </p:txBody>
      </p:sp>
    </p:spTree>
    <p:extLst>
      <p:ext uri="{BB962C8B-B14F-4D97-AF65-F5344CB8AC3E}">
        <p14:creationId xmlns:p14="http://schemas.microsoft.com/office/powerpoint/2010/main" val="113276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1135C47-73DD-4BAB-9DEE-29E1DB1EC2C1}" type="datetimeFigureOut">
              <a:rPr lang="el-GR" smtClean="0"/>
              <a:t>17/10/2024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07EB2B-0BDF-4E00-8425-045258E89EE3}" type="slidenum">
              <a:rPr lang="el-GR" smtClean="0"/>
              <a:t>‹#›</a:t>
            </a:fld>
            <a:endParaRPr lang="el-GR"/>
          </a:p>
        </p:txBody>
      </p:sp>
    </p:spTree>
    <p:extLst>
      <p:ext uri="{BB962C8B-B14F-4D97-AF65-F5344CB8AC3E}">
        <p14:creationId xmlns:p14="http://schemas.microsoft.com/office/powerpoint/2010/main" val="206015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1135C47-73DD-4BAB-9DEE-29E1DB1EC2C1}" type="datetimeFigureOut">
              <a:rPr lang="el-GR" smtClean="0"/>
              <a:t>17/10/2024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07EB2B-0BDF-4E00-8425-045258E89EE3}" type="slidenum">
              <a:rPr lang="el-GR" smtClean="0"/>
              <a:t>‹#›</a:t>
            </a:fld>
            <a:endParaRPr lang="el-GR"/>
          </a:p>
        </p:txBody>
      </p:sp>
    </p:spTree>
    <p:extLst>
      <p:ext uri="{BB962C8B-B14F-4D97-AF65-F5344CB8AC3E}">
        <p14:creationId xmlns:p14="http://schemas.microsoft.com/office/powerpoint/2010/main" val="279914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1135C47-73DD-4BAB-9DEE-29E1DB1EC2C1}" type="datetimeFigureOut">
              <a:rPr lang="el-GR" smtClean="0"/>
              <a:t>17/10/2024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07EB2B-0BDF-4E00-8425-045258E89EE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92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1135C47-73DD-4BAB-9DEE-29E1DB1EC2C1}" type="datetimeFigureOut">
              <a:rPr lang="el-GR" smtClean="0"/>
              <a:t>17/10/2024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07EB2B-0BDF-4E00-8425-045258E89EE3}" type="slidenum">
              <a:rPr lang="el-GR" smtClean="0"/>
              <a:t>‹#›</a:t>
            </a:fld>
            <a:endParaRPr lang="el-GR"/>
          </a:p>
        </p:txBody>
      </p:sp>
    </p:spTree>
    <p:extLst>
      <p:ext uri="{BB962C8B-B14F-4D97-AF65-F5344CB8AC3E}">
        <p14:creationId xmlns:p14="http://schemas.microsoft.com/office/powerpoint/2010/main" val="222160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1135C47-73DD-4BAB-9DEE-29E1DB1EC2C1}" type="datetimeFigureOut">
              <a:rPr lang="el-GR" smtClean="0"/>
              <a:t>17/10/2024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907EB2B-0BDF-4E00-8425-045258E89EE3}" type="slidenum">
              <a:rPr lang="el-GR" smtClean="0"/>
              <a:t>‹#›</a:t>
            </a:fld>
            <a:endParaRPr lang="el-GR"/>
          </a:p>
        </p:txBody>
      </p:sp>
    </p:spTree>
    <p:extLst>
      <p:ext uri="{BB962C8B-B14F-4D97-AF65-F5344CB8AC3E}">
        <p14:creationId xmlns:p14="http://schemas.microsoft.com/office/powerpoint/2010/main" val="35015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1135C47-73DD-4BAB-9DEE-29E1DB1EC2C1}" type="datetimeFigureOut">
              <a:rPr lang="el-GR" smtClean="0"/>
              <a:t>17/10/2024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907EB2B-0BDF-4E00-8425-045258E89EE3}" type="slidenum">
              <a:rPr lang="el-GR" smtClean="0"/>
              <a:t>‹#›</a:t>
            </a:fld>
            <a:endParaRPr lang="el-GR"/>
          </a:p>
        </p:txBody>
      </p:sp>
    </p:spTree>
    <p:extLst>
      <p:ext uri="{BB962C8B-B14F-4D97-AF65-F5344CB8AC3E}">
        <p14:creationId xmlns:p14="http://schemas.microsoft.com/office/powerpoint/2010/main" val="281056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135C47-73DD-4BAB-9DEE-29E1DB1EC2C1}" type="datetimeFigureOut">
              <a:rPr lang="el-GR" smtClean="0"/>
              <a:t>17/10/2024</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D907EB2B-0BDF-4E00-8425-045258E89EE3}" type="slidenum">
              <a:rPr lang="el-GR" smtClean="0"/>
              <a:t>‹#›</a:t>
            </a:fld>
            <a:endParaRPr lang="el-GR"/>
          </a:p>
        </p:txBody>
      </p:sp>
    </p:spTree>
    <p:extLst>
      <p:ext uri="{BB962C8B-B14F-4D97-AF65-F5344CB8AC3E}">
        <p14:creationId xmlns:p14="http://schemas.microsoft.com/office/powerpoint/2010/main" val="149661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1135C47-73DD-4BAB-9DEE-29E1DB1EC2C1}" type="datetimeFigureOut">
              <a:rPr lang="el-GR" smtClean="0"/>
              <a:t>17/10/2024</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07EB2B-0BDF-4E00-8425-045258E89EE3}" type="slidenum">
              <a:rPr lang="el-GR" smtClean="0"/>
              <a:t>‹#›</a:t>
            </a:fld>
            <a:endParaRPr lang="el-GR"/>
          </a:p>
        </p:txBody>
      </p:sp>
    </p:spTree>
    <p:extLst>
      <p:ext uri="{BB962C8B-B14F-4D97-AF65-F5344CB8AC3E}">
        <p14:creationId xmlns:p14="http://schemas.microsoft.com/office/powerpoint/2010/main" val="133418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tx2"/>
                </a:solidFill>
              </a:defRPr>
            </a:lvl1pPr>
          </a:lstStyle>
          <a:p>
            <a:fld id="{71135C47-73DD-4BAB-9DEE-29E1DB1EC2C1}" type="datetimeFigureOut">
              <a:rPr lang="el-GR" smtClean="0"/>
              <a:t>17/10/2024</a:t>
            </a:fld>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07EB2B-0BDF-4E00-8425-045258E89EE3}" type="slidenum">
              <a:rPr lang="el-GR" smtClean="0"/>
              <a:t>‹#›</a:t>
            </a:fld>
            <a:endParaRPr lang="el-GR"/>
          </a:p>
        </p:txBody>
      </p:sp>
    </p:spTree>
    <p:extLst>
      <p:ext uri="{BB962C8B-B14F-4D97-AF65-F5344CB8AC3E}">
        <p14:creationId xmlns:p14="http://schemas.microsoft.com/office/powerpoint/2010/main" val="191595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1135C47-73DD-4BAB-9DEE-29E1DB1EC2C1}" type="datetimeFigureOut">
              <a:rPr lang="el-GR" smtClean="0"/>
              <a:t>17/10/2024</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907EB2B-0BDF-4E00-8425-045258E89EE3}"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477927"/>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lossaa.blogspot.com/2012/09/wwwgreek-languagegr.html" TargetMode="External"/><Relationship Id="rId2" Type="http://schemas.openxmlformats.org/officeDocument/2006/relationships/hyperlink" Target="https://www.greek-language.gr/greekLang/inde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orditout.com/user/2300465/settings/6b0a80c8f0bca0c6ce9e39d3d602a32b"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s://ereunalogos.blogspot.com/2014/11/sos-unesco-6000.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0F97443-10A4-4A92-BD0D-1D654F886452}"/>
              </a:ext>
            </a:extLst>
          </p:cNvPr>
          <p:cNvPicPr>
            <a:picLocks noChangeAspect="1"/>
          </p:cNvPicPr>
          <p:nvPr/>
        </p:nvPicPr>
        <p:blipFill rotWithShape="1">
          <a:blip r:embed="rId2">
            <a:extLst>
              <a:ext uri="{28A0092B-C50C-407E-A947-70E740481C1C}">
                <a14:useLocalDpi xmlns:a14="http://schemas.microsoft.com/office/drawing/2010/main" val="0"/>
              </a:ext>
            </a:extLst>
          </a:blip>
          <a:srcRect t="24784"/>
          <a:stretch/>
        </p:blipFill>
        <p:spPr>
          <a:xfrm>
            <a:off x="1165860" y="2026920"/>
            <a:ext cx="4930140" cy="4182234"/>
          </a:xfrm>
          <a:prstGeom prst="rect">
            <a:avLst/>
          </a:prstGeom>
        </p:spPr>
      </p:pic>
      <p:sp>
        <p:nvSpPr>
          <p:cNvPr id="6" name="TextBox 5">
            <a:extLst>
              <a:ext uri="{FF2B5EF4-FFF2-40B4-BE49-F238E27FC236}">
                <a16:creationId xmlns:a16="http://schemas.microsoft.com/office/drawing/2014/main" id="{8788F154-3223-4E40-AA81-74684D589C27}"/>
              </a:ext>
            </a:extLst>
          </p:cNvPr>
          <p:cNvSpPr txBox="1"/>
          <p:nvPr/>
        </p:nvSpPr>
        <p:spPr>
          <a:xfrm>
            <a:off x="1878330" y="2026920"/>
            <a:ext cx="3505200" cy="369332"/>
          </a:xfrm>
          <a:prstGeom prst="rect">
            <a:avLst/>
          </a:prstGeom>
          <a:noFill/>
        </p:spPr>
        <p:txBody>
          <a:bodyPr wrap="square">
            <a:spAutoFit/>
          </a:bodyPr>
          <a:lstStyle/>
          <a:p>
            <a:pPr algn="ctr"/>
            <a:r>
              <a:rPr lang="el-GR" dirty="0">
                <a:ln w="0"/>
                <a:effectLst>
                  <a:outerShdw blurRad="38100" dist="19050" dir="2700000" algn="tl" rotWithShape="0">
                    <a:schemeClr val="dk1">
                      <a:alpha val="40000"/>
                    </a:schemeClr>
                  </a:outerShdw>
                </a:effectLst>
              </a:rPr>
              <a:t>Νεοελληνική Γλώσσα</a:t>
            </a:r>
            <a:endParaRPr lang="el-GR" sz="1800" b="0" cap="none" spc="0" dirty="0">
              <a:ln w="0"/>
              <a:solidFill>
                <a:schemeClr val="tx1"/>
              </a:solidFill>
              <a:effectLst>
                <a:outerShdw blurRad="38100" dist="19050" dir="2700000" algn="tl" rotWithShape="0">
                  <a:schemeClr val="dk1">
                    <a:alpha val="40000"/>
                  </a:schemeClr>
                </a:outerShdw>
              </a:effectLst>
            </a:endParaRPr>
          </a:p>
        </p:txBody>
      </p:sp>
      <p:sp>
        <p:nvSpPr>
          <p:cNvPr id="7" name="Ορθογώνιο 6">
            <a:extLst>
              <a:ext uri="{FF2B5EF4-FFF2-40B4-BE49-F238E27FC236}">
                <a16:creationId xmlns:a16="http://schemas.microsoft.com/office/drawing/2014/main" id="{094E137C-1DB7-41BD-8885-7B9D241266BC}"/>
              </a:ext>
            </a:extLst>
          </p:cNvPr>
          <p:cNvSpPr/>
          <p:nvPr/>
        </p:nvSpPr>
        <p:spPr>
          <a:xfrm>
            <a:off x="4253142" y="565726"/>
            <a:ext cx="8765257" cy="2585323"/>
          </a:xfrm>
          <a:prstGeom prst="rect">
            <a:avLst/>
          </a:prstGeom>
          <a:noFill/>
        </p:spPr>
        <p:txBody>
          <a:bodyPr wrap="square" lIns="91440" tIns="45720" rIns="91440" bIns="45720">
            <a:spAutoFit/>
          </a:bodyPr>
          <a:lstStyle/>
          <a:p>
            <a:pPr algn="ctr"/>
            <a:r>
              <a:rPr lang="el-GR" sz="5400" dirty="0">
                <a:ln w="0"/>
                <a:effectLst>
                  <a:outerShdw blurRad="38100" dist="19050" dir="2700000" algn="tl" rotWithShape="0">
                    <a:schemeClr val="dk1">
                      <a:alpha val="40000"/>
                    </a:schemeClr>
                  </a:outerShdw>
                </a:effectLst>
              </a:rPr>
              <a:t>1</a:t>
            </a:r>
            <a:r>
              <a:rPr lang="el-GR" sz="5400" baseline="30000" dirty="0">
                <a:ln w="0"/>
                <a:effectLst>
                  <a:outerShdw blurRad="38100" dist="19050" dir="2700000" algn="tl" rotWithShape="0">
                    <a:schemeClr val="dk1">
                      <a:alpha val="40000"/>
                    </a:schemeClr>
                  </a:outerShdw>
                </a:effectLst>
              </a:rPr>
              <a:t>ο</a:t>
            </a:r>
            <a:r>
              <a:rPr lang="el-GR" sz="5400" dirty="0">
                <a:ln w="0"/>
                <a:effectLst>
                  <a:outerShdw blurRad="38100" dist="19050" dir="2700000" algn="tl" rotWithShape="0">
                    <a:schemeClr val="dk1">
                      <a:alpha val="40000"/>
                    </a:schemeClr>
                  </a:outerShdw>
                </a:effectLst>
              </a:rPr>
              <a:t> ΓΕΛ Ιεράπετρας</a:t>
            </a:r>
          </a:p>
          <a:p>
            <a:pPr algn="ctr"/>
            <a:endParaRPr lang="el-GR" sz="5400" dirty="0">
              <a:ln w="0"/>
              <a:effectLst>
                <a:outerShdw blurRad="38100" dist="19050" dir="2700000" algn="tl" rotWithShape="0">
                  <a:schemeClr val="dk1">
                    <a:alpha val="40000"/>
                  </a:schemeClr>
                </a:outerShdw>
              </a:effectLst>
            </a:endParaRPr>
          </a:p>
          <a:p>
            <a:pPr algn="ctr"/>
            <a:r>
              <a:rPr lang="el-GR" sz="5400" dirty="0">
                <a:ln w="0"/>
                <a:effectLst>
                  <a:outerShdw blurRad="38100" dist="19050" dir="2700000" algn="tl" rotWithShape="0">
                    <a:schemeClr val="dk1">
                      <a:alpha val="40000"/>
                    </a:schemeClr>
                  </a:outerShdw>
                </a:effectLst>
              </a:rPr>
              <a:t>19</a:t>
            </a:r>
            <a:r>
              <a:rPr lang="el-GR" sz="5400" b="0" cap="none" spc="0" dirty="0">
                <a:ln w="0"/>
                <a:solidFill>
                  <a:schemeClr val="tx1"/>
                </a:solidFill>
                <a:effectLst>
                  <a:outerShdw blurRad="38100" dist="19050" dir="2700000" algn="tl" rotWithShape="0">
                    <a:schemeClr val="dk1">
                      <a:alpha val="40000"/>
                    </a:schemeClr>
                  </a:outerShdw>
                </a:effectLst>
              </a:rPr>
              <a:t>-09-2024</a:t>
            </a:r>
          </a:p>
        </p:txBody>
      </p:sp>
      <p:sp>
        <p:nvSpPr>
          <p:cNvPr id="8" name="Ορθογώνιο 7">
            <a:extLst>
              <a:ext uri="{FF2B5EF4-FFF2-40B4-BE49-F238E27FC236}">
                <a16:creationId xmlns:a16="http://schemas.microsoft.com/office/drawing/2014/main" id="{FE43725C-CDF8-4899-912C-15FB22E1FDB9}"/>
              </a:ext>
            </a:extLst>
          </p:cNvPr>
          <p:cNvSpPr/>
          <p:nvPr/>
        </p:nvSpPr>
        <p:spPr>
          <a:xfrm>
            <a:off x="9264284" y="6334780"/>
            <a:ext cx="2807435" cy="523220"/>
          </a:xfrm>
          <a:prstGeom prst="rect">
            <a:avLst/>
          </a:prstGeom>
          <a:noFill/>
        </p:spPr>
        <p:txBody>
          <a:bodyPr wrap="none" lIns="91440" tIns="45720" rIns="91440" bIns="45720">
            <a:spAutoFit/>
          </a:bodyPr>
          <a:lstStyle/>
          <a:p>
            <a:pPr algn="ctr"/>
            <a:r>
              <a:rPr lang="el-G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Σοφία </a:t>
            </a:r>
            <a:r>
              <a:rPr lang="el-GR"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Κονταξάκη</a:t>
            </a:r>
            <a:endParaRPr lang="el-GR"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Ορθογώνιο 8">
            <a:extLst>
              <a:ext uri="{FF2B5EF4-FFF2-40B4-BE49-F238E27FC236}">
                <a16:creationId xmlns:a16="http://schemas.microsoft.com/office/drawing/2014/main" id="{347B329F-7890-40FB-8FD2-65AA31F1875D}"/>
              </a:ext>
            </a:extLst>
          </p:cNvPr>
          <p:cNvSpPr/>
          <p:nvPr/>
        </p:nvSpPr>
        <p:spPr>
          <a:xfrm>
            <a:off x="7317324" y="3670518"/>
            <a:ext cx="2421560" cy="707886"/>
          </a:xfrm>
          <a:prstGeom prst="rect">
            <a:avLst/>
          </a:prstGeom>
          <a:noFill/>
        </p:spPr>
        <p:txBody>
          <a:bodyPr wrap="none" lIns="91440" tIns="45720" rIns="91440" bIns="45720">
            <a:spAutoFit/>
          </a:bodyPr>
          <a:lstStyle/>
          <a:p>
            <a:pPr algn="ctr"/>
            <a:r>
              <a:rPr lang="el-GR" sz="4000" b="1" dirty="0">
                <a:ln w="22225">
                  <a:solidFill>
                    <a:schemeClr val="accent2"/>
                  </a:solidFill>
                  <a:prstDash val="solid"/>
                </a:ln>
                <a:solidFill>
                  <a:schemeClr val="accent2">
                    <a:lumMod val="40000"/>
                    <a:lumOff val="60000"/>
                  </a:schemeClr>
                </a:solidFill>
              </a:rPr>
              <a:t>Τμήμα:Α5 </a:t>
            </a:r>
            <a:endParaRPr lang="el-GR"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7359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9DA5D67-473B-4778-8CBE-14FE13A1A1D7}"/>
              </a:ext>
            </a:extLst>
          </p:cNvPr>
          <p:cNvPicPr>
            <a:picLocks noChangeAspect="1"/>
          </p:cNvPicPr>
          <p:nvPr/>
        </p:nvPicPr>
        <p:blipFill>
          <a:blip r:embed="rId2"/>
          <a:stretch>
            <a:fillRect/>
          </a:stretch>
        </p:blipFill>
        <p:spPr>
          <a:xfrm>
            <a:off x="2958775" y="0"/>
            <a:ext cx="5036683" cy="5715000"/>
          </a:xfrm>
          <a:prstGeom prst="rect">
            <a:avLst/>
          </a:prstGeom>
        </p:spPr>
      </p:pic>
      <p:pic>
        <p:nvPicPr>
          <p:cNvPr id="3" name="Εικόνα 2">
            <a:extLst>
              <a:ext uri="{FF2B5EF4-FFF2-40B4-BE49-F238E27FC236}">
                <a16:creationId xmlns:a16="http://schemas.microsoft.com/office/drawing/2014/main" id="{5694FF88-A8EE-4A07-92A0-1EBBC2764E08}"/>
              </a:ext>
            </a:extLst>
          </p:cNvPr>
          <p:cNvPicPr>
            <a:picLocks noChangeAspect="1"/>
          </p:cNvPicPr>
          <p:nvPr/>
        </p:nvPicPr>
        <p:blipFill>
          <a:blip r:embed="rId3"/>
          <a:stretch>
            <a:fillRect/>
          </a:stretch>
        </p:blipFill>
        <p:spPr>
          <a:xfrm>
            <a:off x="7791927" y="1621971"/>
            <a:ext cx="4664529" cy="4664529"/>
          </a:xfrm>
          <a:prstGeom prst="rect">
            <a:avLst/>
          </a:prstGeom>
        </p:spPr>
      </p:pic>
      <p:pic>
        <p:nvPicPr>
          <p:cNvPr id="6" name="Εικόνα 5">
            <a:extLst>
              <a:ext uri="{FF2B5EF4-FFF2-40B4-BE49-F238E27FC236}">
                <a16:creationId xmlns:a16="http://schemas.microsoft.com/office/drawing/2014/main" id="{7D925B7B-FFAC-469C-8ADD-4BD7A88E74DB}"/>
              </a:ext>
            </a:extLst>
          </p:cNvPr>
          <p:cNvPicPr>
            <a:picLocks noChangeAspect="1"/>
          </p:cNvPicPr>
          <p:nvPr/>
        </p:nvPicPr>
        <p:blipFill>
          <a:blip r:embed="rId4"/>
          <a:stretch>
            <a:fillRect/>
          </a:stretch>
        </p:blipFill>
        <p:spPr>
          <a:xfrm>
            <a:off x="27416" y="1491342"/>
            <a:ext cx="4169128" cy="5232365"/>
          </a:xfrm>
          <a:prstGeom prst="rect">
            <a:avLst/>
          </a:prstGeom>
        </p:spPr>
      </p:pic>
    </p:spTree>
    <p:extLst>
      <p:ext uri="{BB962C8B-B14F-4D97-AF65-F5344CB8AC3E}">
        <p14:creationId xmlns:p14="http://schemas.microsoft.com/office/powerpoint/2010/main" val="235276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A7D86A-D6CD-4660-8D90-FD0EF170D8EB}"/>
              </a:ext>
            </a:extLst>
          </p:cNvPr>
          <p:cNvSpPr>
            <a:spLocks noGrp="1"/>
          </p:cNvSpPr>
          <p:nvPr>
            <p:ph type="title"/>
          </p:nvPr>
        </p:nvSpPr>
        <p:spPr/>
        <p:txBody>
          <a:bodyPr/>
          <a:lstStyle/>
          <a:p>
            <a:r>
              <a:rPr lang="el-GR" dirty="0"/>
              <a:t> τι σκοτώνει μια γλώσσα</a:t>
            </a:r>
          </a:p>
        </p:txBody>
      </p:sp>
      <p:sp>
        <p:nvSpPr>
          <p:cNvPr id="3" name="Θέση περιεχομένου 2">
            <a:extLst>
              <a:ext uri="{FF2B5EF4-FFF2-40B4-BE49-F238E27FC236}">
                <a16:creationId xmlns:a16="http://schemas.microsoft.com/office/drawing/2014/main" id="{34037D12-F375-4350-8A8C-38BF44304DF6}"/>
              </a:ext>
            </a:extLst>
          </p:cNvPr>
          <p:cNvSpPr>
            <a:spLocks noGrp="1"/>
          </p:cNvSpPr>
          <p:nvPr>
            <p:ph idx="1"/>
          </p:nvPr>
        </p:nvSpPr>
        <p:spPr>
          <a:xfrm>
            <a:off x="1097280" y="1845734"/>
            <a:ext cx="10058400" cy="2478072"/>
          </a:xfrm>
        </p:spPr>
        <p:txBody>
          <a:bodyPr>
            <a:normAutofit/>
          </a:bodyPr>
          <a:lstStyle/>
          <a:p>
            <a:r>
              <a:rPr lang="el-GR" sz="4000" dirty="0"/>
              <a:t>Πολλά μπορούν να σκοτώσουν μια γλώσσα, από μια φυσική καταστροφή μέχρι μια γενοκτονία ή πολιτιστική αφομοίωση</a:t>
            </a:r>
          </a:p>
          <a:p>
            <a:endParaRPr lang="el-GR" sz="4000" dirty="0"/>
          </a:p>
          <a:p>
            <a:endParaRPr lang="el-GR" sz="2800" dirty="0"/>
          </a:p>
        </p:txBody>
      </p:sp>
    </p:spTree>
    <p:extLst>
      <p:ext uri="{BB962C8B-B14F-4D97-AF65-F5344CB8AC3E}">
        <p14:creationId xmlns:p14="http://schemas.microsoft.com/office/powerpoint/2010/main" val="360354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0DCA67-92C8-47F3-B37B-0876493A7305}"/>
              </a:ext>
            </a:extLst>
          </p:cNvPr>
          <p:cNvSpPr>
            <a:spLocks noGrp="1"/>
          </p:cNvSpPr>
          <p:nvPr>
            <p:ph type="title"/>
          </p:nvPr>
        </p:nvSpPr>
        <p:spPr/>
        <p:txBody>
          <a:bodyPr/>
          <a:lstStyle/>
          <a:p>
            <a:r>
              <a:rPr lang="el-GR" dirty="0"/>
              <a:t>       Διάλεκτος ή αλλιώς ποικιλία και ιδιώματα</a:t>
            </a:r>
          </a:p>
        </p:txBody>
      </p:sp>
      <p:sp>
        <p:nvSpPr>
          <p:cNvPr id="3" name="Θέση περιεχομένου 2">
            <a:extLst>
              <a:ext uri="{FF2B5EF4-FFF2-40B4-BE49-F238E27FC236}">
                <a16:creationId xmlns:a16="http://schemas.microsoft.com/office/drawing/2014/main" id="{72CA46BF-008B-427F-ABDB-243C2085B8D0}"/>
              </a:ext>
            </a:extLst>
          </p:cNvPr>
          <p:cNvSpPr>
            <a:spLocks noGrp="1"/>
          </p:cNvSpPr>
          <p:nvPr>
            <p:ph idx="1"/>
          </p:nvPr>
        </p:nvSpPr>
        <p:spPr/>
        <p:txBody>
          <a:bodyPr>
            <a:normAutofit/>
          </a:bodyPr>
          <a:lstStyle/>
          <a:p>
            <a:r>
              <a:rPr lang="el-GR" sz="2800" b="1" dirty="0"/>
              <a:t>Διάλεκτος : η </a:t>
            </a:r>
            <a:r>
              <a:rPr lang="el-GR" sz="2800" dirty="0"/>
              <a:t> γεωγραφική διαφοροποίηση ευρύτερων περιοχών, ιδίως αυτήν που εμφανίζει έντονες αποκλίσεις από την κοινή γλώσσα σε όλα τα επίπεδα (προφορά, </a:t>
            </a:r>
            <a:r>
              <a:rPr lang="el-GR" sz="2800" dirty="0" err="1"/>
              <a:t>γραμματικοσυνταντική</a:t>
            </a:r>
            <a:r>
              <a:rPr lang="el-GR" sz="2800" dirty="0"/>
              <a:t> δομή, λεξιλόγιο) και σε βαθμό που οι ομιλητές της διαλέκτου να μην είναι εύκολα κατανοητοί από τους ομιλητές της κοινής γλώσσας. Άρα ο όρος διάλεκτος είναι υπερκείμενη διάκριση.</a:t>
            </a:r>
          </a:p>
          <a:p>
            <a:r>
              <a:rPr lang="el-GR" sz="2800" b="1" dirty="0"/>
              <a:t>Ιδίωμα: </a:t>
            </a:r>
            <a:r>
              <a:rPr lang="el-GR" sz="2800" dirty="0"/>
              <a:t>μικρότερη γλωσσική διαφοροποίηση, που δεν εμποδίζει την κατανόηση από τους ομιλητές της κοινής. Μια διάλεκτος μπορεί να έχει περισσότερα από ένα ιδιώματα</a:t>
            </a:r>
          </a:p>
        </p:txBody>
      </p:sp>
    </p:spTree>
    <p:extLst>
      <p:ext uri="{BB962C8B-B14F-4D97-AF65-F5344CB8AC3E}">
        <p14:creationId xmlns:p14="http://schemas.microsoft.com/office/powerpoint/2010/main" val="84088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A1F0E7-E1E7-4F49-B254-F71B78D0455E}"/>
              </a:ext>
            </a:extLst>
          </p:cNvPr>
          <p:cNvSpPr>
            <a:spLocks noGrp="1"/>
          </p:cNvSpPr>
          <p:nvPr>
            <p:ph type="title"/>
          </p:nvPr>
        </p:nvSpPr>
        <p:spPr>
          <a:xfrm>
            <a:off x="1946366" y="-461851"/>
            <a:ext cx="10058400" cy="1450757"/>
          </a:xfrm>
        </p:spPr>
        <p:txBody>
          <a:bodyPr/>
          <a:lstStyle/>
          <a:p>
            <a:r>
              <a:rPr lang="el-GR" dirty="0" err="1"/>
              <a:t>Κοινόλεκτος</a:t>
            </a:r>
            <a:r>
              <a:rPr lang="el-GR" dirty="0"/>
              <a:t> και ιδιόλεκτος</a:t>
            </a:r>
          </a:p>
        </p:txBody>
      </p:sp>
      <p:sp>
        <p:nvSpPr>
          <p:cNvPr id="3" name="Θέση περιεχομένου 2">
            <a:extLst>
              <a:ext uri="{FF2B5EF4-FFF2-40B4-BE49-F238E27FC236}">
                <a16:creationId xmlns:a16="http://schemas.microsoft.com/office/drawing/2014/main" id="{D3312481-FE98-456D-82B1-5349D950E9BC}"/>
              </a:ext>
            </a:extLst>
          </p:cNvPr>
          <p:cNvSpPr>
            <a:spLocks noGrp="1"/>
          </p:cNvSpPr>
          <p:nvPr>
            <p:ph idx="1"/>
          </p:nvPr>
        </p:nvSpPr>
        <p:spPr>
          <a:xfrm>
            <a:off x="783772" y="1270968"/>
            <a:ext cx="10058400" cy="4023360"/>
          </a:xfrm>
        </p:spPr>
        <p:txBody>
          <a:bodyPr>
            <a:noAutofit/>
          </a:bodyPr>
          <a:lstStyle/>
          <a:p>
            <a:r>
              <a:rPr lang="el-GR" sz="4000" b="1" dirty="0" err="1"/>
              <a:t>κοινόλεκτος</a:t>
            </a:r>
            <a:r>
              <a:rPr lang="el-GR" sz="4000" b="1" dirty="0"/>
              <a:t> </a:t>
            </a:r>
            <a:r>
              <a:rPr lang="el-GR" sz="4000" dirty="0"/>
              <a:t>(ενν. γλώσσα) ή </a:t>
            </a:r>
            <a:r>
              <a:rPr lang="el-GR" sz="4000" dirty="0" err="1"/>
              <a:t>κοινολεκτούμενη</a:t>
            </a:r>
            <a:r>
              <a:rPr lang="el-GR" sz="4000" dirty="0"/>
              <a:t>, δηλαδή η κοινή γλώσσα που μιλιέται σε μια χώρα από όλους.</a:t>
            </a:r>
          </a:p>
          <a:p>
            <a:pPr marL="0" indent="0">
              <a:buNone/>
            </a:pPr>
            <a:endParaRPr lang="el-GR" sz="4000" dirty="0"/>
          </a:p>
          <a:p>
            <a:r>
              <a:rPr lang="el-GR" sz="4000" b="1" dirty="0"/>
              <a:t>Ως ιδιόλεκτος </a:t>
            </a:r>
            <a:r>
              <a:rPr lang="el-GR" sz="4000" dirty="0"/>
              <a:t>χαρακτηρίζεται από τους γλωσσολόγους, ο τρόπος (γνώση και πράξη) με τον οποίο χρησιμοποιεί ο καθένας τη γλώσσα. </a:t>
            </a:r>
          </a:p>
        </p:txBody>
      </p:sp>
    </p:spTree>
    <p:extLst>
      <p:ext uri="{BB962C8B-B14F-4D97-AF65-F5344CB8AC3E}">
        <p14:creationId xmlns:p14="http://schemas.microsoft.com/office/powerpoint/2010/main" val="347639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F0916C-3561-44A7-B463-E6D884A23475}"/>
              </a:ext>
            </a:extLst>
          </p:cNvPr>
          <p:cNvSpPr>
            <a:spLocks noGrp="1"/>
          </p:cNvSpPr>
          <p:nvPr>
            <p:ph type="title"/>
          </p:nvPr>
        </p:nvSpPr>
        <p:spPr/>
        <p:txBody>
          <a:bodyPr/>
          <a:lstStyle/>
          <a:p>
            <a:r>
              <a:rPr lang="el-GR" dirty="0"/>
              <a:t>Ιδιωματισμός και ιδιωτισμός</a:t>
            </a:r>
          </a:p>
        </p:txBody>
      </p:sp>
      <p:sp>
        <p:nvSpPr>
          <p:cNvPr id="3" name="Θέση περιεχομένου 2">
            <a:extLst>
              <a:ext uri="{FF2B5EF4-FFF2-40B4-BE49-F238E27FC236}">
                <a16:creationId xmlns:a16="http://schemas.microsoft.com/office/drawing/2014/main" id="{B7D57AE6-56BD-4F71-9FA6-A921F08EB505}"/>
              </a:ext>
            </a:extLst>
          </p:cNvPr>
          <p:cNvSpPr>
            <a:spLocks noGrp="1"/>
          </p:cNvSpPr>
          <p:nvPr>
            <p:ph idx="1"/>
          </p:nvPr>
        </p:nvSpPr>
        <p:spPr/>
        <p:txBody>
          <a:bodyPr/>
          <a:lstStyle/>
          <a:p>
            <a:r>
              <a:rPr lang="el-GR" sz="2800" b="1" dirty="0"/>
              <a:t>Ιδιωματισμός</a:t>
            </a:r>
            <a:r>
              <a:rPr lang="el-GR" sz="2800" dirty="0"/>
              <a:t> είναι κάθε γλωσσικό στοιχείο (φωνητικό, γραμματικό, συντακτικό, λεξιλογικό) που αναφέρεται σε γλωσσικό ιδίωμα ή διάλεκτο της Ελληνικής∙ π.χ. «με δίνει» (συντακτικός ιδιωματισμός των βορείων ιδιωμάτων της Ελληνικής) αντί του κοινού «μου δίνει».</a:t>
            </a:r>
          </a:p>
          <a:p>
            <a:endParaRPr lang="el-GR" sz="2800" dirty="0"/>
          </a:p>
          <a:p>
            <a:r>
              <a:rPr lang="el-GR" sz="2800" b="1" dirty="0"/>
              <a:t>Ιδιωτισμός</a:t>
            </a:r>
            <a:r>
              <a:rPr lang="el-GR" sz="2800" dirty="0"/>
              <a:t> είναι κάθε λεξιλογική φράση της κοινής Ελληνικής, που αποτελεί ιδιαίτερη έκφραση με μεταφορική συνήθως σημασία∙ π.χ. το ‘βαλε στα πόδια, τα τσουγκρίσαμε, τρώει ξύλο κ.τ.ό.</a:t>
            </a:r>
          </a:p>
          <a:p>
            <a:endParaRPr lang="el-GR" dirty="0"/>
          </a:p>
        </p:txBody>
      </p:sp>
    </p:spTree>
    <p:extLst>
      <p:ext uri="{BB962C8B-B14F-4D97-AF65-F5344CB8AC3E}">
        <p14:creationId xmlns:p14="http://schemas.microsoft.com/office/powerpoint/2010/main" val="353102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CCE997-A465-4C0A-AEEC-938CA687A26C}"/>
              </a:ext>
            </a:extLst>
          </p:cNvPr>
          <p:cNvSpPr>
            <a:spLocks noGrp="1"/>
          </p:cNvSpPr>
          <p:nvPr>
            <p:ph type="title"/>
          </p:nvPr>
        </p:nvSpPr>
        <p:spPr>
          <a:xfrm>
            <a:off x="1066800" y="573986"/>
            <a:ext cx="10058400" cy="1450757"/>
          </a:xfrm>
        </p:spPr>
        <p:txBody>
          <a:bodyPr>
            <a:normAutofit fontScale="90000"/>
          </a:bodyPr>
          <a:lstStyle/>
          <a:p>
            <a:r>
              <a:rPr lang="el-GR" sz="4000" b="1" dirty="0"/>
              <a:t>Η ιδιαίτερη αξία των ιδιωμάτων και των διαλέκτων</a:t>
            </a:r>
            <a:br>
              <a:rPr lang="el-GR" dirty="0"/>
            </a:br>
            <a:endParaRPr lang="el-GR" dirty="0"/>
          </a:p>
        </p:txBody>
      </p:sp>
      <p:sp>
        <p:nvSpPr>
          <p:cNvPr id="3" name="Θέση περιεχομένου 2">
            <a:extLst>
              <a:ext uri="{FF2B5EF4-FFF2-40B4-BE49-F238E27FC236}">
                <a16:creationId xmlns:a16="http://schemas.microsoft.com/office/drawing/2014/main" id="{EC3F9B74-F6CC-4DC5-9C69-7C49A8A3BB4F}"/>
              </a:ext>
            </a:extLst>
          </p:cNvPr>
          <p:cNvSpPr>
            <a:spLocks noGrp="1"/>
          </p:cNvSpPr>
          <p:nvPr>
            <p:ph idx="1"/>
          </p:nvPr>
        </p:nvSpPr>
        <p:spPr>
          <a:xfrm>
            <a:off x="838200" y="1449978"/>
            <a:ext cx="10515600" cy="5682342"/>
          </a:xfrm>
        </p:spPr>
        <p:txBody>
          <a:bodyPr>
            <a:normAutofit/>
          </a:bodyPr>
          <a:lstStyle/>
          <a:p>
            <a:r>
              <a:rPr lang="el-GR" dirty="0"/>
              <a:t>Οι διάλεκτοι και τα ιδιώματα αποτελούν πολύτιμο κομμάτι της πολιτισμικής μας ταυτότητας, καθώς συνδέονται με τις ιδιαίτερες ιστορικές και πνευματικές ζυμώσεις επιμέρους γεωγραφικών περιοχών του ελληνικού χώρου. Ειδικότερα:</a:t>
            </a:r>
          </a:p>
          <a:p>
            <a:pPr marL="0" indent="0">
              <a:buNone/>
            </a:pPr>
            <a:r>
              <a:rPr lang="el-GR" dirty="0"/>
              <a:t>- Τα ιδιώματα και οι διάλεκτοι φανερώνουν την ξεχωριστή ιδιοσυγκρασία των επιμέρους περιοχών. Οι γλωσσικές διαφοροποιήσεις που παρουσιάζονται στις επιμέρους περιοχές της χώρας αποτελούν δείκτες της, ως ένα βαθμό, αυτόνομης πνευματικής και ιστορικής εξέλιξής τους, αποκαλύπτοντας τον ιδιαίτερο τρόπο σκέψης και αντίληψης των κατοίκων τους. Μέσα από το κάθε ιδίωμα και την κάθε διάλεκτο ξεπροβάλλει ένας χωριστός κόσμος, που διαμορφώθηκε καθ’ επίδραση άλλων παραγόντων, λόγω ακριβώς της διαφορετικής γεωγραφικής θέσης.</a:t>
            </a:r>
          </a:p>
          <a:p>
            <a:r>
              <a:rPr lang="el-GR" dirty="0"/>
              <a:t>Αντλείται, έτσι, από το κάθε ιδίωμα ένα άλλο σύστημα αξιών και μια διαφορετική θέαση της ζωής, εφόσον παρά την κοινή εθνολογική ταυτότητα, κάθε περιοχή ακολούθησε -σε μικρότερο ή μεγαλύτερο βαθμό- τη δική της ιστορική πορεία. Μέσα, λοιπόν, από τις λεξιλογικές και εκφραστικές επιλογές, όπως και μέσα από τη φωνητική απόδοση της κάθε διαλέκτου, μπορούμε να ανιχνεύσουμε το συναισθηματικό πλούτο, τις επιδιώξεις, τα διδάγματα ζωής και πρωτίστως το ήθος των ανθρώπων της κάθε περιοχής.</a:t>
            </a:r>
          </a:p>
          <a:p>
            <a:endParaRPr lang="el-GR" dirty="0"/>
          </a:p>
        </p:txBody>
      </p:sp>
    </p:spTree>
    <p:extLst>
      <p:ext uri="{BB962C8B-B14F-4D97-AF65-F5344CB8AC3E}">
        <p14:creationId xmlns:p14="http://schemas.microsoft.com/office/powerpoint/2010/main" val="395013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378402-6FCB-4E4A-9372-80456DB131BE}"/>
              </a:ext>
            </a:extLst>
          </p:cNvPr>
          <p:cNvSpPr>
            <a:spLocks noGrp="1"/>
          </p:cNvSpPr>
          <p:nvPr>
            <p:ph type="title"/>
          </p:nvPr>
        </p:nvSpPr>
        <p:spPr/>
        <p:txBody>
          <a:bodyPr/>
          <a:lstStyle/>
          <a:p>
            <a:r>
              <a:rPr lang="el-GR" dirty="0"/>
              <a:t>          Η ΑΞΙΑ ΤΩΝ ΔΙΑΛΕΚΤΩΝ</a:t>
            </a:r>
          </a:p>
        </p:txBody>
      </p:sp>
      <p:sp>
        <p:nvSpPr>
          <p:cNvPr id="3" name="Θέση περιεχομένου 2">
            <a:extLst>
              <a:ext uri="{FF2B5EF4-FFF2-40B4-BE49-F238E27FC236}">
                <a16:creationId xmlns:a16="http://schemas.microsoft.com/office/drawing/2014/main" id="{60F033F5-8566-4026-993B-BD62FFE41681}"/>
              </a:ext>
            </a:extLst>
          </p:cNvPr>
          <p:cNvSpPr>
            <a:spLocks noGrp="1"/>
          </p:cNvSpPr>
          <p:nvPr>
            <p:ph idx="1"/>
          </p:nvPr>
        </p:nvSpPr>
        <p:spPr/>
        <p:txBody>
          <a:bodyPr>
            <a:normAutofit/>
          </a:bodyPr>
          <a:lstStyle/>
          <a:p>
            <a:r>
              <a:rPr lang="el-GR" dirty="0"/>
              <a:t>Ο πλούτος της κάθε διαλέκτου αποτελεί αναπόσπαστο κομμάτι της συλλογικής γλωσσικής κληρονομιάς</a:t>
            </a:r>
          </a:p>
          <a:p>
            <a:endParaRPr lang="el-GR" dirty="0"/>
          </a:p>
          <a:p>
            <a:r>
              <a:rPr lang="el-GR" dirty="0"/>
              <a:t>Οι διάλεκτοι και τα ιδιώματα λειτουργούν πλέον ως σημεία αναγνώρισης και διασύνδεσης των ανθρώπων με κοινή καταγωγή. </a:t>
            </a:r>
          </a:p>
          <a:p>
            <a:r>
              <a:rPr lang="el-GR" dirty="0"/>
              <a:t>Η κοινή διάλεκτος ή το κοινό ιδίωμα, αποτελούν, εύλογα, έναν ισχυρό συνεκτικό δεσμό που διατηρεί στη μνήμη των ανθρώπων αυτών τις κοινές αξίες, τις κοινές αντιλήψεις και την κοινή τους ιστορία. Έτσι, είτε κατοικούν στον τόπο καταγωγής τους είτε όχι, έχουν πάντοτε τη γλωσσική τους ταυτότητα ως μέσο για την επιστροφή σ’ εκείνα ακριβώς τα στοιχεία που συνθέτουν τον ιδιαίτερο χαρακτήρα της τοπικής τους καταγωγής.</a:t>
            </a:r>
          </a:p>
        </p:txBody>
      </p:sp>
    </p:spTree>
    <p:extLst>
      <p:ext uri="{BB962C8B-B14F-4D97-AF65-F5344CB8AC3E}">
        <p14:creationId xmlns:p14="http://schemas.microsoft.com/office/powerpoint/2010/main" val="245708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611AC1-7D2F-4D2C-98D1-631640A00B84}"/>
              </a:ext>
            </a:extLst>
          </p:cNvPr>
          <p:cNvSpPr>
            <a:spLocks noGrp="1"/>
          </p:cNvSpPr>
          <p:nvPr>
            <p:ph type="title"/>
          </p:nvPr>
        </p:nvSpPr>
        <p:spPr/>
        <p:txBody>
          <a:bodyPr/>
          <a:lstStyle/>
          <a:p>
            <a:r>
              <a:rPr lang="el-GR" dirty="0"/>
              <a:t>Γιατί χάνονται οι διάλεκτοι σήμερα. </a:t>
            </a:r>
            <a:br>
              <a:rPr lang="el-GR" dirty="0"/>
            </a:br>
            <a:r>
              <a:rPr lang="el-GR" dirty="0"/>
              <a:t>Φταίει:</a:t>
            </a:r>
          </a:p>
        </p:txBody>
      </p:sp>
      <p:sp>
        <p:nvSpPr>
          <p:cNvPr id="3" name="Θέση περιεχομένου 2">
            <a:extLst>
              <a:ext uri="{FF2B5EF4-FFF2-40B4-BE49-F238E27FC236}">
                <a16:creationId xmlns:a16="http://schemas.microsoft.com/office/drawing/2014/main" id="{F11B05F2-DF5D-45DE-86B2-9F746FB905AD}"/>
              </a:ext>
            </a:extLst>
          </p:cNvPr>
          <p:cNvSpPr>
            <a:spLocks noGrp="1"/>
          </p:cNvSpPr>
          <p:nvPr>
            <p:ph idx="1"/>
          </p:nvPr>
        </p:nvSpPr>
        <p:spPr/>
        <p:txBody>
          <a:bodyPr>
            <a:normAutofit fontScale="92500" lnSpcReduction="10000"/>
          </a:bodyPr>
          <a:lstStyle/>
          <a:p>
            <a:r>
              <a:rPr lang="el-GR" dirty="0"/>
              <a:t>Η εξάλειψη γεωγραφικών περιορισμών. </a:t>
            </a:r>
          </a:p>
          <a:p>
            <a:endParaRPr lang="el-GR" dirty="0"/>
          </a:p>
          <a:p>
            <a:r>
              <a:rPr lang="el-GR" dirty="0"/>
              <a:t>Το πλήθος των γλωσσικών ερεθισμάτων μέσω της εκπαιδευτικής δια</a:t>
            </a:r>
          </a:p>
          <a:p>
            <a:pPr marL="0" indent="0">
              <a:buNone/>
            </a:pPr>
            <a:r>
              <a:rPr lang="el-GR" dirty="0" err="1"/>
              <a:t>δικασίας</a:t>
            </a:r>
            <a:r>
              <a:rPr lang="el-GR" dirty="0"/>
              <a:t>, αλλά και μέσω των εφημερίδων και της τηλεόρασης.</a:t>
            </a:r>
          </a:p>
          <a:p>
            <a:pPr marL="0" indent="0">
              <a:buNone/>
            </a:pPr>
            <a:endParaRPr lang="el-GR" dirty="0"/>
          </a:p>
          <a:p>
            <a:r>
              <a:rPr lang="el-GR" dirty="0"/>
              <a:t>Η αύξηση του (εσωτερικού κυρίως) τουρισμού.</a:t>
            </a:r>
          </a:p>
          <a:p>
            <a:endParaRPr lang="el-GR" dirty="0"/>
          </a:p>
          <a:p>
            <a:r>
              <a:rPr lang="el-GR" dirty="0"/>
              <a:t> Η αστυφιλία.</a:t>
            </a:r>
          </a:p>
          <a:p>
            <a:endParaRPr lang="el-GR" dirty="0"/>
          </a:p>
          <a:p>
            <a:r>
              <a:rPr lang="el-GR" dirty="0"/>
              <a:t> Η απομάκρυνση </a:t>
            </a:r>
            <a:r>
              <a:rPr lang="el-GR" dirty="0" err="1"/>
              <a:t>απὸ</a:t>
            </a:r>
            <a:r>
              <a:rPr lang="el-GR" dirty="0"/>
              <a:t> </a:t>
            </a:r>
            <a:r>
              <a:rPr lang="el-GR" dirty="0" err="1"/>
              <a:t>παραδοσιακὰ</a:t>
            </a:r>
            <a:r>
              <a:rPr lang="el-GR" dirty="0"/>
              <a:t> επαγγέλματα και συνήθειες. </a:t>
            </a:r>
          </a:p>
        </p:txBody>
      </p:sp>
    </p:spTree>
    <p:extLst>
      <p:ext uri="{BB962C8B-B14F-4D97-AF65-F5344CB8AC3E}">
        <p14:creationId xmlns:p14="http://schemas.microsoft.com/office/powerpoint/2010/main" val="245926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D0489-363E-4532-87D0-404C758DE459}"/>
              </a:ext>
            </a:extLst>
          </p:cNvPr>
          <p:cNvSpPr>
            <a:spLocks noGrp="1"/>
          </p:cNvSpPr>
          <p:nvPr>
            <p:ph type="title"/>
          </p:nvPr>
        </p:nvSpPr>
        <p:spPr/>
        <p:txBody>
          <a:bodyPr/>
          <a:lstStyle/>
          <a:p>
            <a:r>
              <a:rPr lang="el-GR" dirty="0"/>
              <a:t>Ελληνικές διάλεκτοι</a:t>
            </a:r>
          </a:p>
        </p:txBody>
      </p:sp>
      <p:sp>
        <p:nvSpPr>
          <p:cNvPr id="3" name="Θέση περιεχομένου 2">
            <a:extLst>
              <a:ext uri="{FF2B5EF4-FFF2-40B4-BE49-F238E27FC236}">
                <a16:creationId xmlns:a16="http://schemas.microsoft.com/office/drawing/2014/main" id="{CFF9D6FE-B196-40E0-9DF0-FB7F507A1C65}"/>
              </a:ext>
            </a:extLst>
          </p:cNvPr>
          <p:cNvSpPr>
            <a:spLocks noGrp="1"/>
          </p:cNvSpPr>
          <p:nvPr>
            <p:ph idx="1"/>
          </p:nvPr>
        </p:nvSpPr>
        <p:spPr/>
        <p:txBody>
          <a:bodyPr/>
          <a:lstStyle/>
          <a:p>
            <a:r>
              <a:rPr lang="el-GR" dirty="0" err="1"/>
              <a:t>Ηελληνική</a:t>
            </a:r>
            <a:r>
              <a:rPr lang="el-GR" dirty="0"/>
              <a:t> είναι το μοναδικό </a:t>
            </a:r>
            <a:r>
              <a:rPr lang="el-GR" dirty="0" err="1"/>
              <a:t>επιζόν</a:t>
            </a:r>
            <a:r>
              <a:rPr lang="el-GR" dirty="0"/>
              <a:t> μέλος του ελληνικού (Hellenic) κλάδου της ινδοευρωπαϊκής γλωσσικής οικογένειας</a:t>
            </a:r>
          </a:p>
          <a:p>
            <a:r>
              <a:rPr lang="en-US" dirty="0"/>
              <a:t>Peter Trudgill: </a:t>
            </a:r>
            <a:r>
              <a:rPr lang="el-GR" dirty="0"/>
              <a:t>Νεοελληνικές Διάλεκτοι</a:t>
            </a:r>
          </a:p>
          <a:p>
            <a:r>
              <a:rPr lang="el-GR" dirty="0"/>
              <a:t>Σε αντίθεση με τη λατινική, η αρχαία ελληνική δεν οδήγησε στην ανάδυση διαφορετικών θυγατρικών γλωσσών. Η μόνη απόγονος της αρχαίας ελληνικής είναι η νέα ελληνική. Υπάρχουν, ωστόσο, μερικές ποικιλίες της ελληνικής που διαφέρουν ριζικά από όλες τις υπόλοιπες</a:t>
            </a:r>
          </a:p>
          <a:p>
            <a:endParaRPr lang="el-GR" dirty="0"/>
          </a:p>
        </p:txBody>
      </p:sp>
    </p:spTree>
    <p:extLst>
      <p:ext uri="{BB962C8B-B14F-4D97-AF65-F5344CB8AC3E}">
        <p14:creationId xmlns:p14="http://schemas.microsoft.com/office/powerpoint/2010/main" val="394977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086795-D2CC-4482-AEAE-6C0E1DFAE54B}"/>
              </a:ext>
            </a:extLst>
          </p:cNvPr>
          <p:cNvSpPr>
            <a:spLocks noGrp="1"/>
          </p:cNvSpPr>
          <p:nvPr>
            <p:ph type="title"/>
          </p:nvPr>
        </p:nvSpPr>
        <p:spPr>
          <a:xfrm>
            <a:off x="1066800" y="-115778"/>
            <a:ext cx="10058400" cy="1450757"/>
          </a:xfrm>
        </p:spPr>
        <p:txBody>
          <a:bodyPr/>
          <a:lstStyle/>
          <a:p>
            <a:r>
              <a:rPr lang="el-GR" dirty="0"/>
              <a:t>Νεοελληνικές διάλεκτοι 1</a:t>
            </a:r>
          </a:p>
        </p:txBody>
      </p:sp>
      <p:sp>
        <p:nvSpPr>
          <p:cNvPr id="3" name="Θέση περιεχομένου 2">
            <a:extLst>
              <a:ext uri="{FF2B5EF4-FFF2-40B4-BE49-F238E27FC236}">
                <a16:creationId xmlns:a16="http://schemas.microsoft.com/office/drawing/2014/main" id="{E65D1475-ED65-4564-8A77-D1D2DE270061}"/>
              </a:ext>
            </a:extLst>
          </p:cNvPr>
          <p:cNvSpPr>
            <a:spLocks noGrp="1"/>
          </p:cNvSpPr>
          <p:nvPr>
            <p:ph idx="1"/>
          </p:nvPr>
        </p:nvSpPr>
        <p:spPr>
          <a:xfrm>
            <a:off x="1066800" y="1933302"/>
            <a:ext cx="8946541" cy="4693919"/>
          </a:xfrm>
        </p:spPr>
        <p:txBody>
          <a:bodyPr>
            <a:normAutofit/>
          </a:bodyPr>
          <a:lstStyle/>
          <a:p>
            <a:r>
              <a:rPr lang="el-GR" dirty="0"/>
              <a:t>1. Ανατολικές διάλεκτοι (Σύμη, Τήλος, Νίσυρος, Κάλυμνος, Ικαρία, Αστυπάλαια, Χίος, και γειτονικές περιοχές της ηπειρωτικής Μικράς Ασίας)</a:t>
            </a:r>
          </a:p>
          <a:p>
            <a:r>
              <a:rPr lang="el-GR" dirty="0"/>
              <a:t>1.1. Δωδεκανησιακά ιδιώματα (Σύμη, Τήλος, Νίσυρος, Κάλυμνος, Αστυπάλαια)</a:t>
            </a:r>
          </a:p>
          <a:p>
            <a:r>
              <a:rPr lang="el-GR" dirty="0"/>
              <a:t>1.2. Η διάλεκτος της Χίου</a:t>
            </a:r>
          </a:p>
          <a:p>
            <a:r>
              <a:rPr lang="el-GR" dirty="0"/>
              <a:t>2. Βόρειες διάλεκτοι</a:t>
            </a:r>
          </a:p>
          <a:p>
            <a:r>
              <a:rPr lang="el-GR" dirty="0"/>
              <a:t>3. Καππαδοκική και άλλες διάλεκτοι της Μικράς Ασίας</a:t>
            </a:r>
          </a:p>
          <a:p>
            <a:r>
              <a:rPr lang="el-GR" dirty="0"/>
              <a:t>4. Κατωιταλικές διάλεκτοι</a:t>
            </a:r>
          </a:p>
          <a:p>
            <a:r>
              <a:rPr lang="el-GR" dirty="0"/>
              <a:t>5. Κεντρικές διάλεκτοι (Δυτική Ήπειρος, Κέρκυρα, Κεφαλονιά, Ζάκυνθος, Πελοπόννησος)</a:t>
            </a:r>
          </a:p>
          <a:p>
            <a:r>
              <a:rPr lang="el-GR" dirty="0"/>
              <a:t>5.1. Πελοποννησιακά ιδιώματα</a:t>
            </a:r>
          </a:p>
          <a:p>
            <a:endParaRPr lang="el-GR" dirty="0"/>
          </a:p>
        </p:txBody>
      </p:sp>
    </p:spTree>
    <p:extLst>
      <p:ext uri="{BB962C8B-B14F-4D97-AF65-F5344CB8AC3E}">
        <p14:creationId xmlns:p14="http://schemas.microsoft.com/office/powerpoint/2010/main" val="233867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00001BA-7F29-4F95-AFB2-A38BB9F11A85}"/>
              </a:ext>
            </a:extLst>
          </p:cNvPr>
          <p:cNvPicPr>
            <a:picLocks noChangeAspect="1"/>
          </p:cNvPicPr>
          <p:nvPr/>
        </p:nvPicPr>
        <p:blipFill>
          <a:blip r:embed="rId2"/>
          <a:stretch>
            <a:fillRect/>
          </a:stretch>
        </p:blipFill>
        <p:spPr>
          <a:xfrm>
            <a:off x="849086" y="783771"/>
            <a:ext cx="8608423" cy="4193178"/>
          </a:xfrm>
          <a:prstGeom prst="rect">
            <a:avLst/>
          </a:prstGeom>
        </p:spPr>
      </p:pic>
    </p:spTree>
    <p:extLst>
      <p:ext uri="{BB962C8B-B14F-4D97-AF65-F5344CB8AC3E}">
        <p14:creationId xmlns:p14="http://schemas.microsoft.com/office/powerpoint/2010/main" val="14011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B6BB36-CF06-4791-9AA8-06BE26830622}"/>
              </a:ext>
            </a:extLst>
          </p:cNvPr>
          <p:cNvSpPr>
            <a:spLocks noGrp="1"/>
          </p:cNvSpPr>
          <p:nvPr>
            <p:ph type="title"/>
          </p:nvPr>
        </p:nvSpPr>
        <p:spPr/>
        <p:txBody>
          <a:bodyPr/>
          <a:lstStyle/>
          <a:p>
            <a:r>
              <a:rPr lang="el-GR" dirty="0"/>
              <a:t>Νεοελληνικές διάλεκτοι 2</a:t>
            </a:r>
          </a:p>
        </p:txBody>
      </p:sp>
      <p:sp>
        <p:nvSpPr>
          <p:cNvPr id="3" name="Θέση περιεχομένου 2">
            <a:extLst>
              <a:ext uri="{FF2B5EF4-FFF2-40B4-BE49-F238E27FC236}">
                <a16:creationId xmlns:a16="http://schemas.microsoft.com/office/drawing/2014/main" id="{DFB5F8D9-CD7F-4CD0-A978-C94A53A434BA}"/>
              </a:ext>
            </a:extLst>
          </p:cNvPr>
          <p:cNvSpPr>
            <a:spLocks noGrp="1"/>
          </p:cNvSpPr>
          <p:nvPr>
            <p:ph idx="1"/>
          </p:nvPr>
        </p:nvSpPr>
        <p:spPr/>
        <p:txBody>
          <a:bodyPr>
            <a:normAutofit fontScale="92500" lnSpcReduction="20000"/>
          </a:bodyPr>
          <a:lstStyle/>
          <a:p>
            <a:r>
              <a:rPr lang="el-GR" dirty="0"/>
              <a:t>5.2. Επτανησιακά ιδιώματα</a:t>
            </a:r>
          </a:p>
          <a:p>
            <a:r>
              <a:rPr lang="el-GR" dirty="0"/>
              <a:t>6. Κρητική και άλλες νότιες διάλεκτοι (Κύθηρα, Αντικύθηρα, Σαντορίνη (Θήρα), Ανάφη, Μήλος)</a:t>
            </a:r>
          </a:p>
          <a:p>
            <a:r>
              <a:rPr lang="el-GR" dirty="0"/>
              <a:t>7. Κυκλαδίτικα ιδιώματα</a:t>
            </a:r>
          </a:p>
          <a:p>
            <a:r>
              <a:rPr lang="el-GR" dirty="0"/>
              <a:t>8. Κυπριακή και άλλες νοτιοανατολικές διάλεκτοι (δωδεκανησιακές)</a:t>
            </a:r>
          </a:p>
          <a:p>
            <a:r>
              <a:rPr lang="el-GR" dirty="0"/>
              <a:t>8.1. Κυπριακή</a:t>
            </a:r>
          </a:p>
          <a:p>
            <a:r>
              <a:rPr lang="el-GR" dirty="0"/>
              <a:t>8.2. Δωδεκανησιακές διάλεκτοι (Ρόδος, Κάρπαθος, Κάσος, Κως, </a:t>
            </a:r>
            <a:r>
              <a:rPr lang="el-GR" dirty="0" err="1"/>
              <a:t>Καστελλόριζο</a:t>
            </a:r>
            <a:r>
              <a:rPr lang="el-GR" dirty="0"/>
              <a:t>, Λέρος Πάτμος)</a:t>
            </a:r>
          </a:p>
          <a:p>
            <a:r>
              <a:rPr lang="el-GR" dirty="0"/>
              <a:t>9. Μανιάτικα ιδιώματα</a:t>
            </a:r>
          </a:p>
          <a:p>
            <a:r>
              <a:rPr lang="el-GR" dirty="0"/>
              <a:t>10. Παλαιάς Αθήνας, Κέας, Μεγάρων</a:t>
            </a:r>
          </a:p>
          <a:p>
            <a:r>
              <a:rPr lang="el-GR" dirty="0"/>
              <a:t>11. Ποντιακή</a:t>
            </a:r>
          </a:p>
          <a:p>
            <a:r>
              <a:rPr lang="el-GR" dirty="0"/>
              <a:t>12. Τσακωνική</a:t>
            </a:r>
          </a:p>
          <a:p>
            <a:endParaRPr lang="el-GR" dirty="0"/>
          </a:p>
        </p:txBody>
      </p:sp>
    </p:spTree>
    <p:extLst>
      <p:ext uri="{BB962C8B-B14F-4D97-AF65-F5344CB8AC3E}">
        <p14:creationId xmlns:p14="http://schemas.microsoft.com/office/powerpoint/2010/main" val="42210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D41B0-F9CA-4BE2-A9D2-CCC9B0FF0AC8}"/>
              </a:ext>
            </a:extLst>
          </p:cNvPr>
          <p:cNvSpPr>
            <a:spLocks noGrp="1"/>
          </p:cNvSpPr>
          <p:nvPr>
            <p:ph type="title"/>
          </p:nvPr>
        </p:nvSpPr>
        <p:spPr/>
        <p:txBody>
          <a:bodyPr>
            <a:normAutofit fontScale="90000"/>
          </a:bodyPr>
          <a:lstStyle/>
          <a:p>
            <a:r>
              <a:rPr lang="el-GR" dirty="0"/>
              <a:t> Συνήθη διαλεκτικά χαρακτηριστικά.</a:t>
            </a:r>
            <a:br>
              <a:rPr lang="el-GR" dirty="0"/>
            </a:br>
            <a:r>
              <a:rPr lang="el-GR" dirty="0"/>
              <a:t> 1. Αποβολή των ψηλών φωνηέντων</a:t>
            </a:r>
            <a:br>
              <a:rPr lang="el-GR" dirty="0"/>
            </a:br>
            <a:endParaRPr lang="el-GR" dirty="0"/>
          </a:p>
        </p:txBody>
      </p:sp>
      <p:sp>
        <p:nvSpPr>
          <p:cNvPr id="3" name="Θέση περιεχομένου 2">
            <a:extLst>
              <a:ext uri="{FF2B5EF4-FFF2-40B4-BE49-F238E27FC236}">
                <a16:creationId xmlns:a16="http://schemas.microsoft.com/office/drawing/2014/main" id="{736F8704-C3ED-4AEA-BB78-AD8DB2EE82E9}"/>
              </a:ext>
            </a:extLst>
          </p:cNvPr>
          <p:cNvSpPr>
            <a:spLocks noGrp="1"/>
          </p:cNvSpPr>
          <p:nvPr>
            <p:ph idx="1"/>
          </p:nvPr>
        </p:nvSpPr>
        <p:spPr/>
        <p:txBody>
          <a:bodyPr>
            <a:normAutofit/>
          </a:bodyPr>
          <a:lstStyle/>
          <a:p>
            <a:r>
              <a:rPr lang="el-GR" dirty="0"/>
              <a:t>Ένα πολύ γνωστό χαρακτηριστικό που συνδέεται με τις βορειοελλαδικές διαλέκτους (βλ. </a:t>
            </a:r>
            <a:r>
              <a:rPr lang="el-GR" dirty="0" err="1"/>
              <a:t>Newton</a:t>
            </a:r>
            <a:r>
              <a:rPr lang="el-GR" dirty="0"/>
              <a:t> 1972, 182 κ.ε.). Οι διάλεκτοι αυτές χωρίζονται από τον </a:t>
            </a:r>
            <a:r>
              <a:rPr lang="el-GR" dirty="0" err="1"/>
              <a:t>Κοντοσόπουλο</a:t>
            </a:r>
            <a:r>
              <a:rPr lang="el-GR" dirty="0"/>
              <a:t> (1994) σε τρεις υποομάδες. Οι ακραίες βόρειες διάλεκτοι αποβάλλουν όλα τα άτονα /i, u/ και ανυψώνουν τα άτονα /e, o/ σε /i, u/, αντίστοιχα. Αυτό οδηγεί σε προφορές του τύπου Θεσσαλονίκη /</a:t>
            </a:r>
            <a:r>
              <a:rPr lang="el-GR" dirty="0" err="1"/>
              <a:t>θesalonˈiki</a:t>
            </a:r>
            <a:r>
              <a:rPr lang="el-GR" dirty="0"/>
              <a:t>/ &gt; /</a:t>
            </a:r>
            <a:r>
              <a:rPr lang="el-GR" dirty="0" err="1"/>
              <a:t>θisaluˈnik</a:t>
            </a:r>
            <a:r>
              <a:rPr lang="el-GR" dirty="0"/>
              <a:t>/. Οι βόρειες διάλεκτοι αποβάλλουν τα άτονα /i, u/ μόνο στο τέλος λέξης και ανυψώνουν τα άτονα /e, o/. Οι </a:t>
            </a:r>
            <a:r>
              <a:rPr lang="el-GR" dirty="0" err="1"/>
              <a:t>ημιβόρειες</a:t>
            </a:r>
            <a:r>
              <a:rPr lang="el-GR" dirty="0"/>
              <a:t> διάλεκτοι αποβάλλουν και αυτές μόνο τα τελικά άτονα /i, u/ αλλά δεν ανυψώνουν τα άτονα /e, o/. Η αποβολή των ψηλών φωνηέντων είναι ξεκάθαρα ένας διαλεκτικός νεωτερισμός που αποτελεί κοινό χαρακτηριστικό των βόρειων περιοχών και δεν έχει επηρεάσει άλλες περιοχές νοτιότερα.</a:t>
            </a:r>
          </a:p>
          <a:p>
            <a:endParaRPr lang="el-GR" dirty="0"/>
          </a:p>
        </p:txBody>
      </p:sp>
    </p:spTree>
    <p:extLst>
      <p:ext uri="{BB962C8B-B14F-4D97-AF65-F5344CB8AC3E}">
        <p14:creationId xmlns:p14="http://schemas.microsoft.com/office/powerpoint/2010/main" val="314117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9D00D-5B91-41C9-9819-F376ADD0064A}"/>
              </a:ext>
            </a:extLst>
          </p:cNvPr>
          <p:cNvSpPr>
            <a:spLocks noGrp="1"/>
          </p:cNvSpPr>
          <p:nvPr>
            <p:ph type="title"/>
          </p:nvPr>
        </p:nvSpPr>
        <p:spPr/>
        <p:txBody>
          <a:bodyPr/>
          <a:lstStyle/>
          <a:p>
            <a:r>
              <a:rPr lang="el-GR" b="1" dirty="0"/>
              <a:t>                 Τσιτακισμός</a:t>
            </a:r>
            <a:br>
              <a:rPr lang="el-GR" dirty="0"/>
            </a:br>
            <a:endParaRPr lang="el-GR" dirty="0"/>
          </a:p>
        </p:txBody>
      </p:sp>
      <p:sp>
        <p:nvSpPr>
          <p:cNvPr id="3" name="Θέση περιεχομένου 2">
            <a:extLst>
              <a:ext uri="{FF2B5EF4-FFF2-40B4-BE49-F238E27FC236}">
                <a16:creationId xmlns:a16="http://schemas.microsoft.com/office/drawing/2014/main" id="{D884035E-5F08-4C42-8EB0-7A15992B7584}"/>
              </a:ext>
            </a:extLst>
          </p:cNvPr>
          <p:cNvSpPr>
            <a:spLocks noGrp="1"/>
          </p:cNvSpPr>
          <p:nvPr>
            <p:ph idx="1"/>
          </p:nvPr>
        </p:nvSpPr>
        <p:spPr/>
        <p:txBody>
          <a:bodyPr>
            <a:normAutofit/>
          </a:bodyPr>
          <a:lstStyle/>
          <a:p>
            <a:r>
              <a:rPr lang="el-GR" dirty="0"/>
              <a:t>Σε μια περιοχή ακριβώς βόρεια από αυτήν όπου εμφανίζεται η </a:t>
            </a:r>
            <a:r>
              <a:rPr lang="el-GR" dirty="0" err="1"/>
              <a:t>ουράνωση</a:t>
            </a:r>
            <a:r>
              <a:rPr lang="el-GR" dirty="0"/>
              <a:t> των υπερωικών βρίσκουμε ένα χαρακτηριστικό γνωστό στους </a:t>
            </a:r>
            <a:r>
              <a:rPr lang="el-GR" dirty="0" err="1"/>
              <a:t>έλληνες</a:t>
            </a:r>
            <a:r>
              <a:rPr lang="el-GR" dirty="0"/>
              <a:t> γλωσσολόγους ως τσιτακισμός. Αυτό αφορά την επιπλέον </a:t>
            </a:r>
            <a:r>
              <a:rPr lang="el-GR" dirty="0" err="1"/>
              <a:t>προσθίωση</a:t>
            </a:r>
            <a:r>
              <a:rPr lang="el-GR" dirty="0"/>
              <a:t> του αρχικού /k/ μπροστά από /i, e, j/ και την τροπή του σε /</a:t>
            </a:r>
            <a:r>
              <a:rPr lang="el-GR" dirty="0" err="1"/>
              <a:t>ts</a:t>
            </a:r>
            <a:r>
              <a:rPr lang="el-GR" dirty="0"/>
              <a:t>/. Αυτό μπορεί να έχει ως αποτέλεσμα (</a:t>
            </a:r>
            <a:r>
              <a:rPr lang="el-GR" dirty="0" err="1"/>
              <a:t>Newton</a:t>
            </a:r>
            <a:r>
              <a:rPr lang="el-GR" dirty="0"/>
              <a:t> 1972, 133) την συγχώνευση/σύμπτωση των /k/ και /</a:t>
            </a:r>
            <a:r>
              <a:rPr lang="el-GR" dirty="0" err="1"/>
              <a:t>ts</a:t>
            </a:r>
            <a:r>
              <a:rPr lang="el-GR" dirty="0"/>
              <a:t>/. Σε μερικά μέρη το φαινόμενο επεκτείνεται και στα /x, g/ τα οποία τρέπονται σε /s, </a:t>
            </a:r>
            <a:r>
              <a:rPr lang="el-GR" dirty="0" err="1"/>
              <a:t>dz</a:t>
            </a:r>
            <a:r>
              <a:rPr lang="el-GR" dirty="0"/>
              <a:t>/. Η περιοχή αυτή περιλαμβάνει τα περισσότερα νησιά των Κυκλάδων που δεν διαθέτουν την </a:t>
            </a:r>
            <a:r>
              <a:rPr lang="el-GR" dirty="0" err="1"/>
              <a:t>ουράνωση</a:t>
            </a:r>
            <a:r>
              <a:rPr lang="el-GR" dirty="0"/>
              <a:t> των υπερωικών. Ο τσιτακισμός απαντά επίσης σε τρεις από τις διαλέκτους «οάσεις»: στην Αίγινα, την παλαιά αθηναϊκή και τα Μέγαρα (όχι όμως στην Κύμη). Τόσο η </a:t>
            </a:r>
            <a:r>
              <a:rPr lang="el-GR" dirty="0" err="1"/>
              <a:t>ουράνωση</a:t>
            </a:r>
            <a:r>
              <a:rPr lang="el-GR" dirty="0"/>
              <a:t> των υπερωικών όσο και ο τσιτακισμός αποτελούν σαφείς διαλεκτικούς νεωτερισμούς.</a:t>
            </a:r>
          </a:p>
          <a:p>
            <a:endParaRPr lang="el-GR" dirty="0"/>
          </a:p>
          <a:p>
            <a:endParaRPr lang="el-GR" dirty="0"/>
          </a:p>
        </p:txBody>
      </p:sp>
    </p:spTree>
    <p:extLst>
      <p:ext uri="{BB962C8B-B14F-4D97-AF65-F5344CB8AC3E}">
        <p14:creationId xmlns:p14="http://schemas.microsoft.com/office/powerpoint/2010/main" val="43312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0E9AA5-C53A-40C2-972C-90FF81713289}"/>
              </a:ext>
            </a:extLst>
          </p:cNvPr>
          <p:cNvSpPr>
            <a:spLocks noGrp="1"/>
          </p:cNvSpPr>
          <p:nvPr>
            <p:ph type="title"/>
          </p:nvPr>
        </p:nvSpPr>
        <p:spPr/>
        <p:txBody>
          <a:bodyPr/>
          <a:lstStyle/>
          <a:p>
            <a:r>
              <a:rPr lang="el-GR" dirty="0"/>
              <a:t>              Διπλά σύμφωνα</a:t>
            </a:r>
            <a:br>
              <a:rPr lang="el-GR" dirty="0"/>
            </a:br>
            <a:endParaRPr lang="el-GR" dirty="0"/>
          </a:p>
        </p:txBody>
      </p:sp>
      <p:sp>
        <p:nvSpPr>
          <p:cNvPr id="3" name="Θέση περιεχομένου 2">
            <a:extLst>
              <a:ext uri="{FF2B5EF4-FFF2-40B4-BE49-F238E27FC236}">
                <a16:creationId xmlns:a16="http://schemas.microsoft.com/office/drawing/2014/main" id="{3D00F06D-063F-479A-BF27-8C4238E2A60B}"/>
              </a:ext>
            </a:extLst>
          </p:cNvPr>
          <p:cNvSpPr>
            <a:spLocks noGrp="1"/>
          </p:cNvSpPr>
          <p:nvPr>
            <p:ph idx="1"/>
          </p:nvPr>
        </p:nvSpPr>
        <p:spPr/>
        <p:txBody>
          <a:bodyPr>
            <a:normAutofit/>
          </a:bodyPr>
          <a:lstStyle/>
          <a:p>
            <a:r>
              <a:rPr lang="el-GR" dirty="0"/>
              <a:t>Ένα άλλο χαρακτηριστικό πολύ γνωστό για την κυπριακή είναι η διατήρηση των διπλών συμφώνων της αρχαίας ελληνικής. Το χαρακτηριστικό αυτό είναι ενδεικτικό γλωσσικής διατήρησης σε σχέση με την κοινή νέα ελληνική. Ωστόσο, η κυπριακή επιδεικνύει και ανάπτυξη νέων διπλών συμφώνων, ακόμη και σε αρχική θέση της λέξης. Στην περίπτωση των </a:t>
            </a:r>
            <a:r>
              <a:rPr lang="el-GR" dirty="0" err="1"/>
              <a:t>τριβόμενων</a:t>
            </a:r>
            <a:r>
              <a:rPr lang="el-GR" dirty="0"/>
              <a:t>, των έρρινων και των προσεγγιστικών, ο αναδιπλασιασμός αυτός παίρνει απλώς τη μορφή μακρότητας, δηλαδή το ναι προφέρεται ως /</a:t>
            </a:r>
            <a:r>
              <a:rPr lang="el-GR" dirty="0" err="1"/>
              <a:t>nne</a:t>
            </a:r>
            <a:r>
              <a:rPr lang="el-GR" dirty="0"/>
              <a:t>/. Στην περίπτωση των άηχων κλειστών, ωστόσο, εκδηλώνεται όχι μόνο ως μακρότητα (η οποία δεν θα μπορούσε να γίνει αντιληπτή ακουστικά σε αρχική θέση λέξης) αλλά και ως δασύτητα. Έτσι, συναντάμε στην κυπριακή ελάχιστα ζεύγη (</a:t>
            </a:r>
            <a:r>
              <a:rPr lang="el-GR" dirty="0" err="1"/>
              <a:t>Newton</a:t>
            </a:r>
            <a:r>
              <a:rPr lang="el-GR" dirty="0"/>
              <a:t> 1972, 91) της μορφής /</a:t>
            </a:r>
            <a:r>
              <a:rPr lang="el-GR" dirty="0" err="1"/>
              <a:t>filla</a:t>
            </a:r>
            <a:r>
              <a:rPr lang="el-GR" dirty="0"/>
              <a:t>/ 'φύλλα' </a:t>
            </a:r>
            <a:r>
              <a:rPr lang="el-GR" dirty="0" err="1"/>
              <a:t>vs</a:t>
            </a:r>
            <a:r>
              <a:rPr lang="el-GR" dirty="0"/>
              <a:t>. /</a:t>
            </a:r>
            <a:r>
              <a:rPr lang="el-GR" dirty="0" err="1"/>
              <a:t>fila</a:t>
            </a:r>
            <a:r>
              <a:rPr lang="el-GR" dirty="0"/>
              <a:t>/ 'φίλα!' και /</a:t>
            </a:r>
            <a:r>
              <a:rPr lang="el-GR" dirty="0" err="1"/>
              <a:t>mmatin</a:t>
            </a:r>
            <a:r>
              <a:rPr lang="el-GR" dirty="0"/>
              <a:t>/ 'μάτι' </a:t>
            </a:r>
            <a:r>
              <a:rPr lang="el-GR" dirty="0" err="1"/>
              <a:t>vs</a:t>
            </a:r>
            <a:r>
              <a:rPr lang="el-GR" dirty="0"/>
              <a:t>. /</a:t>
            </a:r>
            <a:r>
              <a:rPr lang="el-GR" dirty="0" err="1"/>
              <a:t>matin</a:t>
            </a:r>
            <a:r>
              <a:rPr lang="el-GR" dirty="0"/>
              <a:t>/ 'παλτό'. Η παρουσία των διπλών συμφώνων δεν περιορίζεται στην Κύπρο αλλά εκτείνεται σε πολλά ακόμη νησιά του νοτιοανατολικού Αιγαίου.</a:t>
            </a:r>
          </a:p>
          <a:p>
            <a:endParaRPr lang="el-GR" dirty="0"/>
          </a:p>
        </p:txBody>
      </p:sp>
    </p:spTree>
    <p:extLst>
      <p:ext uri="{BB962C8B-B14F-4D97-AF65-F5344CB8AC3E}">
        <p14:creationId xmlns:p14="http://schemas.microsoft.com/office/powerpoint/2010/main" val="125450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452A7-C403-477B-9371-CE23CACC0DD2}"/>
              </a:ext>
            </a:extLst>
          </p:cNvPr>
          <p:cNvSpPr>
            <a:spLocks noGrp="1"/>
          </p:cNvSpPr>
          <p:nvPr>
            <p:ph type="title"/>
          </p:nvPr>
        </p:nvSpPr>
        <p:spPr/>
        <p:txBody>
          <a:bodyPr/>
          <a:lstStyle/>
          <a:p>
            <a:r>
              <a:rPr lang="el-GR" b="1" dirty="0"/>
              <a:t>                   Διατήρηση του τελικού /</a:t>
            </a:r>
            <a:r>
              <a:rPr lang="en-US" b="1" dirty="0"/>
              <a:t>n/</a:t>
            </a:r>
            <a:br>
              <a:rPr lang="en-US" b="1" dirty="0"/>
            </a:br>
            <a:endParaRPr lang="el-GR" b="1" dirty="0"/>
          </a:p>
        </p:txBody>
      </p:sp>
      <p:sp>
        <p:nvSpPr>
          <p:cNvPr id="3" name="Θέση περιεχομένου 2">
            <a:extLst>
              <a:ext uri="{FF2B5EF4-FFF2-40B4-BE49-F238E27FC236}">
                <a16:creationId xmlns:a16="http://schemas.microsoft.com/office/drawing/2014/main" id="{4AE3DF3B-BBAB-4C33-A30A-6C0AD12D77F9}"/>
              </a:ext>
            </a:extLst>
          </p:cNvPr>
          <p:cNvSpPr>
            <a:spLocks noGrp="1"/>
          </p:cNvSpPr>
          <p:nvPr>
            <p:ph idx="1"/>
          </p:nvPr>
        </p:nvSpPr>
        <p:spPr/>
        <p:txBody>
          <a:bodyPr/>
          <a:lstStyle/>
          <a:p>
            <a:r>
              <a:rPr lang="el-GR" dirty="0"/>
              <a:t>Εξίσου τυπική της κυπριακής είναι η διατήρηση του πρωτογενούς τελικού /n/. Και πάλι το χαρακτηριστικό αυτό εκτείνεται και πέρα από την Κύπρο: «Ένα από τα βασικά χαρακτηριστικά του νοτιοανατολικού διαλεκτικού συνόλου είναι η διατήρηση του αρχαίου τελικού έρρινου σε διάφορες κατηγορίες λέξεων. Για παράδειγμα το '</a:t>
            </a:r>
            <a:r>
              <a:rPr lang="el-GR" dirty="0" err="1"/>
              <a:t>he</a:t>
            </a:r>
            <a:r>
              <a:rPr lang="el-GR" dirty="0"/>
              <a:t> </a:t>
            </a:r>
            <a:r>
              <a:rPr lang="el-GR" dirty="0" err="1"/>
              <a:t>said</a:t>
            </a:r>
            <a:r>
              <a:rPr lang="el-GR" dirty="0"/>
              <a:t>' (είπε) εμφανίζεται ως [</a:t>
            </a:r>
            <a:r>
              <a:rPr lang="el-GR" dirty="0" err="1"/>
              <a:t>ipen</a:t>
            </a:r>
            <a:r>
              <a:rPr lang="el-GR" dirty="0"/>
              <a:t>] πριν από παύση» (</a:t>
            </a:r>
            <a:r>
              <a:rPr lang="el-GR" dirty="0" err="1"/>
              <a:t>Newton</a:t>
            </a:r>
            <a:r>
              <a:rPr lang="el-GR" dirty="0"/>
              <a:t> 1972, 99). Και η περιοχή αυτή αντιπροσωπεύει, σαφώς, μια ζώνη γλωσσικής διατήρησης σε σχέση με την κοινή νέα ελληνική.</a:t>
            </a:r>
          </a:p>
          <a:p>
            <a:endParaRPr lang="el-GR" dirty="0"/>
          </a:p>
        </p:txBody>
      </p:sp>
    </p:spTree>
    <p:extLst>
      <p:ext uri="{BB962C8B-B14F-4D97-AF65-F5344CB8AC3E}">
        <p14:creationId xmlns:p14="http://schemas.microsoft.com/office/powerpoint/2010/main" val="318212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1682F-D17C-4B6B-996C-9AC0D6B27C97}"/>
              </a:ext>
            </a:extLst>
          </p:cNvPr>
          <p:cNvSpPr>
            <a:spLocks noGrp="1"/>
          </p:cNvSpPr>
          <p:nvPr>
            <p:ph type="title"/>
          </p:nvPr>
        </p:nvSpPr>
        <p:spPr/>
        <p:txBody>
          <a:bodyPr/>
          <a:lstStyle/>
          <a:p>
            <a:r>
              <a:rPr lang="el-GR" dirty="0"/>
              <a:t>ΣΥΝΔΕΣΜΟΙ</a:t>
            </a:r>
          </a:p>
        </p:txBody>
      </p:sp>
      <p:sp>
        <p:nvSpPr>
          <p:cNvPr id="3" name="Θέση περιεχομένου 2">
            <a:extLst>
              <a:ext uri="{FF2B5EF4-FFF2-40B4-BE49-F238E27FC236}">
                <a16:creationId xmlns:a16="http://schemas.microsoft.com/office/drawing/2014/main" id="{EE4467B9-7F41-4179-AF2E-F1F0DC46471F}"/>
              </a:ext>
            </a:extLst>
          </p:cNvPr>
          <p:cNvSpPr>
            <a:spLocks noGrp="1"/>
          </p:cNvSpPr>
          <p:nvPr>
            <p:ph idx="1"/>
          </p:nvPr>
        </p:nvSpPr>
        <p:spPr/>
        <p:txBody>
          <a:bodyPr/>
          <a:lstStyle/>
          <a:p>
            <a:r>
              <a:rPr lang="el-GR" dirty="0">
                <a:hlinkClick r:id="rId2"/>
              </a:rPr>
              <a:t>https://www.greek-language.gr/greekLang/index.html</a:t>
            </a:r>
            <a:endParaRPr lang="el-GR" dirty="0"/>
          </a:p>
          <a:p>
            <a:endParaRPr lang="el-GR" dirty="0"/>
          </a:p>
          <a:p>
            <a:r>
              <a:rPr lang="el-GR" dirty="0">
                <a:hlinkClick r:id="rId3"/>
              </a:rPr>
              <a:t>http://glossaa.blogspot.com/2012/09/wwwgreek-languagegr.html</a:t>
            </a:r>
            <a:endParaRPr lang="el-GR" dirty="0"/>
          </a:p>
          <a:p>
            <a:endParaRPr lang="el-GR" dirty="0"/>
          </a:p>
          <a:p>
            <a:r>
              <a:rPr lang="el-GR" dirty="0"/>
              <a:t>(ΓΙΑ ΤΗΝ ΠΟΝΤΙΑΚΉ ΚΑΙ ΚΡΗΤΙΚΗ ΔΙΑΛΕΚΤΟ)</a:t>
            </a:r>
          </a:p>
          <a:p>
            <a:endParaRPr lang="el-GR" dirty="0"/>
          </a:p>
        </p:txBody>
      </p:sp>
    </p:spTree>
    <p:extLst>
      <p:ext uri="{BB962C8B-B14F-4D97-AF65-F5344CB8AC3E}">
        <p14:creationId xmlns:p14="http://schemas.microsoft.com/office/powerpoint/2010/main" val="422070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FC1242-410D-4079-A8D5-BA752B6D995E}"/>
              </a:ext>
            </a:extLst>
          </p:cNvPr>
          <p:cNvSpPr>
            <a:spLocks noGrp="1"/>
          </p:cNvSpPr>
          <p:nvPr>
            <p:ph type="title"/>
          </p:nvPr>
        </p:nvSpPr>
        <p:spPr>
          <a:xfrm>
            <a:off x="646111" y="452718"/>
            <a:ext cx="9404723" cy="2976282"/>
          </a:xfrm>
        </p:spPr>
        <p:txBody>
          <a:bodyPr>
            <a:normAutofit fontScale="90000"/>
          </a:bodyPr>
          <a:lstStyle/>
          <a:p>
            <a:r>
              <a:rPr lang="el-GR" dirty="0"/>
              <a:t>Εργασίες για την επόμενη φορά:</a:t>
            </a:r>
            <a:br>
              <a:rPr lang="el-GR" dirty="0"/>
            </a:br>
            <a:r>
              <a:rPr lang="el-GR" dirty="0"/>
              <a:t>1.</a:t>
            </a:r>
            <a:r>
              <a:rPr lang="el-GR" sz="3200" dirty="0"/>
              <a:t>Να μελετήσετε την παρουσίαση αυτή και να διατυπώσετε τουλάχιστον μία ερώτηση –απορία σχετικά με το περιεχόμενό της.</a:t>
            </a:r>
            <a:br>
              <a:rPr lang="el-GR" sz="3200" dirty="0"/>
            </a:br>
            <a:br>
              <a:rPr lang="el-GR" sz="3200" dirty="0"/>
            </a:br>
            <a:r>
              <a:rPr lang="el-GR" sz="3200" dirty="0"/>
              <a:t>2. Να αναπτύξετε σε μία παράγραφο πώς κατά τη γνώμη σας μπορούμε να προστατεύσουμε τον πλούτο που προέρχεται από τις ελληνικές διαλέκτους.</a:t>
            </a:r>
          </a:p>
        </p:txBody>
      </p:sp>
      <p:sp>
        <p:nvSpPr>
          <p:cNvPr id="3" name="Θέση περιεχομένου 2">
            <a:extLst>
              <a:ext uri="{FF2B5EF4-FFF2-40B4-BE49-F238E27FC236}">
                <a16:creationId xmlns:a16="http://schemas.microsoft.com/office/drawing/2014/main" id="{F0DAECE7-A562-44D3-B0F9-C20DBF0D4738}"/>
              </a:ext>
            </a:extLst>
          </p:cNvPr>
          <p:cNvSpPr>
            <a:spLocks noGrp="1"/>
          </p:cNvSpPr>
          <p:nvPr>
            <p:ph idx="1"/>
          </p:nvPr>
        </p:nvSpPr>
        <p:spPr>
          <a:xfrm>
            <a:off x="1103312" y="5368833"/>
            <a:ext cx="8946541" cy="879565"/>
          </a:xfrm>
        </p:spPr>
        <p:txBody>
          <a:bodyPr/>
          <a:lstStyle/>
          <a:p>
            <a:r>
              <a:rPr lang="el-GR" dirty="0">
                <a:solidFill>
                  <a:srgbClr val="FF0000"/>
                </a:solidFill>
              </a:rPr>
              <a:t>Οι εργασίες στο τετράδιό σας!!!</a:t>
            </a:r>
          </a:p>
          <a:p>
            <a:r>
              <a:rPr lang="el-GR" i="1" dirty="0"/>
              <a:t> </a:t>
            </a:r>
            <a:r>
              <a:rPr lang="el-GR" b="1" i="1" dirty="0"/>
              <a:t>Σας ευχαριστώ για τη συμμετοχή!!!!!!!!!!!!!!!!!!!!!!!!!!!!!!!!!!!</a:t>
            </a:r>
          </a:p>
        </p:txBody>
      </p:sp>
    </p:spTree>
    <p:extLst>
      <p:ext uri="{BB962C8B-B14F-4D97-AF65-F5344CB8AC3E}">
        <p14:creationId xmlns:p14="http://schemas.microsoft.com/office/powerpoint/2010/main" val="271438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774A85-2723-4224-AD1A-2B958CA0732D}"/>
              </a:ext>
            </a:extLst>
          </p:cNvPr>
          <p:cNvSpPr>
            <a:spLocks noGrp="1"/>
          </p:cNvSpPr>
          <p:nvPr>
            <p:ph type="ctrTitle"/>
          </p:nvPr>
        </p:nvSpPr>
        <p:spPr>
          <a:xfrm flipV="1">
            <a:off x="244928" y="966651"/>
            <a:ext cx="1975758" cy="1528355"/>
          </a:xfrm>
        </p:spPr>
        <p:txBody>
          <a:bodyPr>
            <a:normAutofit fontScale="90000"/>
          </a:bodyPr>
          <a:lstStyle/>
          <a:p>
            <a:r>
              <a:rPr lang="el-GR" dirty="0"/>
              <a:t>ΓΛΩΣΣΑ</a:t>
            </a:r>
          </a:p>
        </p:txBody>
      </p:sp>
      <p:sp>
        <p:nvSpPr>
          <p:cNvPr id="3" name="Υπότιτλος 2">
            <a:extLst>
              <a:ext uri="{FF2B5EF4-FFF2-40B4-BE49-F238E27FC236}">
                <a16:creationId xmlns:a16="http://schemas.microsoft.com/office/drawing/2014/main" id="{711E7A5B-695C-47D5-8E3F-3AC1DA7B2EB3}"/>
              </a:ext>
            </a:extLst>
          </p:cNvPr>
          <p:cNvSpPr>
            <a:spLocks noGrp="1"/>
          </p:cNvSpPr>
          <p:nvPr>
            <p:ph type="subTitle" idx="1"/>
          </p:nvPr>
        </p:nvSpPr>
        <p:spPr>
          <a:xfrm>
            <a:off x="244928" y="4455621"/>
            <a:ext cx="10913523" cy="1143000"/>
          </a:xfrm>
        </p:spPr>
        <p:txBody>
          <a:bodyPr>
            <a:normAutofit fontScale="92500"/>
          </a:bodyPr>
          <a:lstStyle/>
          <a:p>
            <a:r>
              <a:rPr lang="el-GR" sz="4400" dirty="0"/>
              <a:t>Τι ΕΙΝΑΙ /ΑΞΙΑ/</a:t>
            </a:r>
            <a:r>
              <a:rPr lang="el-GR" sz="4400" dirty="0" err="1"/>
              <a:t>ελληνικΗ</a:t>
            </a:r>
            <a:r>
              <a:rPr lang="el-GR" sz="4400" dirty="0"/>
              <a:t> </a:t>
            </a:r>
            <a:r>
              <a:rPr lang="el-GR" sz="4400" dirty="0" err="1"/>
              <a:t>ΓλΩσσα</a:t>
            </a:r>
            <a:r>
              <a:rPr lang="en-US" sz="4400" dirty="0"/>
              <a:t>/</a:t>
            </a:r>
            <a:r>
              <a:rPr lang="el-GR" sz="4400" dirty="0" err="1"/>
              <a:t>ΔιΑλεκτοι</a:t>
            </a:r>
            <a:endParaRPr lang="el-GR" sz="4400" dirty="0"/>
          </a:p>
        </p:txBody>
      </p:sp>
      <p:graphicFrame>
        <p:nvGraphicFramePr>
          <p:cNvPr id="5" name="Διάγραμμα 4">
            <a:extLst>
              <a:ext uri="{FF2B5EF4-FFF2-40B4-BE49-F238E27FC236}">
                <a16:creationId xmlns:a16="http://schemas.microsoft.com/office/drawing/2014/main" id="{2A5EDE67-0083-4592-BD06-11CA86F13099}"/>
              </a:ext>
            </a:extLst>
          </p:cNvPr>
          <p:cNvGraphicFramePr/>
          <p:nvPr>
            <p:extLst>
              <p:ext uri="{D42A27DB-BD31-4B8C-83A1-F6EECF244321}">
                <p14:modId xmlns:p14="http://schemas.microsoft.com/office/powerpoint/2010/main" val="1860572755"/>
              </p:ext>
            </p:extLst>
          </p:nvPr>
        </p:nvGraphicFramePr>
        <p:xfrm>
          <a:off x="2895600" y="683716"/>
          <a:ext cx="5573485" cy="3869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77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F895E2-E344-42EB-AB51-4DEA2DD1EEE4}"/>
              </a:ext>
            </a:extLst>
          </p:cNvPr>
          <p:cNvSpPr>
            <a:spLocks noGrp="1"/>
          </p:cNvSpPr>
          <p:nvPr>
            <p:ph type="title"/>
          </p:nvPr>
        </p:nvSpPr>
        <p:spPr/>
        <p:txBody>
          <a:bodyPr/>
          <a:lstStyle/>
          <a:p>
            <a:r>
              <a:rPr lang="el-GR"/>
              <a:t>        Πώς </a:t>
            </a:r>
            <a:r>
              <a:rPr lang="el-GR" dirty="0"/>
              <a:t>ορίζουμε τη ΓΛΩΣΣΑ</a:t>
            </a:r>
          </a:p>
        </p:txBody>
      </p:sp>
      <p:sp>
        <p:nvSpPr>
          <p:cNvPr id="3" name="Θέση περιεχομένου 2">
            <a:extLst>
              <a:ext uri="{FF2B5EF4-FFF2-40B4-BE49-F238E27FC236}">
                <a16:creationId xmlns:a16="http://schemas.microsoft.com/office/drawing/2014/main" id="{19FC5AA7-9328-49E5-984A-6685A157EEC0}"/>
              </a:ext>
            </a:extLst>
          </p:cNvPr>
          <p:cNvSpPr>
            <a:spLocks noGrp="1"/>
          </p:cNvSpPr>
          <p:nvPr>
            <p:ph idx="1"/>
          </p:nvPr>
        </p:nvSpPr>
        <p:spPr/>
        <p:txBody>
          <a:bodyPr>
            <a:noAutofit/>
          </a:bodyPr>
          <a:lstStyle/>
          <a:p>
            <a:r>
              <a:rPr lang="el-GR" sz="2400" b="1" dirty="0"/>
              <a:t>Η «ΓΛΩΣΣΑ» είναι ένας κώδικας ΣΗΜΕΙΩΝ που συμβάλλει στην ΕΠΙΚΟΙΝΩΝΙΑ των ανθρώπων</a:t>
            </a:r>
            <a:r>
              <a:rPr lang="el-GR" sz="2400" dirty="0"/>
              <a:t>. Υπάρχουν διάφοροι τρόποι επικοινωνίας ,διάφορες «γλώσσες-κώδικες» που οδηγούν σε μεταφορά μηνυμάτων και επικοινωνία μεταξύ κάποιου Πομπού και κάποιου Δέκτη: των </a:t>
            </a:r>
            <a:r>
              <a:rPr lang="el-GR" sz="2400" b="1" dirty="0"/>
              <a:t>μαθηματικώ</a:t>
            </a:r>
            <a:r>
              <a:rPr lang="el-GR" sz="2400" dirty="0"/>
              <a:t>ν( σημεία οι αριθμοί),ο κώδικας της </a:t>
            </a:r>
            <a:r>
              <a:rPr lang="el-GR" sz="2400" b="1" dirty="0"/>
              <a:t>ζωγραφικής</a:t>
            </a:r>
            <a:r>
              <a:rPr lang="el-GR" sz="2400" dirty="0"/>
              <a:t>(σημεία τα χρώματα),ο κώδικας της </a:t>
            </a:r>
            <a:r>
              <a:rPr lang="el-GR" sz="2400" b="1" dirty="0"/>
              <a:t>Μουσικής</a:t>
            </a:r>
            <a:r>
              <a:rPr lang="el-GR" sz="2400" dirty="0"/>
              <a:t>(σημεία  οι ήχοι),ο κώδικας </a:t>
            </a:r>
            <a:r>
              <a:rPr lang="el-GR" sz="2400" b="1" dirty="0"/>
              <a:t>ΜΟΡΣ</a:t>
            </a:r>
            <a:r>
              <a:rPr lang="el-GR" sz="2400" dirty="0"/>
              <a:t>(σημεία τα σχήματα του καπνού)κ.α.</a:t>
            </a:r>
          </a:p>
          <a:p>
            <a:endParaRPr lang="el-GR" sz="2400" dirty="0"/>
          </a:p>
          <a:p>
            <a:r>
              <a:rPr lang="el-GR" sz="2400" dirty="0"/>
              <a:t>Ο πληρέστερος και </a:t>
            </a:r>
            <a:r>
              <a:rPr lang="el-GR" sz="2400" b="1" dirty="0"/>
              <a:t>μόνο ανθρώπινος κώδικας της Γλώσσας </a:t>
            </a:r>
            <a:r>
              <a:rPr lang="el-GR" sz="2400" dirty="0"/>
              <a:t>έχει σημεία τις </a:t>
            </a:r>
            <a:r>
              <a:rPr lang="el-GR" sz="2400" b="1" dirty="0"/>
              <a:t>ΛΕΞΕΙΣ.</a:t>
            </a:r>
          </a:p>
        </p:txBody>
      </p:sp>
    </p:spTree>
    <p:extLst>
      <p:ext uri="{BB962C8B-B14F-4D97-AF65-F5344CB8AC3E}">
        <p14:creationId xmlns:p14="http://schemas.microsoft.com/office/powerpoint/2010/main" val="98656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D8035-62A8-4028-9D5E-CCAAB46D7B66}"/>
              </a:ext>
            </a:extLst>
          </p:cNvPr>
          <p:cNvSpPr txBox="1"/>
          <p:nvPr/>
        </p:nvSpPr>
        <p:spPr>
          <a:xfrm>
            <a:off x="3048000" y="3105835"/>
            <a:ext cx="6096000" cy="923330"/>
          </a:xfrm>
          <a:prstGeom prst="rect">
            <a:avLst/>
          </a:prstGeom>
          <a:noFill/>
        </p:spPr>
        <p:txBody>
          <a:bodyPr wrap="square">
            <a:spAutoFit/>
          </a:bodyPr>
          <a:lstStyle/>
          <a:p>
            <a:endParaRPr lang="el-GR" dirty="0"/>
          </a:p>
          <a:p>
            <a:r>
              <a:rPr lang="en-US" dirty="0">
                <a:hlinkClick r:id="rId2"/>
              </a:rPr>
              <a:t>https://worditout.com/user/2300465/settings/6b0a80c8f0bca0c6ce9e39d3d602a32b</a:t>
            </a:r>
            <a:endParaRPr lang="el-GR" dirty="0"/>
          </a:p>
        </p:txBody>
      </p:sp>
      <p:pic>
        <p:nvPicPr>
          <p:cNvPr id="5" name="Εικόνα 4">
            <a:extLst>
              <a:ext uri="{FF2B5EF4-FFF2-40B4-BE49-F238E27FC236}">
                <a16:creationId xmlns:a16="http://schemas.microsoft.com/office/drawing/2014/main" id="{6300BCD8-C3AB-425F-A81F-E3F0D252C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7" y="211170"/>
            <a:ext cx="9056914" cy="3217830"/>
          </a:xfrm>
          <a:prstGeom prst="rect">
            <a:avLst/>
          </a:prstGeom>
        </p:spPr>
      </p:pic>
      <p:pic>
        <p:nvPicPr>
          <p:cNvPr id="6" name="Εικόνα 5">
            <a:extLst>
              <a:ext uri="{FF2B5EF4-FFF2-40B4-BE49-F238E27FC236}">
                <a16:creationId xmlns:a16="http://schemas.microsoft.com/office/drawing/2014/main" id="{E0D5816C-2FA7-4648-9E40-8A74FF3618E2}"/>
              </a:ext>
            </a:extLst>
          </p:cNvPr>
          <p:cNvPicPr>
            <a:picLocks noChangeAspect="1"/>
          </p:cNvPicPr>
          <p:nvPr/>
        </p:nvPicPr>
        <p:blipFill>
          <a:blip r:embed="rId4"/>
          <a:stretch>
            <a:fillRect/>
          </a:stretch>
        </p:blipFill>
        <p:spPr>
          <a:xfrm>
            <a:off x="790859" y="4202962"/>
            <a:ext cx="4107712" cy="2655037"/>
          </a:xfrm>
          <a:prstGeom prst="rect">
            <a:avLst/>
          </a:prstGeom>
        </p:spPr>
      </p:pic>
      <p:pic>
        <p:nvPicPr>
          <p:cNvPr id="7" name="Εικόνα 6">
            <a:extLst>
              <a:ext uri="{FF2B5EF4-FFF2-40B4-BE49-F238E27FC236}">
                <a16:creationId xmlns:a16="http://schemas.microsoft.com/office/drawing/2014/main" id="{34B4F9A8-C304-4093-BF93-6289FBF4159E}"/>
              </a:ext>
            </a:extLst>
          </p:cNvPr>
          <p:cNvPicPr>
            <a:picLocks noChangeAspect="1"/>
          </p:cNvPicPr>
          <p:nvPr/>
        </p:nvPicPr>
        <p:blipFill>
          <a:blip r:embed="rId5"/>
          <a:stretch>
            <a:fillRect/>
          </a:stretch>
        </p:blipFill>
        <p:spPr>
          <a:xfrm>
            <a:off x="8768443" y="3941730"/>
            <a:ext cx="2705100" cy="2705100"/>
          </a:xfrm>
          <a:prstGeom prst="rect">
            <a:avLst/>
          </a:prstGeom>
        </p:spPr>
      </p:pic>
    </p:spTree>
    <p:extLst>
      <p:ext uri="{BB962C8B-B14F-4D97-AF65-F5344CB8AC3E}">
        <p14:creationId xmlns:p14="http://schemas.microsoft.com/office/powerpoint/2010/main" val="407187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4C3930-07E5-4F66-A490-146D38305A7E}"/>
              </a:ext>
            </a:extLst>
          </p:cNvPr>
          <p:cNvSpPr>
            <a:spLocks noGrp="1"/>
          </p:cNvSpPr>
          <p:nvPr>
            <p:ph type="title"/>
          </p:nvPr>
        </p:nvSpPr>
        <p:spPr/>
        <p:txBody>
          <a:bodyPr>
            <a:normAutofit/>
          </a:bodyPr>
          <a:lstStyle/>
          <a:p>
            <a:r>
              <a:rPr lang="el-GR" sz="3600" b="1" dirty="0"/>
              <a:t>ΓΛΩΣΣΑ: ΑΠΛΑ ΠΛΗΡΟΦΟΡΙΑΚΟΣ ΚΑΙ ΕΠΙΚΟΙΝΩΝΙΑΚΟΣ ΚΩΔΙΚΑΣ;</a:t>
            </a:r>
          </a:p>
        </p:txBody>
      </p:sp>
      <p:sp>
        <p:nvSpPr>
          <p:cNvPr id="3" name="Θέση περιεχομένου 2">
            <a:extLst>
              <a:ext uri="{FF2B5EF4-FFF2-40B4-BE49-F238E27FC236}">
                <a16:creationId xmlns:a16="http://schemas.microsoft.com/office/drawing/2014/main" id="{95BEC374-3087-4382-BD39-8D02DDB74AAD}"/>
              </a:ext>
            </a:extLst>
          </p:cNvPr>
          <p:cNvSpPr>
            <a:spLocks noGrp="1"/>
          </p:cNvSpPr>
          <p:nvPr>
            <p:ph idx="1"/>
          </p:nvPr>
        </p:nvSpPr>
        <p:spPr/>
        <p:txBody>
          <a:bodyPr>
            <a:normAutofit lnSpcReduction="10000"/>
          </a:bodyPr>
          <a:lstStyle/>
          <a:p>
            <a:r>
              <a:rPr lang="el-GR" dirty="0"/>
              <a:t>Όχι. Η Γλώσσα είναι πολλά παραπάνω </a:t>
            </a:r>
          </a:p>
          <a:p>
            <a:r>
              <a:rPr lang="el-GR" dirty="0"/>
              <a:t>ΓΛΩΣΣΑ: Επιτρέπει την έκφραση διανοημάτων και ποικίλων ψυχικών και συναισθηματικών αποχρώσεων. Καθορίζει σε μεγάλο βαθμό την προσωπικότητα του ατόμου.</a:t>
            </a:r>
          </a:p>
          <a:p>
            <a:r>
              <a:rPr lang="el-GR" dirty="0"/>
              <a:t>Ο ιδιαίτερος τρόπος που κάθε άνθρωπος χρησιμοποιεί τη Γλώσσα είτε προφορικά είτε γραπτά ονομάζεται ΥΦΟΣ. «το ΥΦΟΣ» είναι ο άνθρωπος.</a:t>
            </a:r>
          </a:p>
          <a:p>
            <a:r>
              <a:rPr lang="el-GR" dirty="0"/>
              <a:t>ΓΛΩΣΣΑ</a:t>
            </a:r>
            <a:r>
              <a:rPr lang="el-GR"/>
              <a:t>: απαραίτητη  </a:t>
            </a:r>
            <a:r>
              <a:rPr lang="el-GR" dirty="0"/>
              <a:t>για την καλλιέργεια της ΛΟΓΟΤΕΧΝΙΑΣ(προφορικής ή γραπτής)</a:t>
            </a:r>
          </a:p>
          <a:p>
            <a:r>
              <a:rPr lang="el-GR" dirty="0"/>
              <a:t>ΓΛΩΣΣΑ:  Ενοποιητικό συστατικό ενός έθνους και της εθνικής συνείδησης ενός λαού</a:t>
            </a:r>
          </a:p>
          <a:p>
            <a:r>
              <a:rPr lang="el-GR" dirty="0"/>
              <a:t>ΓΛΩΣΣΑ:  «ο καθρέπτης του ΝΟΥ»(ΝΟΑΜ ΤΣΟΜΣΚΥ)</a:t>
            </a:r>
          </a:p>
          <a:p>
            <a:r>
              <a:rPr lang="el-GR" dirty="0"/>
              <a:t>ΓΛΩΣΣΑ: αντανακλά τις αξίες, τα ιδεολογήματα, την κοινωνική  της  εποχής της.</a:t>
            </a:r>
          </a:p>
          <a:p>
            <a:r>
              <a:rPr lang="el-GR" dirty="0"/>
              <a:t>ΓΛΩΣΣΑ: ΌΧΙ ΣΤΑΤΙΚΗ.ΕΞΕΛΙΣΣΕΤΑΙ διαρκώς. Είναι έννοια ΔΥΝΑΜΙΚΗ.</a:t>
            </a:r>
          </a:p>
        </p:txBody>
      </p:sp>
    </p:spTree>
    <p:extLst>
      <p:ext uri="{BB962C8B-B14F-4D97-AF65-F5344CB8AC3E}">
        <p14:creationId xmlns:p14="http://schemas.microsoft.com/office/powerpoint/2010/main" val="57838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41FF76-967E-4DDC-BBFE-3192B6CCF29F}"/>
              </a:ext>
            </a:extLst>
          </p:cNvPr>
          <p:cNvSpPr>
            <a:spLocks noGrp="1"/>
          </p:cNvSpPr>
          <p:nvPr>
            <p:ph type="title"/>
          </p:nvPr>
        </p:nvSpPr>
        <p:spPr/>
        <p:txBody>
          <a:bodyPr/>
          <a:lstStyle/>
          <a:p>
            <a:r>
              <a:rPr lang="el-GR" sz="3200" dirty="0"/>
              <a:t>   </a:t>
            </a:r>
            <a:r>
              <a:rPr lang="el-GR" sz="3200" b="1" dirty="0"/>
              <a:t>Η ΕΛΛΗΝΙΚΗ ΓΛΩΣΣΑ: ΖΩΝΤΑΝΗ-ΕΥΡΩΣΤΗ-ΠΕΙΣΜΑΤΑΡΑ-ΧΑΡΙΤΩΜΕΝΗ(Γ.ΣΕΦΕΡΗΣ</a:t>
            </a:r>
            <a:r>
              <a:rPr lang="el-GR" sz="4000" b="1" dirty="0"/>
              <a:t>)</a:t>
            </a:r>
          </a:p>
        </p:txBody>
      </p:sp>
      <p:sp>
        <p:nvSpPr>
          <p:cNvPr id="3" name="Θέση περιεχομένου 2">
            <a:extLst>
              <a:ext uri="{FF2B5EF4-FFF2-40B4-BE49-F238E27FC236}">
                <a16:creationId xmlns:a16="http://schemas.microsoft.com/office/drawing/2014/main" id="{3E92710F-10C8-448E-B65C-F6932FC52D6C}"/>
              </a:ext>
            </a:extLst>
          </p:cNvPr>
          <p:cNvSpPr>
            <a:spLocks noGrp="1"/>
          </p:cNvSpPr>
          <p:nvPr>
            <p:ph idx="1"/>
          </p:nvPr>
        </p:nvSpPr>
        <p:spPr>
          <a:xfrm>
            <a:off x="875201" y="1853249"/>
            <a:ext cx="8946541" cy="4552034"/>
          </a:xfrm>
        </p:spPr>
        <p:txBody>
          <a:bodyPr>
            <a:normAutofit fontScale="92500" lnSpcReduction="10000"/>
          </a:bodyPr>
          <a:lstStyle/>
          <a:p>
            <a:r>
              <a:rPr lang="el-GR" b="1" dirty="0"/>
              <a:t>ΖΩΝΤΑΝΗ: </a:t>
            </a:r>
            <a:r>
              <a:rPr lang="el-GR" dirty="0"/>
              <a:t>Γλώσσα που μιλιέται και εξελίσσεται εδώ και χιλιετίες και αποτυπώνεται γραπτά για 3.000 συνεχόμενα χρόνια.(Την αρχή έκανε ο Όμηρος)(σε αντίθεση με τις λεγόμενες «νεκρές» γλώσσες)</a:t>
            </a:r>
          </a:p>
          <a:p>
            <a:endParaRPr lang="el-GR" dirty="0"/>
          </a:p>
          <a:p>
            <a:r>
              <a:rPr lang="el-GR" b="1" dirty="0"/>
              <a:t>ΕΥΡΩΣΤΗ</a:t>
            </a:r>
            <a:r>
              <a:rPr lang="el-GR" dirty="0"/>
              <a:t>:  Εκφράζει μεγάλη ποικιλία νοημάτων, ιδεών, συναισθημάτων, συνώνυμα, λεπτές νοηματικές αποχρώσεις..)Αποτέλεσε τη βάση της ΛΑΤΙΝΙΚΗΣ ΓΛΩΣΣΑΣ.</a:t>
            </a:r>
          </a:p>
          <a:p>
            <a:endParaRPr lang="el-GR" dirty="0"/>
          </a:p>
          <a:p>
            <a:r>
              <a:rPr lang="el-GR" b="1" dirty="0"/>
              <a:t>ΠΕΙΣΜΑΤΑΡΑ</a:t>
            </a:r>
            <a:r>
              <a:rPr lang="el-GR" dirty="0"/>
              <a:t>: Δεν υποτάσσεται με ευκολία στις άλλες γλώσσες. Δανείζεται στοιχεία από αυτές αλλά τα αφομοιώνει δημιουργικά διατηρώντας την ταυτότητα και την ιδιαιτερότητά της.</a:t>
            </a:r>
          </a:p>
          <a:p>
            <a:endParaRPr lang="el-GR" dirty="0"/>
          </a:p>
          <a:p>
            <a:r>
              <a:rPr lang="el-GR" b="1" dirty="0"/>
              <a:t>ΧΑΡΙΤΩΜΕΝΗ</a:t>
            </a:r>
            <a:r>
              <a:rPr lang="el-GR" dirty="0"/>
              <a:t>: Διαθέτει ευελιξία με το λεξιλογικό πλούτο και πολλές δυνατότητες έκφρασης, με πολλές ποικιλίες(διαλέκτους) που την πλουτίζουν.</a:t>
            </a:r>
          </a:p>
          <a:p>
            <a:endParaRPr lang="el-GR" dirty="0"/>
          </a:p>
          <a:p>
            <a:endParaRPr lang="el-GR" dirty="0"/>
          </a:p>
        </p:txBody>
      </p:sp>
    </p:spTree>
    <p:extLst>
      <p:ext uri="{BB962C8B-B14F-4D97-AF65-F5344CB8AC3E}">
        <p14:creationId xmlns:p14="http://schemas.microsoft.com/office/powerpoint/2010/main" val="132645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00C40B-AAD3-469F-BED4-3A83413C48BA}"/>
              </a:ext>
            </a:extLst>
          </p:cNvPr>
          <p:cNvSpPr>
            <a:spLocks noGrp="1"/>
          </p:cNvSpPr>
          <p:nvPr>
            <p:ph type="title"/>
          </p:nvPr>
        </p:nvSpPr>
        <p:spPr>
          <a:xfrm>
            <a:off x="1066800" y="-118346"/>
            <a:ext cx="10058400" cy="1450757"/>
          </a:xfrm>
        </p:spPr>
        <p:txBody>
          <a:bodyPr>
            <a:normAutofit/>
          </a:bodyPr>
          <a:lstStyle/>
          <a:p>
            <a:r>
              <a:rPr lang="el-GR" sz="3200" dirty="0"/>
              <a:t>  Η ΕΛΛΗΝΙΚΗ ΓΛΩΣΣΑ ΕΙΝΑΙ </a:t>
            </a:r>
            <a:r>
              <a:rPr lang="el-GR" sz="3200" b="1" dirty="0"/>
              <a:t>ΜΙΑ</a:t>
            </a:r>
            <a:r>
              <a:rPr lang="el-GR" sz="3200" dirty="0"/>
              <a:t> ΓΛΩΣΣΑ Η ΟΠΟΙΑ  ΕΞΕΛΙΣΣΕΤΑΙ.</a:t>
            </a:r>
            <a:br>
              <a:rPr lang="el-GR" sz="3200" dirty="0"/>
            </a:br>
            <a:r>
              <a:rPr lang="el-GR" sz="3200" dirty="0"/>
              <a:t>                                             ΜΟΡΦΕΣ ΤΗΣ</a:t>
            </a:r>
          </a:p>
        </p:txBody>
      </p:sp>
      <p:graphicFrame>
        <p:nvGraphicFramePr>
          <p:cNvPr id="4" name="Θέση περιεχομένου 3">
            <a:extLst>
              <a:ext uri="{FF2B5EF4-FFF2-40B4-BE49-F238E27FC236}">
                <a16:creationId xmlns:a16="http://schemas.microsoft.com/office/drawing/2014/main" id="{8B6D124D-6AC7-4138-AF56-F155D8304846}"/>
              </a:ext>
            </a:extLst>
          </p:cNvPr>
          <p:cNvGraphicFramePr>
            <a:graphicFrameLocks noGrp="1"/>
          </p:cNvGraphicFramePr>
          <p:nvPr>
            <p:ph idx="1"/>
            <p:extLst>
              <p:ext uri="{D42A27DB-BD31-4B8C-83A1-F6EECF244321}">
                <p14:modId xmlns:p14="http://schemas.microsoft.com/office/powerpoint/2010/main" val="1337855257"/>
              </p:ext>
            </p:extLst>
          </p:nvPr>
        </p:nvGraphicFramePr>
        <p:xfrm>
          <a:off x="-1264920" y="1332411"/>
          <a:ext cx="10515600" cy="4844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2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D79E41-2411-4F81-94D6-CD781428FAAC}"/>
              </a:ext>
            </a:extLst>
          </p:cNvPr>
          <p:cNvSpPr>
            <a:spLocks noGrp="1"/>
          </p:cNvSpPr>
          <p:nvPr>
            <p:ph type="title"/>
          </p:nvPr>
        </p:nvSpPr>
        <p:spPr>
          <a:xfrm>
            <a:off x="1097280" y="-461851"/>
            <a:ext cx="10058400" cy="1450757"/>
          </a:xfrm>
        </p:spPr>
        <p:txBody>
          <a:bodyPr/>
          <a:lstStyle/>
          <a:p>
            <a:r>
              <a:rPr lang="el-GR" dirty="0"/>
              <a:t>         ΟΙ ΓΛΩΣΣΕΣ ΤΟΥ ΚΟΣΜΟΥ</a:t>
            </a:r>
          </a:p>
        </p:txBody>
      </p:sp>
      <p:sp>
        <p:nvSpPr>
          <p:cNvPr id="3" name="Θέση περιεχομένου 2">
            <a:extLst>
              <a:ext uri="{FF2B5EF4-FFF2-40B4-BE49-F238E27FC236}">
                <a16:creationId xmlns:a16="http://schemas.microsoft.com/office/drawing/2014/main" id="{8D915F84-E385-4C88-84D3-572BCE054405}"/>
              </a:ext>
            </a:extLst>
          </p:cNvPr>
          <p:cNvSpPr>
            <a:spLocks noGrp="1"/>
          </p:cNvSpPr>
          <p:nvPr>
            <p:ph idx="1"/>
          </p:nvPr>
        </p:nvSpPr>
        <p:spPr>
          <a:xfrm>
            <a:off x="836023" y="1845734"/>
            <a:ext cx="10058400" cy="4023360"/>
          </a:xfrm>
        </p:spPr>
        <p:txBody>
          <a:bodyPr>
            <a:normAutofit/>
          </a:bodyPr>
          <a:lstStyle/>
          <a:p>
            <a:r>
              <a:rPr lang="el-GR" dirty="0"/>
              <a:t>Σχεδόν 500 χρόνια μετά την απαρχή των μεγάλων γεωγραφικών και ιστορικών ανακαλύψεων, οι γλωσσολόγοι υποστηρίζουν πως περίπου 5.000 διάλεκτοι εξαφανίστηκαν κατά τη διάρκεια του 20ού αιώνα.</a:t>
            </a:r>
          </a:p>
          <a:p>
            <a:r>
              <a:rPr lang="el-GR" dirty="0"/>
              <a:t> Ο «Άτλας των γλωσσών του κόσμου, που κινδυνεύουν να εξαφανιστούν», όπως τιτλοφορείται η </a:t>
            </a:r>
            <a:r>
              <a:rPr lang="el-GR" dirty="0" err="1"/>
              <a:t>μελέτη,αναφέρει</a:t>
            </a:r>
            <a:r>
              <a:rPr lang="el-GR" dirty="0"/>
              <a:t> ότι πιέσεις από κυρίαρχες γλώσσες όπως η αγγλική, η γαλλική, η ισπανική, η ρωσική και η κινεζική οδηγούν σε εξαφάνιση με ταχύ ρυθμό, γλωσσών και μειονοτήτων με αποτέλεσμα σήμερα 3.000 γλώσσες ή και περισσότερες που ακόμη μιλιούνται, να κινδυνεύουν να χαθούν.</a:t>
            </a:r>
            <a:r>
              <a:rPr lang="en-US" dirty="0"/>
              <a:t> </a:t>
            </a:r>
            <a:r>
              <a:rPr lang="el-GR" dirty="0"/>
              <a:t> </a:t>
            </a:r>
          </a:p>
          <a:p>
            <a:r>
              <a:rPr lang="en-US" dirty="0">
                <a:hlinkClick r:id="rId2"/>
              </a:rPr>
              <a:t>https://ereunalogos.blogspot.com/2014/11/sos-unesco-6000.html</a:t>
            </a:r>
            <a:endParaRPr lang="el-GR" dirty="0"/>
          </a:p>
          <a:p>
            <a:endParaRPr lang="el-GR" dirty="0"/>
          </a:p>
          <a:p>
            <a:endParaRPr lang="el-GR" dirty="0"/>
          </a:p>
        </p:txBody>
      </p:sp>
    </p:spTree>
    <p:extLst>
      <p:ext uri="{BB962C8B-B14F-4D97-AF65-F5344CB8AC3E}">
        <p14:creationId xmlns:p14="http://schemas.microsoft.com/office/powerpoint/2010/main" val="2339203428"/>
      </p:ext>
    </p:extLst>
  </p:cSld>
  <p:clrMapOvr>
    <a:masterClrMapping/>
  </p:clrMapOvr>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239</TotalTime>
  <Words>2109</Words>
  <Application>Microsoft Office PowerPoint</Application>
  <PresentationFormat>Ευρεία οθόνη</PresentationFormat>
  <Paragraphs>120</Paragraphs>
  <Slides>26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26</vt:i4>
      </vt:variant>
    </vt:vector>
  </HeadingPairs>
  <TitlesOfParts>
    <vt:vector size="29" baseType="lpstr">
      <vt:lpstr>Calibri</vt:lpstr>
      <vt:lpstr>Calibri Light</vt:lpstr>
      <vt:lpstr>Ανασκόπηση</vt:lpstr>
      <vt:lpstr>Παρουσίαση του PowerPoint</vt:lpstr>
      <vt:lpstr>Παρουσίαση του PowerPoint</vt:lpstr>
      <vt:lpstr>ΓΛΩΣΣΑ</vt:lpstr>
      <vt:lpstr>        Πώς ορίζουμε τη ΓΛΩΣΣΑ</vt:lpstr>
      <vt:lpstr>Παρουσίαση του PowerPoint</vt:lpstr>
      <vt:lpstr>ΓΛΩΣΣΑ: ΑΠΛΑ ΠΛΗΡΟΦΟΡΙΑΚΟΣ ΚΑΙ ΕΠΙΚΟΙΝΩΝΙΑΚΟΣ ΚΩΔΙΚΑΣ;</vt:lpstr>
      <vt:lpstr>   Η ΕΛΛΗΝΙΚΗ ΓΛΩΣΣΑ: ΖΩΝΤΑΝΗ-ΕΥΡΩΣΤΗ-ΠΕΙΣΜΑΤΑΡΑ-ΧΑΡΙΤΩΜΕΝΗ(Γ.ΣΕΦΕΡΗΣ)</vt:lpstr>
      <vt:lpstr>  Η ΕΛΛΗΝΙΚΗ ΓΛΩΣΣΑ ΕΙΝΑΙ ΜΙΑ ΓΛΩΣΣΑ Η ΟΠΟΙΑ  ΕΞΕΛΙΣΣΕΤΑΙ.                                              ΜΟΡΦΕΣ ΤΗΣ</vt:lpstr>
      <vt:lpstr>         ΟΙ ΓΛΩΣΣΕΣ ΤΟΥ ΚΟΣΜΟΥ</vt:lpstr>
      <vt:lpstr>Παρουσίαση του PowerPoint</vt:lpstr>
      <vt:lpstr> τι σκοτώνει μια γλώσσα</vt:lpstr>
      <vt:lpstr>       Διάλεκτος ή αλλιώς ποικιλία και ιδιώματα</vt:lpstr>
      <vt:lpstr>Κοινόλεκτος και ιδιόλεκτος</vt:lpstr>
      <vt:lpstr>Ιδιωματισμός και ιδιωτισμός</vt:lpstr>
      <vt:lpstr>Η ιδιαίτερη αξία των ιδιωμάτων και των διαλέκτων </vt:lpstr>
      <vt:lpstr>          Η ΑΞΙΑ ΤΩΝ ΔΙΑΛΕΚΤΩΝ</vt:lpstr>
      <vt:lpstr>Γιατί χάνονται οι διάλεκτοι σήμερα.  Φταίει:</vt:lpstr>
      <vt:lpstr>Ελληνικές διάλεκτοι</vt:lpstr>
      <vt:lpstr>Νεοελληνικές διάλεκτοι 1</vt:lpstr>
      <vt:lpstr>Νεοελληνικές διάλεκτοι 2</vt:lpstr>
      <vt:lpstr> Συνήθη διαλεκτικά χαρακτηριστικά.  1. Αποβολή των ψηλών φωνηέντων </vt:lpstr>
      <vt:lpstr>                 Τσιτακισμός </vt:lpstr>
      <vt:lpstr>              Διπλά σύμφωνα </vt:lpstr>
      <vt:lpstr>                   Διατήρηση του τελικού /n/ </vt:lpstr>
      <vt:lpstr>ΣΥΝΔΕΣΜΟΙ</vt:lpstr>
      <vt:lpstr>Εργασίες για την επόμενη φορά: 1.Να μελετήσετε την παρουσίαση αυτή και να διατυπώσετε τουλάχιστον μία ερώτηση –απορία σχετικά με το περιεχόμενό της.  2. Να αναπτύξετε σε μία παράγραφο πώς κατά τη γνώμη σας μπορούμε να προστατεύσουμε τον πλούτο που προέρχεται από τις ελληνικές διαλέκτους.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ΓΛΩΣΣΑ</dc:title>
  <dc:creator>Σοφία</dc:creator>
  <cp:lastModifiedBy>SOFIA KONTAXAKI</cp:lastModifiedBy>
  <cp:revision>27</cp:revision>
  <dcterms:created xsi:type="dcterms:W3CDTF">2021-10-03T06:33:31Z</dcterms:created>
  <dcterms:modified xsi:type="dcterms:W3CDTF">2024-10-17T03:17:06Z</dcterms:modified>
</cp:coreProperties>
</file>