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04875" y="3648075"/>
            <a:ext cx="7315200" cy="1280160"/>
          </a:xfrm>
          <a:custGeom>
            <a:avLst/>
            <a:gdLst/>
            <a:ahLst/>
            <a:cxnLst/>
            <a:rect l="l" t="t" r="r" b="b"/>
            <a:pathLst>
              <a:path w="7315200" h="1280160">
                <a:moveTo>
                  <a:pt x="0" y="1280160"/>
                </a:moveTo>
                <a:lnTo>
                  <a:pt x="7315200" y="1280160"/>
                </a:lnTo>
                <a:lnTo>
                  <a:pt x="7315200" y="0"/>
                </a:lnTo>
                <a:lnTo>
                  <a:pt x="0" y="0"/>
                </a:lnTo>
                <a:lnTo>
                  <a:pt x="0" y="1280160"/>
                </a:lnTo>
                <a:close/>
              </a:path>
            </a:pathLst>
          </a:custGeom>
          <a:ln w="6350">
            <a:solidFill>
              <a:srgbClr val="717B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4400" y="5048250"/>
            <a:ext cx="7315200" cy="685800"/>
          </a:xfrm>
          <a:custGeom>
            <a:avLst/>
            <a:gdLst/>
            <a:ahLst/>
            <a:cxnLst/>
            <a:rect l="l" t="t" r="r" b="b"/>
            <a:pathLst>
              <a:path w="7315200" h="685800">
                <a:moveTo>
                  <a:pt x="0" y="685800"/>
                </a:moveTo>
                <a:lnTo>
                  <a:pt x="7315200" y="685800"/>
                </a:lnTo>
                <a:lnTo>
                  <a:pt x="73152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ln w="6350">
            <a:solidFill>
              <a:srgbClr val="9FB8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04875" y="3648075"/>
            <a:ext cx="228600" cy="1280160"/>
          </a:xfrm>
          <a:custGeom>
            <a:avLst/>
            <a:gdLst/>
            <a:ahLst/>
            <a:cxnLst/>
            <a:rect l="l" t="t" r="r" b="b"/>
            <a:pathLst>
              <a:path w="228600" h="1280160">
                <a:moveTo>
                  <a:pt x="228600" y="0"/>
                </a:moveTo>
                <a:lnTo>
                  <a:pt x="0" y="0"/>
                </a:lnTo>
                <a:lnTo>
                  <a:pt x="0" y="1280160"/>
                </a:lnTo>
                <a:lnTo>
                  <a:pt x="228600" y="1280160"/>
                </a:lnTo>
                <a:lnTo>
                  <a:pt x="228600" y="0"/>
                </a:lnTo>
                <a:close/>
              </a:path>
            </a:pathLst>
          </a:custGeom>
          <a:solidFill>
            <a:srgbClr val="717B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14400" y="5048250"/>
            <a:ext cx="228600" cy="685800"/>
          </a:xfrm>
          <a:custGeom>
            <a:avLst/>
            <a:gdLst/>
            <a:ahLst/>
            <a:cxnLst/>
            <a:rect l="l" t="t" r="r" b="b"/>
            <a:pathLst>
              <a:path w="228600" h="685800">
                <a:moveTo>
                  <a:pt x="228600" y="0"/>
                </a:moveTo>
                <a:lnTo>
                  <a:pt x="0" y="0"/>
                </a:lnTo>
                <a:lnTo>
                  <a:pt x="0" y="685800"/>
                </a:lnTo>
                <a:lnTo>
                  <a:pt x="228600" y="685800"/>
                </a:lnTo>
                <a:lnTo>
                  <a:pt x="228600" y="0"/>
                </a:lnTo>
                <a:close/>
              </a:path>
            </a:pathLst>
          </a:custGeom>
          <a:solidFill>
            <a:srgbClr val="9F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6353175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9525">
            <a:solidFill>
              <a:srgbClr val="9FB8CD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9525">
            <a:solidFill>
              <a:srgbClr val="9FB8CD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54367" y="6432206"/>
            <a:ext cx="120650" cy="191135"/>
          </a:xfrm>
          <a:custGeom>
            <a:avLst/>
            <a:gdLst/>
            <a:ahLst/>
            <a:cxnLst/>
            <a:rect l="l" t="t" r="r" b="b"/>
            <a:pathLst>
              <a:path w="120650" h="191134">
                <a:moveTo>
                  <a:pt x="0" y="0"/>
                </a:moveTo>
                <a:lnTo>
                  <a:pt x="0" y="190842"/>
                </a:lnTo>
                <a:lnTo>
                  <a:pt x="120319" y="95427"/>
                </a:lnTo>
                <a:lnTo>
                  <a:pt x="0" y="0"/>
                </a:lnTo>
                <a:close/>
              </a:path>
            </a:pathLst>
          </a:custGeom>
          <a:solidFill>
            <a:srgbClr val="9F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6244" y="221945"/>
            <a:ext cx="7920355" cy="879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5444" y="1243710"/>
            <a:ext cx="8130540" cy="1641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hOZqCVk5gE" TargetMode="External"/><Relationship Id="rId2" Type="http://schemas.openxmlformats.org/officeDocument/2006/relationships/hyperlink" Target="http://www.google.gr/url?sa=t&amp;rct=j&amp;q&amp;esrc=s&amp;source=web&amp;cd=14&amp;cad=rja&amp;ved=0CIUBEBYwDQ&amp;url=http:/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3475" y="3911853"/>
            <a:ext cx="708342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220979" algn="r">
              <a:lnSpc>
                <a:spcPct val="100000"/>
              </a:lnSpc>
              <a:spcBef>
                <a:spcPts val="90"/>
              </a:spcBef>
            </a:pPr>
            <a:r>
              <a:rPr sz="3200" spc="-10" dirty="0">
                <a:latin typeface="Cambria"/>
                <a:cs typeface="Cambria"/>
              </a:rPr>
              <a:t>ΙΣΟΜΕΡΕΙΑ</a:t>
            </a:r>
            <a:endParaRPr sz="32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51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dirty="0"/>
              <a:t>Εύρεση</a:t>
            </a:r>
            <a:r>
              <a:rPr sz="2900" spc="-75" dirty="0"/>
              <a:t> </a:t>
            </a:r>
            <a:r>
              <a:rPr sz="2900" dirty="0"/>
              <a:t>ισομερών</a:t>
            </a:r>
            <a:r>
              <a:rPr sz="2900" spc="-35" dirty="0"/>
              <a:t> </a:t>
            </a:r>
            <a:r>
              <a:rPr sz="2900" dirty="0"/>
              <a:t>αλκανίων</a:t>
            </a:r>
            <a:r>
              <a:rPr sz="2900" spc="-35" dirty="0"/>
              <a:t> </a:t>
            </a:r>
            <a:r>
              <a:rPr sz="2900" dirty="0"/>
              <a:t>(Ισομέρεια</a:t>
            </a:r>
            <a:r>
              <a:rPr sz="2900" spc="-55" dirty="0"/>
              <a:t> </a:t>
            </a:r>
            <a:r>
              <a:rPr sz="2900" spc="-10" dirty="0"/>
              <a:t>Αλυσίδας)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536244" y="1166431"/>
            <a:ext cx="7988934" cy="13919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286385" algn="l"/>
              </a:tabLst>
            </a:pPr>
            <a:r>
              <a:rPr sz="1500" spc="310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latin typeface="Calibri"/>
                <a:cs typeface="Calibri"/>
              </a:rPr>
              <a:t>Βήμα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1: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Γράφουμε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όλα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τα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άτομα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200" dirty="0">
                <a:latin typeface="Trebuchet MS"/>
                <a:cs typeface="Trebuchet MS"/>
              </a:rPr>
              <a:t>C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dirty="0">
                <a:latin typeface="Calibri"/>
                <a:cs typeface="Calibri"/>
              </a:rPr>
              <a:t>σε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μια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ευθεία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πρώτο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ισομερές</a:t>
            </a:r>
            <a:endParaRPr sz="2000">
              <a:latin typeface="Calibri"/>
              <a:cs typeface="Calibri"/>
            </a:endParaRPr>
          </a:p>
          <a:p>
            <a:pPr marL="287020" marR="5080" indent="-274320">
              <a:lnSpc>
                <a:spcPct val="100000"/>
              </a:lnSpc>
              <a:spcBef>
                <a:spcPts val="580"/>
              </a:spcBef>
              <a:tabLst>
                <a:tab pos="287020" algn="l"/>
              </a:tabLst>
            </a:pPr>
            <a:r>
              <a:rPr sz="1500" spc="310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latin typeface="Calibri"/>
                <a:cs typeface="Calibri"/>
              </a:rPr>
              <a:t>Βήμα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2: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Γράφουμε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σε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μια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ευθεία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όλα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τα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άτομα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200" dirty="0">
                <a:latin typeface="Trebuchet MS"/>
                <a:cs typeface="Trebuchet MS"/>
              </a:rPr>
              <a:t>C</a:t>
            </a:r>
            <a:r>
              <a:rPr sz="2000" spc="-105" dirty="0">
                <a:latin typeface="Trebuchet MS"/>
                <a:cs typeface="Trebuchet MS"/>
              </a:rPr>
              <a:t> </a:t>
            </a:r>
            <a:r>
              <a:rPr sz="2000" dirty="0">
                <a:latin typeface="Calibri"/>
                <a:cs typeface="Calibri"/>
              </a:rPr>
              <a:t>εκτός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από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ένα,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οποίο </a:t>
            </a:r>
            <a:r>
              <a:rPr sz="2000" dirty="0">
                <a:latin typeface="Calibri"/>
                <a:cs typeface="Calibri"/>
              </a:rPr>
              <a:t>το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τοποθετούμε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ως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διακλάδωση </a:t>
            </a:r>
            <a:r>
              <a:rPr sz="2000" dirty="0">
                <a:latin typeface="Calibri"/>
                <a:cs typeface="Calibri"/>
              </a:rPr>
              <a:t>ενός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μεθυλίου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55" dirty="0">
                <a:latin typeface="Trebuchet MS"/>
                <a:cs typeface="Trebuchet MS"/>
              </a:rPr>
              <a:t>CH</a:t>
            </a:r>
            <a:r>
              <a:rPr sz="1100" spc="55" dirty="0">
                <a:latin typeface="Trebuchet MS"/>
                <a:cs typeface="Trebuchet MS"/>
              </a:rPr>
              <a:t>3</a:t>
            </a:r>
            <a:r>
              <a:rPr sz="2000" spc="55" dirty="0">
                <a:latin typeface="Trebuchet MS"/>
                <a:cs typeface="Trebuchet MS"/>
              </a:rPr>
              <a:t>-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dirty="0">
                <a:latin typeface="Calibri"/>
                <a:cs typeface="Calibri"/>
              </a:rPr>
              <a:t>σε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όλες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τις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δυνατές </a:t>
            </a:r>
            <a:r>
              <a:rPr sz="2000" dirty="0">
                <a:latin typeface="Calibri"/>
                <a:cs typeface="Calibri"/>
              </a:rPr>
              <a:t>θέσεις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που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δίνουν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διαφορετικά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μόρια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564" y="2597658"/>
            <a:ext cx="10128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464652"/>
                </a:solidFill>
                <a:latin typeface="Calibri"/>
                <a:cs typeface="Calibri"/>
              </a:rPr>
              <a:t>ΠΡΟΣΟΧΗ: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2533786"/>
            <a:ext cx="8034655" cy="282956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841500">
              <a:lnSpc>
                <a:spcPct val="100000"/>
              </a:lnSpc>
              <a:spcBef>
                <a:spcPts val="600"/>
              </a:spcBef>
            </a:pP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Δεν</a:t>
            </a:r>
            <a:r>
              <a:rPr sz="18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64652"/>
                </a:solidFill>
                <a:latin typeface="Calibri"/>
                <a:cs typeface="Calibri"/>
              </a:rPr>
              <a:t>υπάρχει</a:t>
            </a:r>
            <a:r>
              <a:rPr sz="18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διακλάδωση</a:t>
            </a:r>
            <a:r>
              <a:rPr sz="1800" spc="-6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σε</a:t>
            </a:r>
            <a:r>
              <a:rPr sz="18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ακραίο</a:t>
            </a:r>
            <a:r>
              <a:rPr sz="1800" spc="-5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άτομο</a:t>
            </a:r>
            <a:r>
              <a:rPr sz="1800" spc="-1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spc="140" dirty="0">
                <a:solidFill>
                  <a:srgbClr val="464652"/>
                </a:solidFill>
                <a:latin typeface="Trebuchet MS"/>
                <a:cs typeface="Trebuchet MS"/>
              </a:rPr>
              <a:t>C</a:t>
            </a:r>
            <a:endParaRPr sz="1800">
              <a:latin typeface="Trebuchet MS"/>
              <a:cs typeface="Trebuchet MS"/>
            </a:endParaRPr>
          </a:p>
          <a:p>
            <a:pPr marL="1841500">
              <a:lnSpc>
                <a:spcPct val="100000"/>
              </a:lnSpc>
              <a:spcBef>
                <a:spcPts val="505"/>
              </a:spcBef>
            </a:pP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Οι</a:t>
            </a:r>
            <a:r>
              <a:rPr sz="18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θέσεις</a:t>
            </a:r>
            <a:r>
              <a:rPr sz="18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που</a:t>
            </a:r>
            <a:r>
              <a:rPr sz="1800" spc="-2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ισαπέχουν</a:t>
            </a:r>
            <a:r>
              <a:rPr sz="1800" spc="-2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από</a:t>
            </a:r>
            <a:r>
              <a:rPr sz="18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τα</a:t>
            </a:r>
            <a:r>
              <a:rPr sz="18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άκρα</a:t>
            </a:r>
            <a:r>
              <a:rPr sz="18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της</a:t>
            </a:r>
            <a:r>
              <a:rPr sz="1800" spc="-2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64652"/>
                </a:solidFill>
                <a:latin typeface="Calibri"/>
                <a:cs typeface="Calibri"/>
              </a:rPr>
              <a:t>ανθρακι-</a:t>
            </a:r>
            <a:endParaRPr sz="1800">
              <a:latin typeface="Calibri"/>
              <a:cs typeface="Calibri"/>
            </a:endParaRPr>
          </a:p>
          <a:p>
            <a:pPr marL="1890395">
              <a:lnSpc>
                <a:spcPct val="100000"/>
              </a:lnSpc>
              <a:spcBef>
                <a:spcPts val="505"/>
              </a:spcBef>
            </a:pP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κης</a:t>
            </a:r>
            <a:r>
              <a:rPr sz="1800" spc="-4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αλυσίδας</a:t>
            </a:r>
            <a:r>
              <a:rPr sz="18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64652"/>
                </a:solidFill>
                <a:latin typeface="Calibri"/>
                <a:cs typeface="Calibri"/>
              </a:rPr>
              <a:t>είναι</a:t>
            </a:r>
            <a:r>
              <a:rPr sz="18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464652"/>
                </a:solidFill>
                <a:latin typeface="Calibri"/>
                <a:cs typeface="Calibri"/>
              </a:rPr>
              <a:t>ισότιμες</a:t>
            </a:r>
            <a:endParaRPr sz="1800">
              <a:latin typeface="Calibri"/>
              <a:cs typeface="Calibri"/>
            </a:endParaRPr>
          </a:p>
          <a:p>
            <a:pPr marL="287020" marR="5080" indent="-274320">
              <a:lnSpc>
                <a:spcPct val="100000"/>
              </a:lnSpc>
              <a:spcBef>
                <a:spcPts val="595"/>
              </a:spcBef>
              <a:tabLst>
                <a:tab pos="287020" algn="l"/>
              </a:tabLst>
            </a:pPr>
            <a:r>
              <a:rPr sz="1500" spc="310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latin typeface="Calibri"/>
                <a:cs typeface="Calibri"/>
              </a:rPr>
              <a:t>Βήμα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3: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Γράφουμε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σε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μια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ευθεία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όλα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τα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άτομα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200" dirty="0">
                <a:latin typeface="Trebuchet MS"/>
                <a:cs typeface="Trebuchet MS"/>
              </a:rPr>
              <a:t>C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dirty="0">
                <a:latin typeface="Calibri"/>
                <a:cs typeface="Calibri"/>
              </a:rPr>
              <a:t>εκτός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από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δύο,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τα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οποία </a:t>
            </a:r>
            <a:r>
              <a:rPr sz="2000" dirty="0">
                <a:latin typeface="Calibri"/>
                <a:cs typeface="Calibri"/>
              </a:rPr>
              <a:t>τα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τοποθετούμε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σαν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να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αποτελούσαν</a:t>
            </a:r>
            <a:endParaRPr sz="20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05"/>
              </a:spcBef>
              <a:tabLst>
                <a:tab pos="560705" algn="l"/>
              </a:tabLst>
            </a:pPr>
            <a:r>
              <a:rPr sz="1500" spc="310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δυο</a:t>
            </a:r>
            <a:r>
              <a:rPr sz="2000" spc="-7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μεθύλια</a:t>
            </a:r>
            <a:r>
              <a:rPr sz="20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35" dirty="0">
                <a:solidFill>
                  <a:srgbClr val="464652"/>
                </a:solidFill>
                <a:latin typeface="Trebuchet MS"/>
                <a:cs typeface="Trebuchet MS"/>
              </a:rPr>
              <a:t>CH</a:t>
            </a:r>
            <a:r>
              <a:rPr sz="900" spc="35" dirty="0">
                <a:solidFill>
                  <a:srgbClr val="464652"/>
                </a:solidFill>
                <a:latin typeface="Trebuchet MS"/>
                <a:cs typeface="Trebuchet MS"/>
              </a:rPr>
              <a:t>3</a:t>
            </a:r>
            <a:r>
              <a:rPr sz="2000" spc="35" dirty="0">
                <a:solidFill>
                  <a:srgbClr val="464652"/>
                </a:solidFill>
                <a:latin typeface="Trebuchet MS"/>
                <a:cs typeface="Trebuchet MS"/>
              </a:rPr>
              <a:t>-</a:t>
            </a:r>
            <a:endParaRPr sz="2000">
              <a:latin typeface="Trebuchet MS"/>
              <a:cs typeface="Trebuchet MS"/>
            </a:endParaRPr>
          </a:p>
          <a:p>
            <a:pPr marL="287020">
              <a:lnSpc>
                <a:spcPct val="100000"/>
              </a:lnSpc>
              <a:spcBef>
                <a:spcPts val="505"/>
              </a:spcBef>
              <a:tabLst>
                <a:tab pos="560705" algn="l"/>
              </a:tabLst>
            </a:pPr>
            <a:r>
              <a:rPr sz="1500" spc="310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Ένα</a:t>
            </a:r>
            <a:r>
              <a:rPr sz="2000" spc="-9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αιθύλιο</a:t>
            </a:r>
            <a:r>
              <a:rPr sz="2000" spc="-1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464652"/>
                </a:solidFill>
                <a:latin typeface="Trebuchet MS"/>
                <a:cs typeface="Trebuchet MS"/>
              </a:rPr>
              <a:t>CH</a:t>
            </a:r>
            <a:r>
              <a:rPr sz="900" spc="65" dirty="0">
                <a:solidFill>
                  <a:srgbClr val="464652"/>
                </a:solidFill>
                <a:latin typeface="Trebuchet MS"/>
                <a:cs typeface="Trebuchet MS"/>
              </a:rPr>
              <a:t>3</a:t>
            </a:r>
            <a:r>
              <a:rPr sz="2000" spc="65" dirty="0">
                <a:solidFill>
                  <a:srgbClr val="464652"/>
                </a:solidFill>
                <a:latin typeface="Trebuchet MS"/>
                <a:cs typeface="Trebuchet MS"/>
              </a:rPr>
              <a:t>CH</a:t>
            </a:r>
            <a:r>
              <a:rPr sz="900" spc="65" dirty="0">
                <a:solidFill>
                  <a:srgbClr val="464652"/>
                </a:solidFill>
                <a:latin typeface="Trebuchet MS"/>
                <a:cs typeface="Trebuchet MS"/>
              </a:rPr>
              <a:t>2</a:t>
            </a:r>
            <a:r>
              <a:rPr sz="2000" spc="65" dirty="0">
                <a:solidFill>
                  <a:srgbClr val="464652"/>
                </a:solidFill>
                <a:latin typeface="Trebuchet MS"/>
                <a:cs typeface="Trebuchet MS"/>
              </a:rPr>
              <a:t>-</a:t>
            </a:r>
            <a:endParaRPr sz="2000">
              <a:latin typeface="Trebuchet MS"/>
              <a:cs typeface="Trebuchet MS"/>
            </a:endParaRPr>
          </a:p>
          <a:p>
            <a:pPr marL="287020">
              <a:lnSpc>
                <a:spcPct val="100000"/>
              </a:lnSpc>
              <a:spcBef>
                <a:spcPts val="484"/>
              </a:spcBef>
            </a:pP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ΠΡΟΣΟΧΗ:</a:t>
            </a:r>
            <a:r>
              <a:rPr sz="2000" spc="-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η</a:t>
            </a:r>
            <a:r>
              <a:rPr sz="2000" spc="-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διακλάδωση</a:t>
            </a:r>
            <a:r>
              <a:rPr sz="2000" spc="-1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του</a:t>
            </a:r>
            <a:r>
              <a:rPr sz="20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αιθυλίου</a:t>
            </a:r>
            <a:r>
              <a:rPr sz="20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έχει</a:t>
            </a:r>
            <a:r>
              <a:rPr sz="20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νόημα</a:t>
            </a:r>
            <a:r>
              <a:rPr sz="2000" spc="-8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από</a:t>
            </a:r>
            <a:r>
              <a:rPr sz="20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τη</a:t>
            </a:r>
            <a:r>
              <a:rPr sz="20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θέση</a:t>
            </a:r>
            <a:r>
              <a:rPr sz="20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3</a:t>
            </a:r>
            <a:r>
              <a:rPr sz="2000" spc="-6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και</a:t>
            </a:r>
            <a:r>
              <a:rPr sz="20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64652"/>
                </a:solidFill>
                <a:latin typeface="Calibri"/>
                <a:cs typeface="Calibri"/>
              </a:rPr>
              <a:t>μετά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251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dirty="0"/>
              <a:t>Εύρεση</a:t>
            </a:r>
            <a:r>
              <a:rPr sz="2900" spc="-75" dirty="0"/>
              <a:t> </a:t>
            </a:r>
            <a:r>
              <a:rPr sz="2900" dirty="0"/>
              <a:t>ισομερών</a:t>
            </a:r>
            <a:r>
              <a:rPr sz="2900" spc="-35" dirty="0"/>
              <a:t> </a:t>
            </a:r>
            <a:r>
              <a:rPr sz="2900" dirty="0"/>
              <a:t>αλκανίων</a:t>
            </a:r>
            <a:r>
              <a:rPr sz="2900" spc="-35" dirty="0"/>
              <a:t> </a:t>
            </a:r>
            <a:r>
              <a:rPr sz="2900" dirty="0"/>
              <a:t>(Ισομέρεια</a:t>
            </a:r>
            <a:r>
              <a:rPr sz="2900" spc="-55" dirty="0"/>
              <a:t> </a:t>
            </a:r>
            <a:r>
              <a:rPr sz="2900" spc="-10" dirty="0"/>
              <a:t>Αλυσίδας)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536244" y="1231519"/>
            <a:ext cx="7630795" cy="334835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90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Βήμα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4: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Συνεχίζουμε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μειώνουμε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άτομα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άνθρακα </a:t>
            </a:r>
            <a:r>
              <a:rPr sz="2600" dirty="0">
                <a:latin typeface="Calibri"/>
                <a:cs typeface="Calibri"/>
              </a:rPr>
              <a:t>της</a:t>
            </a:r>
            <a:r>
              <a:rPr sz="2600" spc="-1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κύριας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αλυσίδας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τοποθετούμε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υπόλοιπα </a:t>
            </a:r>
            <a:r>
              <a:rPr sz="2600" dirty="0">
                <a:latin typeface="Calibri"/>
                <a:cs typeface="Calibri"/>
              </a:rPr>
              <a:t>σαν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διακλαδώσεις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FF0000"/>
                </a:solidFill>
                <a:latin typeface="Calibri"/>
                <a:cs typeface="Calibri"/>
              </a:rPr>
              <a:t>εφόσον</a:t>
            </a:r>
            <a:r>
              <a:rPr sz="26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Calibri"/>
                <a:cs typeface="Calibri"/>
              </a:rPr>
              <a:t>προκύπτουν</a:t>
            </a:r>
            <a:r>
              <a:rPr sz="26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Calibri"/>
                <a:cs typeface="Calibri"/>
              </a:rPr>
              <a:t>διαφορετικά ισομερή</a:t>
            </a:r>
            <a:endParaRPr sz="2600">
              <a:latin typeface="Calibri"/>
              <a:cs typeface="Calibri"/>
            </a:endParaRPr>
          </a:p>
          <a:p>
            <a:pPr marL="287020" marR="1143000" indent="-274320">
              <a:lnSpc>
                <a:spcPct val="100000"/>
              </a:lnSpc>
              <a:spcBef>
                <a:spcPts val="605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Βήμα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5: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Στις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ισομερείς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αλυσίδες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που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βρήκαμε </a:t>
            </a:r>
            <a:r>
              <a:rPr sz="2600" dirty="0">
                <a:latin typeface="Calibri"/>
                <a:cs typeface="Calibri"/>
              </a:rPr>
              <a:t>προσθέτουμε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άτομα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Η</a:t>
            </a:r>
            <a:endParaRPr sz="2600">
              <a:latin typeface="Calibri"/>
              <a:cs typeface="Calibri"/>
            </a:endParaRPr>
          </a:p>
          <a:p>
            <a:pPr marL="287020" marR="1245870" indent="-274320">
              <a:lnSpc>
                <a:spcPct val="100000"/>
              </a:lnSpc>
              <a:spcBef>
                <a:spcPts val="605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Βήμα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6: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Ονομάζουμε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ισομερή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(ελέγχουμε, απορρίπτουμε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διπλές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αναφορές)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581913"/>
            <a:ext cx="687641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694940" algn="l"/>
              </a:tabLst>
            </a:pPr>
            <a:r>
              <a:rPr spc="-10" dirty="0"/>
              <a:t>Παραδείγματα</a:t>
            </a:r>
            <a:r>
              <a:rPr dirty="0"/>
              <a:t>	</a:t>
            </a:r>
            <a:r>
              <a:rPr spc="-30" dirty="0"/>
              <a:t>(ΙΣΟΜΕΡΕΙΑ</a:t>
            </a:r>
            <a:r>
              <a:rPr spc="-105" dirty="0"/>
              <a:t> </a:t>
            </a:r>
            <a:r>
              <a:rPr spc="-30" dirty="0"/>
              <a:t>ΑΛΥΣΙΔΑΣ)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160315"/>
            <a:ext cx="7769225" cy="18370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286385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βρεθούν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ονομαστούν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ισομερή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του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65" dirty="0">
                <a:latin typeface="Trebuchet MS"/>
                <a:cs typeface="Trebuchet MS"/>
              </a:rPr>
              <a:t>C</a:t>
            </a:r>
            <a:r>
              <a:rPr sz="1200" spc="65" dirty="0">
                <a:latin typeface="Trebuchet MS"/>
                <a:cs typeface="Trebuchet MS"/>
              </a:rPr>
              <a:t>7</a:t>
            </a:r>
            <a:r>
              <a:rPr sz="2600" spc="65" dirty="0">
                <a:latin typeface="Trebuchet MS"/>
                <a:cs typeface="Trebuchet MS"/>
              </a:rPr>
              <a:t>H</a:t>
            </a:r>
            <a:r>
              <a:rPr sz="1200" spc="65" dirty="0">
                <a:latin typeface="Trebuchet MS"/>
                <a:cs typeface="Trebuchet MS"/>
              </a:rPr>
              <a:t>16</a:t>
            </a:r>
            <a:endParaRPr sz="1200">
              <a:latin typeface="Trebuchet MS"/>
              <a:cs typeface="Trebuchet MS"/>
            </a:endParaRPr>
          </a:p>
          <a:p>
            <a:pPr marL="287020" marR="997585" indent="-274320">
              <a:lnSpc>
                <a:spcPct val="100899"/>
              </a:lnSpc>
              <a:spcBef>
                <a:spcPts val="550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βρεθούν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ονομαστούν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ισομερή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που </a:t>
            </a:r>
            <a:r>
              <a:rPr sz="2600" spc="-10" dirty="0">
                <a:latin typeface="Calibri"/>
                <a:cs typeface="Calibri"/>
              </a:rPr>
              <a:t>αντιστοιχούν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στον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μοριακό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τύπο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65" dirty="0">
                <a:latin typeface="Trebuchet MS"/>
                <a:cs typeface="Trebuchet MS"/>
              </a:rPr>
              <a:t>C</a:t>
            </a:r>
            <a:r>
              <a:rPr sz="1200" spc="65" dirty="0">
                <a:latin typeface="Trebuchet MS"/>
                <a:cs typeface="Trebuchet MS"/>
              </a:rPr>
              <a:t>8</a:t>
            </a:r>
            <a:r>
              <a:rPr sz="2600" spc="65" dirty="0">
                <a:latin typeface="Trebuchet MS"/>
                <a:cs typeface="Trebuchet MS"/>
              </a:rPr>
              <a:t>H</a:t>
            </a:r>
            <a:r>
              <a:rPr sz="1200" spc="65" dirty="0">
                <a:latin typeface="Trebuchet MS"/>
                <a:cs typeface="Trebuchet MS"/>
              </a:rPr>
              <a:t>18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286385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βρεθούν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ονομαστούν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όλα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διμεθυλοεξάνια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Ισομέρεια</a:t>
            </a:r>
            <a:r>
              <a:rPr spc="-120" dirty="0"/>
              <a:t> </a:t>
            </a:r>
            <a:r>
              <a:rPr dirty="0"/>
              <a:t>θέσεως</a:t>
            </a:r>
            <a:r>
              <a:rPr spc="-55" dirty="0"/>
              <a:t> </a:t>
            </a:r>
            <a:r>
              <a:rPr dirty="0"/>
              <a:t>και</a:t>
            </a:r>
            <a:r>
              <a:rPr spc="-105" dirty="0"/>
              <a:t> </a:t>
            </a:r>
            <a:r>
              <a:rPr spc="-10" dirty="0"/>
              <a:t>ομόλογης</a:t>
            </a:r>
            <a:r>
              <a:rPr spc="-80" dirty="0"/>
              <a:t> </a:t>
            </a:r>
            <a:r>
              <a:rPr dirty="0"/>
              <a:t>σειράς</a:t>
            </a:r>
            <a:r>
              <a:rPr spc="-80" dirty="0"/>
              <a:t> </a:t>
            </a:r>
            <a:r>
              <a:rPr sz="2400" dirty="0"/>
              <a:t>(όχι</a:t>
            </a:r>
            <a:r>
              <a:rPr sz="2400" spc="-85" dirty="0"/>
              <a:t> </a:t>
            </a:r>
            <a:r>
              <a:rPr sz="2400" spc="-25" dirty="0"/>
              <a:t>για </a:t>
            </a:r>
            <a:r>
              <a:rPr sz="2400" dirty="0"/>
              <a:t>αιθέρες</a:t>
            </a:r>
            <a:r>
              <a:rPr sz="2400" spc="-40" dirty="0"/>
              <a:t> </a:t>
            </a:r>
            <a:r>
              <a:rPr sz="2400" dirty="0"/>
              <a:t>και</a:t>
            </a:r>
            <a:r>
              <a:rPr sz="2400" spc="-45" dirty="0"/>
              <a:t> </a:t>
            </a:r>
            <a:r>
              <a:rPr sz="2400" spc="-10" dirty="0"/>
              <a:t>εστέρες)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6244" y="1173606"/>
            <a:ext cx="8051165" cy="45491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86385" algn="l"/>
              </a:tabLst>
            </a:pPr>
            <a:r>
              <a:rPr sz="1650" spc="34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6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200" dirty="0">
                <a:latin typeface="Calibri"/>
                <a:cs typeface="Calibri"/>
              </a:rPr>
              <a:t>Όταν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τα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ζητούμενα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δυνατά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συντακτικά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ισομερή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δεν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είναι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αλκάνια,</a:t>
            </a:r>
            <a:endParaRPr sz="2200">
              <a:latin typeface="Calibri"/>
              <a:cs typeface="Calibri"/>
            </a:endParaRPr>
          </a:p>
          <a:p>
            <a:pPr marL="287020">
              <a:lnSpc>
                <a:spcPts val="2160"/>
              </a:lnSpc>
              <a:spcBef>
                <a:spcPts val="35"/>
              </a:spcBef>
              <a:tabLst>
                <a:tab pos="560705" algn="l"/>
              </a:tabLst>
            </a:pPr>
            <a:r>
              <a:rPr sz="1500" spc="310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Βήμα</a:t>
            </a:r>
            <a:r>
              <a:rPr sz="2000" spc="-8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1:</a:t>
            </a:r>
            <a:r>
              <a:rPr sz="2000" spc="-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βρίσκουμε</a:t>
            </a:r>
            <a:r>
              <a:rPr sz="20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από</a:t>
            </a:r>
            <a:r>
              <a:rPr sz="2000" spc="-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τον</a:t>
            </a:r>
            <a:r>
              <a:rPr sz="20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γενικό</a:t>
            </a:r>
            <a:r>
              <a:rPr sz="2000" b="1" spc="-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μοριακό</a:t>
            </a:r>
            <a:r>
              <a:rPr sz="2000" b="1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τύπο</a:t>
            </a:r>
            <a:r>
              <a:rPr sz="2000" b="1" spc="-6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το</a:t>
            </a:r>
            <a:r>
              <a:rPr sz="20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είδος</a:t>
            </a:r>
            <a:r>
              <a:rPr sz="20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64652"/>
                </a:solidFill>
                <a:latin typeface="Calibri"/>
                <a:cs typeface="Calibri"/>
              </a:rPr>
              <a:t>της</a:t>
            </a:r>
            <a:endParaRPr sz="2000">
              <a:latin typeface="Calibri"/>
              <a:cs typeface="Calibri"/>
            </a:endParaRPr>
          </a:p>
          <a:p>
            <a:pPr marL="561340" marR="280035">
              <a:lnSpc>
                <a:spcPct val="80100"/>
              </a:lnSpc>
              <a:spcBef>
                <a:spcPts val="240"/>
              </a:spcBef>
            </a:pPr>
            <a:r>
              <a:rPr sz="2000" b="1" spc="-10" dirty="0">
                <a:solidFill>
                  <a:srgbClr val="464652"/>
                </a:solidFill>
                <a:latin typeface="Calibri"/>
                <a:cs typeface="Calibri"/>
              </a:rPr>
              <a:t>χαρακτηριστικής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 ομάδας</a:t>
            </a:r>
            <a:r>
              <a:rPr sz="2000" b="1" spc="39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ή</a:t>
            </a:r>
            <a:r>
              <a:rPr sz="20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των</a:t>
            </a:r>
            <a:r>
              <a:rPr sz="2000" spc="-5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πολλαπλών</a:t>
            </a:r>
            <a:r>
              <a:rPr sz="2000" spc="-2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δεσμών</a:t>
            </a:r>
            <a:r>
              <a:rPr sz="20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που</a:t>
            </a:r>
            <a:r>
              <a:rPr sz="2000" spc="-6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μπορεί</a:t>
            </a:r>
            <a:r>
              <a:rPr sz="20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64652"/>
                </a:solidFill>
                <a:latin typeface="Calibri"/>
                <a:cs typeface="Calibri"/>
              </a:rPr>
              <a:t>να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έχει</a:t>
            </a:r>
            <a:r>
              <a:rPr sz="2000" spc="-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η</a:t>
            </a:r>
            <a:r>
              <a:rPr sz="2000" spc="-5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ένωση.</a:t>
            </a:r>
            <a:r>
              <a:rPr sz="20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Ιδιαίτερη</a:t>
            </a:r>
            <a:r>
              <a:rPr sz="2000" b="1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σημασία</a:t>
            </a:r>
            <a:r>
              <a:rPr sz="2000" b="1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έχει</a:t>
            </a:r>
            <a:r>
              <a:rPr sz="2000" b="1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να</a:t>
            </a:r>
            <a:r>
              <a:rPr sz="2000" b="1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64652"/>
                </a:solidFill>
                <a:latin typeface="Calibri"/>
                <a:cs typeface="Calibri"/>
              </a:rPr>
              <a:t>διαπιστώσουμε</a:t>
            </a:r>
            <a:r>
              <a:rPr sz="2000" b="1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αν</a:t>
            </a:r>
            <a:r>
              <a:rPr sz="2000" b="1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64652"/>
                </a:solidFill>
                <a:latin typeface="Calibri"/>
                <a:cs typeface="Calibri"/>
              </a:rPr>
              <a:t>υπάρχει ισομέρεια</a:t>
            </a:r>
            <a:r>
              <a:rPr sz="2000" b="1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64652"/>
                </a:solidFill>
                <a:latin typeface="Calibri"/>
                <a:cs typeface="Calibri"/>
              </a:rPr>
              <a:t>ομόλογης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σειράς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(π.χ.</a:t>
            </a:r>
            <a:r>
              <a:rPr sz="20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464652"/>
                </a:solidFill>
                <a:latin typeface="Calibri"/>
                <a:cs typeface="Calibri"/>
              </a:rPr>
              <a:t>αλκίνια-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αλκαδιένια)</a:t>
            </a:r>
            <a:endParaRPr sz="20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20"/>
              </a:spcBef>
              <a:tabLst>
                <a:tab pos="560705" algn="l"/>
              </a:tabLst>
            </a:pPr>
            <a:r>
              <a:rPr sz="1500" spc="310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Βήμα</a:t>
            </a:r>
            <a:r>
              <a:rPr sz="2000" spc="-8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2:βρίσκουμε</a:t>
            </a:r>
            <a:r>
              <a:rPr sz="20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όλες</a:t>
            </a:r>
            <a:r>
              <a:rPr sz="20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τις</a:t>
            </a:r>
            <a:r>
              <a:rPr sz="20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διαφορετικές</a:t>
            </a:r>
            <a:r>
              <a:rPr sz="20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αλυσίδες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 άνθρακα</a:t>
            </a:r>
            <a:endParaRPr sz="2000">
              <a:latin typeface="Calibri"/>
              <a:cs typeface="Calibri"/>
            </a:endParaRPr>
          </a:p>
          <a:p>
            <a:pPr marL="561340" marR="123825" indent="-274320">
              <a:lnSpc>
                <a:spcPts val="1920"/>
              </a:lnSpc>
              <a:spcBef>
                <a:spcPts val="490"/>
              </a:spcBef>
              <a:tabLst>
                <a:tab pos="561340" algn="l"/>
              </a:tabLst>
            </a:pPr>
            <a:r>
              <a:rPr sz="1500" spc="310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Βήμα</a:t>
            </a:r>
            <a:r>
              <a:rPr sz="2000" spc="-8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3:</a:t>
            </a:r>
            <a:r>
              <a:rPr sz="20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64652"/>
                </a:solidFill>
                <a:latin typeface="Calibri"/>
                <a:cs typeface="Calibri"/>
              </a:rPr>
              <a:t>τοποθετούμε</a:t>
            </a:r>
            <a:r>
              <a:rPr sz="2000" b="1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σε</a:t>
            </a:r>
            <a:r>
              <a:rPr sz="2000" b="1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κάθε</a:t>
            </a:r>
            <a:r>
              <a:rPr sz="2000" b="1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ανθρακική</a:t>
            </a:r>
            <a:r>
              <a:rPr sz="2000" b="1" spc="-1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αλυσίδα</a:t>
            </a:r>
            <a:r>
              <a:rPr sz="2000" b="1" spc="-2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τη</a:t>
            </a:r>
            <a:r>
              <a:rPr sz="2000" b="1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64652"/>
                </a:solidFill>
                <a:latin typeface="Calibri"/>
                <a:cs typeface="Calibri"/>
              </a:rPr>
              <a:t>χαρακτηριστική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ομάδα</a:t>
            </a:r>
            <a:r>
              <a:rPr sz="2000" b="1" spc="-8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ή</a:t>
            </a:r>
            <a:r>
              <a:rPr sz="2000" b="1" spc="-6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και</a:t>
            </a:r>
            <a:r>
              <a:rPr sz="2000" b="1" spc="-4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τον</a:t>
            </a:r>
            <a:r>
              <a:rPr sz="2000" b="1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πολλαπλό</a:t>
            </a:r>
            <a:r>
              <a:rPr sz="2000" b="1" spc="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464652"/>
                </a:solidFill>
                <a:latin typeface="Calibri"/>
                <a:cs typeface="Calibri"/>
              </a:rPr>
              <a:t>δεσμό</a:t>
            </a:r>
            <a:r>
              <a:rPr sz="2000" b="1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σε</a:t>
            </a:r>
            <a:r>
              <a:rPr sz="2000" b="1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όλες</a:t>
            </a:r>
            <a:r>
              <a:rPr sz="2000" b="1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της</a:t>
            </a:r>
            <a:r>
              <a:rPr sz="2000" b="1" spc="-6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δυνατές</a:t>
            </a:r>
            <a:r>
              <a:rPr sz="2000" b="1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464652"/>
                </a:solidFill>
                <a:latin typeface="Calibri"/>
                <a:cs typeface="Calibri"/>
              </a:rPr>
              <a:t>θέσεις</a:t>
            </a:r>
            <a:r>
              <a:rPr sz="2000" b="1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464652"/>
                </a:solidFill>
                <a:latin typeface="Calibri"/>
                <a:cs typeface="Calibri"/>
              </a:rPr>
              <a:t>έτσι</a:t>
            </a:r>
            <a:endParaRPr sz="2000">
              <a:latin typeface="Calibri"/>
              <a:cs typeface="Calibri"/>
            </a:endParaRPr>
          </a:p>
          <a:p>
            <a:pPr marL="561340">
              <a:lnSpc>
                <a:spcPts val="1939"/>
              </a:lnSpc>
            </a:pP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ώστε</a:t>
            </a:r>
            <a:r>
              <a:rPr sz="20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να</a:t>
            </a:r>
            <a:r>
              <a:rPr sz="2000" spc="-1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προκύπτουν</a:t>
            </a:r>
            <a:r>
              <a:rPr sz="2000" spc="-1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διαφορετικές ενώσεις.</a:t>
            </a:r>
            <a:endParaRPr sz="2000">
              <a:latin typeface="Calibri"/>
              <a:cs typeface="Calibri"/>
            </a:endParaRPr>
          </a:p>
          <a:p>
            <a:pPr marL="287020">
              <a:lnSpc>
                <a:spcPts val="2160"/>
              </a:lnSpc>
              <a:tabLst>
                <a:tab pos="560705" algn="l"/>
              </a:tabLst>
            </a:pPr>
            <a:r>
              <a:rPr sz="1500" spc="310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50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Βήμα</a:t>
            </a:r>
            <a:r>
              <a:rPr sz="2000" spc="-9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4:</a:t>
            </a:r>
            <a:r>
              <a:rPr sz="2000" spc="-8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Συμπληρώνουμε</a:t>
            </a:r>
            <a:r>
              <a:rPr sz="2000" spc="-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ταυτόχρονα</a:t>
            </a:r>
            <a:r>
              <a:rPr sz="20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με</a:t>
            </a:r>
            <a:r>
              <a:rPr sz="2000" spc="-6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άτομα</a:t>
            </a:r>
            <a:r>
              <a:rPr sz="2000" spc="-7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υδρογόνου</a:t>
            </a:r>
            <a:r>
              <a:rPr sz="2000" spc="-4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ονομάζουμε</a:t>
            </a:r>
            <a:endParaRPr sz="2000">
              <a:latin typeface="Calibri"/>
              <a:cs typeface="Calibri"/>
            </a:endParaRPr>
          </a:p>
          <a:p>
            <a:pPr marL="561340">
              <a:lnSpc>
                <a:spcPts val="2160"/>
              </a:lnSpc>
            </a:pP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και</a:t>
            </a:r>
            <a:r>
              <a:rPr sz="2000" spc="-9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αριθμούμε</a:t>
            </a:r>
            <a:r>
              <a:rPr sz="20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464652"/>
                </a:solidFill>
                <a:latin typeface="Calibri"/>
                <a:cs typeface="Calibri"/>
              </a:rPr>
              <a:t>τα</a:t>
            </a:r>
            <a:r>
              <a:rPr sz="2000" spc="-8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τελικά</a:t>
            </a:r>
            <a:r>
              <a:rPr sz="20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464652"/>
                </a:solidFill>
                <a:latin typeface="Calibri"/>
                <a:cs typeface="Calibri"/>
              </a:rPr>
              <a:t>ισομερή.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65"/>
              </a:spcBef>
            </a:pPr>
            <a:endParaRPr sz="2000">
              <a:latin typeface="Calibri"/>
              <a:cs typeface="Calibri"/>
            </a:endParaRPr>
          </a:p>
          <a:p>
            <a:pPr marL="287020" marR="451484" indent="-274320">
              <a:lnSpc>
                <a:spcPct val="80000"/>
              </a:lnSpc>
              <a:spcBef>
                <a:spcPts val="5"/>
              </a:spcBef>
              <a:tabLst>
                <a:tab pos="287020" algn="l"/>
              </a:tabLst>
            </a:pPr>
            <a:r>
              <a:rPr sz="1650" spc="34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6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200" b="1" dirty="0">
                <a:latin typeface="Calibri"/>
                <a:cs typeface="Calibri"/>
              </a:rPr>
              <a:t>Προσοχή</a:t>
            </a:r>
            <a:r>
              <a:rPr sz="2200" dirty="0">
                <a:latin typeface="Calibri"/>
                <a:cs typeface="Calibri"/>
              </a:rPr>
              <a:t>: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θέλουμε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να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διαπιστώσουμε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την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ύπαρξη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όμοιων </a:t>
            </a:r>
            <a:r>
              <a:rPr sz="2200" dirty="0">
                <a:latin typeface="Calibri"/>
                <a:cs typeface="Calibri"/>
              </a:rPr>
              <a:t>ενώσεων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ονομάζουμε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τις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ενώσεις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εφαρμόζοντας</a:t>
            </a:r>
            <a:r>
              <a:rPr sz="2200" spc="4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αυστηρά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τους </a:t>
            </a:r>
            <a:r>
              <a:rPr sz="2200" spc="-10" dirty="0">
                <a:latin typeface="Calibri"/>
                <a:cs typeface="Calibri"/>
              </a:rPr>
              <a:t>κανόνες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αρίθμησης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της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ανθρακικής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αλυσίδας,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οπότε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οι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όμοιες </a:t>
            </a:r>
            <a:r>
              <a:rPr sz="2200" dirty="0">
                <a:latin typeface="Calibri"/>
                <a:cs typeface="Calibri"/>
              </a:rPr>
              <a:t>ενώσεις</a:t>
            </a:r>
            <a:r>
              <a:rPr sz="2200" spc="-8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εμφανίζονται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με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ίδιο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όνομα.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Παραδείγματα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844" y="1157270"/>
            <a:ext cx="7755890" cy="18395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00"/>
              </a:spcBef>
              <a:tabLst>
                <a:tab pos="311785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βρεθούν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ονομαστούν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ισομερή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Arial Black"/>
                <a:cs typeface="Arial Black"/>
              </a:rPr>
              <a:t>C</a:t>
            </a:r>
            <a:r>
              <a:rPr sz="2550" b="1" spc="-15" baseline="-19607" dirty="0">
                <a:latin typeface="Calibri"/>
                <a:cs typeface="Calibri"/>
              </a:rPr>
              <a:t>5</a:t>
            </a:r>
            <a:r>
              <a:rPr sz="2600" spc="-10" dirty="0">
                <a:latin typeface="Arial Black"/>
                <a:cs typeface="Arial Black"/>
              </a:rPr>
              <a:t>H</a:t>
            </a:r>
            <a:r>
              <a:rPr sz="2550" b="1" spc="-15" baseline="-19607" dirty="0">
                <a:latin typeface="Calibri"/>
                <a:cs typeface="Calibri"/>
              </a:rPr>
              <a:t>10</a:t>
            </a:r>
            <a:r>
              <a:rPr sz="2600" spc="-10" dirty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600"/>
              </a:spcBef>
              <a:tabLst>
                <a:tab pos="311785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βρεθούν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ονομαστούν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ισομερή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Arial Black"/>
                <a:cs typeface="Arial Black"/>
              </a:rPr>
              <a:t>C</a:t>
            </a:r>
            <a:r>
              <a:rPr sz="2550" b="1" spc="-15" baseline="-19607" dirty="0">
                <a:latin typeface="Calibri"/>
                <a:cs typeface="Calibri"/>
              </a:rPr>
              <a:t>7</a:t>
            </a:r>
            <a:r>
              <a:rPr sz="2600" spc="-10" dirty="0">
                <a:latin typeface="Arial Black"/>
                <a:cs typeface="Arial Black"/>
              </a:rPr>
              <a:t>H</a:t>
            </a:r>
            <a:r>
              <a:rPr sz="2550" b="1" spc="-15" baseline="-19607" dirty="0">
                <a:latin typeface="Calibri"/>
                <a:cs typeface="Calibri"/>
              </a:rPr>
              <a:t>12</a:t>
            </a:r>
            <a:r>
              <a:rPr sz="2600" spc="-10" dirty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312420" marR="30480" indent="-274320">
              <a:lnSpc>
                <a:spcPct val="100800"/>
              </a:lnSpc>
              <a:spcBef>
                <a:spcPts val="555"/>
              </a:spcBef>
              <a:tabLst>
                <a:tab pos="3124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βρεθούν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να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ονομαστούν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τα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κορεσμένα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ισομερή </a:t>
            </a:r>
            <a:r>
              <a:rPr sz="2600" dirty="0">
                <a:latin typeface="Calibri"/>
                <a:cs typeface="Calibri"/>
              </a:rPr>
              <a:t>της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ένωσης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ΜΤ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Arial Black"/>
                <a:cs typeface="Arial Black"/>
              </a:rPr>
              <a:t>C</a:t>
            </a:r>
            <a:r>
              <a:rPr sz="2550" b="1" spc="-15" baseline="-19607" dirty="0">
                <a:latin typeface="Calibri"/>
                <a:cs typeface="Calibri"/>
              </a:rPr>
              <a:t>5</a:t>
            </a:r>
            <a:r>
              <a:rPr sz="2600" spc="-10" dirty="0">
                <a:latin typeface="Arial Black"/>
                <a:cs typeface="Arial Black"/>
              </a:rPr>
              <a:t>H</a:t>
            </a:r>
            <a:r>
              <a:rPr sz="2550" b="1" spc="-15" baseline="-19607" dirty="0">
                <a:latin typeface="Calibri"/>
                <a:cs typeface="Calibri"/>
              </a:rPr>
              <a:t>10</a:t>
            </a:r>
            <a:r>
              <a:rPr sz="2600" b="1" spc="-10" dirty="0">
                <a:latin typeface="Calibri"/>
                <a:cs typeface="Calibri"/>
              </a:rPr>
              <a:t>Ο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ΠΗΓΕΣ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7820" marR="68580" indent="-274320">
              <a:lnSpc>
                <a:spcPct val="100000"/>
              </a:lnSpc>
              <a:spcBef>
                <a:spcPts val="100"/>
              </a:spcBef>
              <a:tabLst>
                <a:tab pos="337820" algn="l"/>
              </a:tabLst>
            </a:pPr>
            <a:r>
              <a:rPr sz="900" spc="170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90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dirty="0">
                <a:latin typeface="Calibri"/>
                <a:cs typeface="Calibri"/>
              </a:rPr>
              <a:t>Διογέννης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Κοσμόπουλος,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3</a:t>
            </a:r>
            <a:r>
              <a:rPr sz="1200" baseline="24305" dirty="0">
                <a:latin typeface="Calibri"/>
                <a:cs typeface="Calibri"/>
              </a:rPr>
              <a:t>ο</a:t>
            </a:r>
            <a:r>
              <a:rPr sz="1200" spc="75" baseline="2430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Λύκειο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Αργυρούπολης </a:t>
            </a:r>
            <a:r>
              <a:rPr sz="1200" spc="-50" dirty="0"/>
              <a:t>https</a:t>
            </a:r>
            <a:r>
              <a:rPr sz="1200" spc="-50" dirty="0">
                <a:hlinkClick r:id="rId2"/>
              </a:rPr>
              <a:t>://www</a:t>
            </a:r>
            <a:r>
              <a:rPr sz="1200" spc="-50" dirty="0"/>
              <a:t>.go</a:t>
            </a:r>
            <a:r>
              <a:rPr sz="1200" spc="-50" dirty="0">
                <a:hlinkClick r:id="rId2"/>
              </a:rPr>
              <a:t>ogle.gr/url?sa=t&amp;rct=j&amp;q=&amp;esrc=s&amp;source=web&amp;cd=14&amp;cad=rja&amp;ved=0CIUBEBYwDQ&amp;url=http%3A%2F%2F</a:t>
            </a:r>
            <a:r>
              <a:rPr sz="1200" spc="-50" dirty="0"/>
              <a:t> </a:t>
            </a:r>
            <a:r>
              <a:rPr sz="1200" spc="-25" dirty="0"/>
              <a:t>api.ning.com%2Ffiles%2FPHvG7ASK9YM3x3dEXB1AOPOCR-</a:t>
            </a:r>
            <a:r>
              <a:rPr sz="1200" spc="-10" dirty="0"/>
              <a:t>xpnnQfiukWnP85xo1*euVV- </a:t>
            </a:r>
            <a:r>
              <a:rPr sz="1200" spc="-20" dirty="0"/>
              <a:t>vRtPpXssyVKQ4aS5XGzfI0reXhDJ-</a:t>
            </a:r>
            <a:r>
              <a:rPr sz="1200" spc="-30" dirty="0"/>
              <a:t>G9UAtkHsLGPGvYPwYu%2Fdiokos2L_Org1_3.doc&amp;ei=RFt-</a:t>
            </a:r>
            <a:r>
              <a:rPr sz="1200" spc="-10" dirty="0"/>
              <a:t>UrmXH- me7AbLtoGgBg&amp;usg=AFQjCNFTpj6rzUorrLDWCnBNFNlFeSPGWQ&amp;sig2=Mvdht1kXmCNTocpY- GwNuQ&amp;bvm=bv.56146854,d.ZGU</a:t>
            </a:r>
            <a:endParaRPr sz="12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  <a:spcBef>
                <a:spcPts val="600"/>
              </a:spcBef>
              <a:tabLst>
                <a:tab pos="337185" algn="l"/>
              </a:tabLst>
            </a:pPr>
            <a:r>
              <a:rPr sz="900" spc="170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90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u="sng" spc="-40" dirty="0">
                <a:solidFill>
                  <a:srgbClr val="B192C9"/>
                </a:solidFill>
                <a:uFill>
                  <a:solidFill>
                    <a:srgbClr val="B192C9"/>
                  </a:solidFill>
                </a:uFill>
                <a:hlinkClick r:id="rId3"/>
              </a:rPr>
              <a:t>http://www.youtube.com/watch?v=XhOZqCVk5gE</a:t>
            </a:r>
            <a:endParaRPr sz="900">
              <a:latin typeface="Microsoft Sans Serif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600"/>
              </a:spcBef>
              <a:tabLst>
                <a:tab pos="337185" algn="l"/>
              </a:tabLst>
            </a:pPr>
            <a:r>
              <a:rPr sz="900" spc="170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90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dirty="0">
                <a:latin typeface="Calibri"/>
                <a:cs typeface="Calibri"/>
              </a:rPr>
              <a:t>Κ.</a:t>
            </a:r>
            <a:r>
              <a:rPr spc="-4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Μανωλκίδη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–</a:t>
            </a:r>
            <a:r>
              <a:rPr spc="-2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Κ.</a:t>
            </a:r>
            <a:r>
              <a:rPr spc="-1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Μπέζα,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Ασκήσεις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Οργανικής</a:t>
            </a:r>
            <a:r>
              <a:rPr spc="10"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Χημείας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Εισαγωγή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231519"/>
            <a:ext cx="7924165" cy="43624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86385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φαινόμενο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κατά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οποίο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2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ή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περισσότερες</a:t>
            </a:r>
            <a:endParaRPr sz="2600">
              <a:latin typeface="Calibri"/>
              <a:cs typeface="Calibri"/>
            </a:endParaRPr>
          </a:p>
          <a:p>
            <a:pPr marL="287020" marR="5080">
              <a:lnSpc>
                <a:spcPct val="100000"/>
              </a:lnSpc>
            </a:pPr>
            <a:r>
              <a:rPr sz="2600" dirty="0">
                <a:latin typeface="Calibri"/>
                <a:cs typeface="Calibri"/>
              </a:rPr>
              <a:t>ενώσεις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έχουν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τον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ίδιο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μοριακό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τύπο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αλλά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διαφορετικές ιδιότητες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(φυσικές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-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χημικές)</a:t>
            </a:r>
            <a:endParaRPr sz="2600">
              <a:latin typeface="Calibri"/>
              <a:cs typeface="Calibri"/>
            </a:endParaRPr>
          </a:p>
          <a:p>
            <a:pPr marL="287020" marR="12700" indent="-274320">
              <a:lnSpc>
                <a:spcPct val="100000"/>
              </a:lnSpc>
              <a:spcBef>
                <a:spcPts val="605"/>
              </a:spcBef>
              <a:tabLst>
                <a:tab pos="287020" algn="l"/>
                <a:tab pos="213868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Οι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διαφορετικές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ιδιότητες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ισομερών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οφείλονται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στη </a:t>
            </a:r>
            <a:r>
              <a:rPr sz="2600" spc="-10" dirty="0">
                <a:latin typeface="Calibri"/>
                <a:cs typeface="Calibri"/>
              </a:rPr>
              <a:t>διαφορετική</a:t>
            </a:r>
            <a:r>
              <a:rPr sz="2600" dirty="0">
                <a:latin typeface="Calibri"/>
                <a:cs typeface="Calibri"/>
              </a:rPr>
              <a:t>	σύνδεση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ατόμων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στο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μόριο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ή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τη </a:t>
            </a:r>
            <a:r>
              <a:rPr sz="2600" spc="-10" dirty="0">
                <a:latin typeface="Calibri"/>
                <a:cs typeface="Calibri"/>
              </a:rPr>
              <a:t>διαφορετική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διάταξη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ατόμων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στο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χώρο</a:t>
            </a:r>
            <a:endParaRPr sz="26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45"/>
              </a:spcBef>
              <a:tabLst>
                <a:tab pos="560705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Διαφορετική</a:t>
            </a:r>
            <a:r>
              <a:rPr sz="2300" spc="-9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σύνδεση</a:t>
            </a:r>
            <a:r>
              <a:rPr sz="2300" spc="-5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των</a:t>
            </a:r>
            <a:r>
              <a:rPr sz="23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ατόμων</a:t>
            </a:r>
            <a:r>
              <a:rPr sz="23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Wingdings"/>
                <a:cs typeface="Wingdings"/>
              </a:rPr>
              <a:t></a:t>
            </a:r>
            <a:r>
              <a:rPr sz="2300" spc="-85" dirty="0">
                <a:solidFill>
                  <a:srgbClr val="464652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Διαφορά</a:t>
            </a:r>
            <a:r>
              <a:rPr sz="23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464652"/>
                </a:solidFill>
                <a:latin typeface="Calibri"/>
                <a:cs typeface="Calibri"/>
              </a:rPr>
              <a:t>στον</a:t>
            </a:r>
            <a:endParaRPr sz="2300">
              <a:latin typeface="Calibri"/>
              <a:cs typeface="Calibri"/>
            </a:endParaRPr>
          </a:p>
          <a:p>
            <a:pPr marL="561340">
              <a:lnSpc>
                <a:spcPct val="100000"/>
              </a:lnSpc>
            </a:pP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συντακτικό</a:t>
            </a:r>
            <a:r>
              <a:rPr sz="2300" spc="-8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τύπο</a:t>
            </a:r>
            <a:r>
              <a:rPr sz="2300" spc="-1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(στο</a:t>
            </a:r>
            <a:r>
              <a:rPr sz="2300" spc="-1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επίπεδο)</a:t>
            </a:r>
            <a:r>
              <a:rPr sz="2300" spc="-3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Wingdings"/>
                <a:cs typeface="Wingdings"/>
              </a:rPr>
              <a:t></a:t>
            </a:r>
            <a:r>
              <a:rPr sz="2300" spc="-95" dirty="0">
                <a:solidFill>
                  <a:srgbClr val="464652"/>
                </a:solidFill>
                <a:latin typeface="Times New Roman"/>
                <a:cs typeface="Times New Roman"/>
              </a:rPr>
              <a:t> </a:t>
            </a:r>
            <a:r>
              <a:rPr sz="2300" b="1" dirty="0">
                <a:solidFill>
                  <a:srgbClr val="464652"/>
                </a:solidFill>
                <a:latin typeface="Calibri"/>
                <a:cs typeface="Calibri"/>
              </a:rPr>
              <a:t>Συντακτική</a:t>
            </a:r>
            <a:r>
              <a:rPr sz="2300" b="1" spc="-4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464652"/>
                </a:solidFill>
                <a:latin typeface="Calibri"/>
                <a:cs typeface="Calibri"/>
              </a:rPr>
              <a:t>ισομέρεια</a:t>
            </a:r>
            <a:endParaRPr sz="2300">
              <a:latin typeface="Calibri"/>
              <a:cs typeface="Calibri"/>
            </a:endParaRPr>
          </a:p>
          <a:p>
            <a:pPr marL="561340" marR="463550" indent="-274320">
              <a:lnSpc>
                <a:spcPct val="99600"/>
              </a:lnSpc>
              <a:spcBef>
                <a:spcPts val="520"/>
              </a:spcBef>
              <a:tabLst>
                <a:tab pos="561340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Διαφορετική</a:t>
            </a:r>
            <a:r>
              <a:rPr sz="2300" spc="-9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διάταξη</a:t>
            </a:r>
            <a:r>
              <a:rPr sz="23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στο</a:t>
            </a:r>
            <a:r>
              <a:rPr sz="2300" spc="-2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χώρο</a:t>
            </a:r>
            <a:r>
              <a:rPr sz="2300" spc="-1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Wingdings"/>
                <a:cs typeface="Wingdings"/>
              </a:rPr>
              <a:t></a:t>
            </a:r>
            <a:r>
              <a:rPr sz="2300" spc="-105" dirty="0">
                <a:solidFill>
                  <a:srgbClr val="464652"/>
                </a:solidFill>
                <a:latin typeface="Times New Roman"/>
                <a:cs typeface="Times New Roman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ίδιος</a:t>
            </a:r>
            <a:r>
              <a:rPr sz="23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συντακτικός</a:t>
            </a:r>
            <a:r>
              <a:rPr sz="23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464652"/>
                </a:solidFill>
                <a:latin typeface="Calibri"/>
                <a:cs typeface="Calibri"/>
              </a:rPr>
              <a:t>αλλά 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διαφορετικός</a:t>
            </a:r>
            <a:r>
              <a:rPr sz="2300" spc="-10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στερεοχημικός</a:t>
            </a:r>
            <a:r>
              <a:rPr sz="2300" spc="-8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τύπος</a:t>
            </a:r>
            <a:r>
              <a:rPr sz="2300" spc="-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Wingdings"/>
                <a:cs typeface="Wingdings"/>
              </a:rPr>
              <a:t></a:t>
            </a:r>
            <a:r>
              <a:rPr sz="2300" spc="-105" dirty="0">
                <a:solidFill>
                  <a:srgbClr val="464652"/>
                </a:solidFill>
                <a:latin typeface="Times New Roman"/>
                <a:cs typeface="Times New Roman"/>
              </a:rPr>
              <a:t> </a:t>
            </a:r>
            <a:r>
              <a:rPr sz="2300" b="1" spc="-10" dirty="0">
                <a:solidFill>
                  <a:srgbClr val="464652"/>
                </a:solidFill>
                <a:latin typeface="Calibri"/>
                <a:cs typeface="Calibri"/>
              </a:rPr>
              <a:t>Στερεοϊσομέρεια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(</a:t>
            </a:r>
            <a:r>
              <a:rPr sz="2300" u="sng" dirty="0">
                <a:solidFill>
                  <a:srgbClr val="464652"/>
                </a:solidFill>
                <a:uFill>
                  <a:solidFill>
                    <a:srgbClr val="464652"/>
                  </a:solidFill>
                </a:uFill>
                <a:latin typeface="Calibri"/>
                <a:cs typeface="Calibri"/>
              </a:rPr>
              <a:t>εκτός</a:t>
            </a:r>
            <a:r>
              <a:rPr sz="2300" u="sng" spc="-90" dirty="0">
                <a:solidFill>
                  <a:srgbClr val="464652"/>
                </a:solidFill>
                <a:uFill>
                  <a:solidFill>
                    <a:srgbClr val="464652"/>
                  </a:solidFill>
                </a:uFill>
                <a:latin typeface="Calibri"/>
                <a:cs typeface="Calibri"/>
              </a:rPr>
              <a:t> </a:t>
            </a:r>
            <a:r>
              <a:rPr sz="2300" u="sng" dirty="0">
                <a:solidFill>
                  <a:srgbClr val="464652"/>
                </a:solidFill>
                <a:uFill>
                  <a:solidFill>
                    <a:srgbClr val="464652"/>
                  </a:solidFill>
                </a:uFill>
                <a:latin typeface="Calibri"/>
                <a:cs typeface="Calibri"/>
              </a:rPr>
              <a:t>σκοπού</a:t>
            </a:r>
            <a:r>
              <a:rPr sz="2300" u="sng" spc="-80" dirty="0">
                <a:solidFill>
                  <a:srgbClr val="464652"/>
                </a:solidFill>
                <a:uFill>
                  <a:solidFill>
                    <a:srgbClr val="464652"/>
                  </a:solidFill>
                </a:uFill>
                <a:latin typeface="Calibri"/>
                <a:cs typeface="Calibri"/>
              </a:rPr>
              <a:t> </a:t>
            </a:r>
            <a:r>
              <a:rPr sz="2300" u="sng" dirty="0">
                <a:solidFill>
                  <a:srgbClr val="464652"/>
                </a:solidFill>
                <a:uFill>
                  <a:solidFill>
                    <a:srgbClr val="464652"/>
                  </a:solidFill>
                </a:uFill>
                <a:latin typeface="Calibri"/>
                <a:cs typeface="Calibri"/>
              </a:rPr>
              <a:t>της</a:t>
            </a:r>
            <a:r>
              <a:rPr sz="2300" u="sng" spc="-70" dirty="0">
                <a:solidFill>
                  <a:srgbClr val="464652"/>
                </a:solidFill>
                <a:uFill>
                  <a:solidFill>
                    <a:srgbClr val="464652"/>
                  </a:solidFill>
                </a:uFill>
                <a:latin typeface="Calibri"/>
                <a:cs typeface="Calibri"/>
              </a:rPr>
              <a:t> </a:t>
            </a:r>
            <a:r>
              <a:rPr sz="2300" u="sng" spc="-10" dirty="0">
                <a:solidFill>
                  <a:srgbClr val="464652"/>
                </a:solidFill>
                <a:uFill>
                  <a:solidFill>
                    <a:srgbClr val="464652"/>
                  </a:solidFill>
                </a:uFill>
                <a:latin typeface="Calibri"/>
                <a:cs typeface="Calibri"/>
              </a:rPr>
              <a:t>παρουσίασης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)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Παράδειγμα</a:t>
            </a:r>
            <a:r>
              <a:rPr spc="-85" dirty="0"/>
              <a:t> </a:t>
            </a:r>
            <a:r>
              <a:rPr spc="-50" dirty="0"/>
              <a:t>1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84739" y="3750029"/>
            <a:ext cx="1166341" cy="930698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7059297" y="3322218"/>
            <a:ext cx="1368425" cy="1496695"/>
            <a:chOff x="7059297" y="3322218"/>
            <a:chExt cx="1368425" cy="149669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5783" y="3611435"/>
              <a:ext cx="1191504" cy="120745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067587" y="3330509"/>
              <a:ext cx="751205" cy="561975"/>
            </a:xfrm>
            <a:custGeom>
              <a:avLst/>
              <a:gdLst/>
              <a:ahLst/>
              <a:cxnLst/>
              <a:rect l="l" t="t" r="r" b="b"/>
              <a:pathLst>
                <a:path w="751204" h="561975">
                  <a:moveTo>
                    <a:pt x="0" y="0"/>
                  </a:moveTo>
                  <a:lnTo>
                    <a:pt x="751061" y="0"/>
                  </a:lnTo>
                  <a:lnTo>
                    <a:pt x="751061" y="561922"/>
                  </a:lnTo>
                </a:path>
              </a:pathLst>
            </a:custGeom>
            <a:ln w="165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60050" y="3779448"/>
              <a:ext cx="121389" cy="121278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541717" y="1527318"/>
            <a:ext cx="1896745" cy="690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1115" algn="ctr">
              <a:lnSpc>
                <a:spcPct val="100000"/>
              </a:lnSpc>
              <a:spcBef>
                <a:spcPts val="105"/>
              </a:spcBef>
            </a:pPr>
            <a:r>
              <a:rPr sz="1450" b="1" spc="-10" dirty="0">
                <a:latin typeface="Arial"/>
                <a:cs typeface="Arial"/>
              </a:rPr>
              <a:t>C</a:t>
            </a:r>
            <a:r>
              <a:rPr sz="1575" spc="-15" baseline="-29100" dirty="0">
                <a:latin typeface="Arial MT"/>
                <a:cs typeface="Arial MT"/>
              </a:rPr>
              <a:t>2</a:t>
            </a:r>
            <a:r>
              <a:rPr sz="1450" b="1" spc="-10" dirty="0">
                <a:latin typeface="Arial"/>
                <a:cs typeface="Arial"/>
              </a:rPr>
              <a:t>H</a:t>
            </a:r>
            <a:r>
              <a:rPr sz="1575" spc="-15" baseline="-29100" dirty="0">
                <a:latin typeface="Arial MT"/>
                <a:cs typeface="Arial MT"/>
              </a:rPr>
              <a:t>2</a:t>
            </a:r>
            <a:r>
              <a:rPr sz="1450" b="1" spc="-10" dirty="0">
                <a:latin typeface="Arial"/>
                <a:cs typeface="Arial"/>
              </a:rPr>
              <a:t>Cl</a:t>
            </a:r>
            <a:r>
              <a:rPr sz="1575" spc="-15" baseline="-29100" dirty="0">
                <a:latin typeface="Arial MT"/>
                <a:cs typeface="Arial MT"/>
              </a:rPr>
              <a:t>2</a:t>
            </a:r>
            <a:endParaRPr sz="1575" baseline="-29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145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1250" b="1" dirty="0">
                <a:latin typeface="Arial"/>
                <a:cs typeface="Arial"/>
              </a:rPr>
              <a:t>δύο</a:t>
            </a:r>
            <a:r>
              <a:rPr sz="1250" b="1" spc="-15" dirty="0">
                <a:latin typeface="Arial"/>
                <a:cs typeface="Arial"/>
              </a:rPr>
              <a:t> </a:t>
            </a:r>
            <a:r>
              <a:rPr sz="1250" b="1" dirty="0">
                <a:latin typeface="Arial"/>
                <a:cs typeface="Arial"/>
              </a:rPr>
              <a:t>συντακτικά</a:t>
            </a:r>
            <a:r>
              <a:rPr sz="1250" b="1" spc="-20" dirty="0">
                <a:latin typeface="Arial"/>
                <a:cs typeface="Arial"/>
              </a:rPr>
              <a:t> </a:t>
            </a:r>
            <a:r>
              <a:rPr sz="1250" b="1" spc="-10" dirty="0">
                <a:latin typeface="Arial"/>
                <a:cs typeface="Arial"/>
              </a:rPr>
              <a:t>ισομερή</a:t>
            </a:r>
            <a:endParaRPr sz="12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23710" y="2574968"/>
            <a:ext cx="1123315" cy="590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765" algn="ctr">
              <a:lnSpc>
                <a:spcPct val="100000"/>
              </a:lnSpc>
              <a:spcBef>
                <a:spcPts val="90"/>
              </a:spcBef>
              <a:tabLst>
                <a:tab pos="365125" algn="l"/>
              </a:tabLst>
            </a:pPr>
            <a:r>
              <a:rPr sz="1400" b="1" spc="-25" dirty="0">
                <a:latin typeface="Arial"/>
                <a:cs typeface="Arial"/>
              </a:rPr>
              <a:t>Cl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b="1" spc="-50" dirty="0"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95"/>
              </a:spcBef>
              <a:tabLst>
                <a:tab pos="327025" algn="l"/>
                <a:tab pos="667385" algn="l"/>
                <a:tab pos="969010" algn="l"/>
              </a:tabLst>
            </a:pPr>
            <a:r>
              <a:rPr sz="1400" b="1" spc="-25" dirty="0">
                <a:latin typeface="Arial"/>
                <a:cs typeface="Arial"/>
              </a:rPr>
              <a:t>Cl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b="1" spc="-50" dirty="0">
                <a:latin typeface="Arial"/>
                <a:cs typeface="Arial"/>
              </a:rPr>
              <a:t>C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b="1" spc="-50" dirty="0">
                <a:latin typeface="Arial"/>
                <a:cs typeface="Arial"/>
              </a:rPr>
              <a:t>C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b="1" spc="-50" dirty="0"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06540" y="3082965"/>
            <a:ext cx="180975" cy="0"/>
          </a:xfrm>
          <a:custGeom>
            <a:avLst/>
            <a:gdLst/>
            <a:ahLst/>
            <a:cxnLst/>
            <a:rect l="l" t="t" r="r" b="b"/>
            <a:pathLst>
              <a:path w="180975">
                <a:moveTo>
                  <a:pt x="0" y="0"/>
                </a:moveTo>
                <a:lnTo>
                  <a:pt x="180778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706540" y="3024515"/>
            <a:ext cx="180975" cy="0"/>
          </a:xfrm>
          <a:custGeom>
            <a:avLst/>
            <a:gdLst/>
            <a:ahLst/>
            <a:cxnLst/>
            <a:rect l="l" t="t" r="r" b="b"/>
            <a:pathLst>
              <a:path w="180975">
                <a:moveTo>
                  <a:pt x="0" y="0"/>
                </a:moveTo>
                <a:lnTo>
                  <a:pt x="180778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26892" y="2798194"/>
            <a:ext cx="0" cy="163195"/>
          </a:xfrm>
          <a:custGeom>
            <a:avLst/>
            <a:gdLst/>
            <a:ahLst/>
            <a:cxnLst/>
            <a:rect l="l" t="t" r="r" b="b"/>
            <a:pathLst>
              <a:path h="163194">
                <a:moveTo>
                  <a:pt x="0" y="0"/>
                </a:moveTo>
                <a:lnTo>
                  <a:pt x="0" y="163173"/>
                </a:lnTo>
              </a:path>
            </a:pathLst>
          </a:custGeom>
          <a:ln w="127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29503" y="3053740"/>
            <a:ext cx="118110" cy="0"/>
          </a:xfrm>
          <a:custGeom>
            <a:avLst/>
            <a:gdLst/>
            <a:ahLst/>
            <a:cxnLst/>
            <a:rect l="l" t="t" r="r" b="b"/>
            <a:pathLst>
              <a:path w="118110">
                <a:moveTo>
                  <a:pt x="0" y="0"/>
                </a:moveTo>
                <a:lnTo>
                  <a:pt x="117567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66966" y="2798194"/>
            <a:ext cx="0" cy="163195"/>
          </a:xfrm>
          <a:custGeom>
            <a:avLst/>
            <a:gdLst/>
            <a:ahLst/>
            <a:cxnLst/>
            <a:rect l="l" t="t" r="r" b="b"/>
            <a:pathLst>
              <a:path h="163194">
                <a:moveTo>
                  <a:pt x="0" y="0"/>
                </a:moveTo>
                <a:lnTo>
                  <a:pt x="0" y="163173"/>
                </a:lnTo>
              </a:path>
            </a:pathLst>
          </a:custGeom>
          <a:ln w="127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46788" y="3053740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142701" y="0"/>
                </a:moveTo>
                <a:lnTo>
                  <a:pt x="0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690925" y="2579144"/>
            <a:ext cx="1148080" cy="5943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9725">
              <a:lnSpc>
                <a:spcPct val="100000"/>
              </a:lnSpc>
              <a:spcBef>
                <a:spcPts val="90"/>
              </a:spcBef>
              <a:tabLst>
                <a:tab pos="700405" algn="l"/>
              </a:tabLst>
            </a:pPr>
            <a:r>
              <a:rPr sz="1400" b="1" spc="-25" dirty="0">
                <a:latin typeface="Arial"/>
                <a:cs typeface="Arial"/>
              </a:rPr>
              <a:t>Cl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b="1" spc="-25" dirty="0">
                <a:latin typeface="Arial"/>
                <a:cs typeface="Arial"/>
              </a:rPr>
              <a:t>Cl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339725" algn="l"/>
                <a:tab pos="700405" algn="l"/>
                <a:tab pos="1006475" algn="l"/>
              </a:tabLst>
            </a:pPr>
            <a:r>
              <a:rPr sz="1400" b="1" spc="-50" dirty="0">
                <a:latin typeface="Arial"/>
                <a:cs typeface="Arial"/>
              </a:rPr>
              <a:t>H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2100" b="1" spc="-75" baseline="1984" dirty="0">
                <a:latin typeface="Arial"/>
                <a:cs typeface="Arial"/>
              </a:rPr>
              <a:t>C</a:t>
            </a:r>
            <a:r>
              <a:rPr sz="2100" b="1" baseline="1984" dirty="0">
                <a:latin typeface="Arial"/>
                <a:cs typeface="Arial"/>
              </a:rPr>
              <a:t>	</a:t>
            </a:r>
            <a:r>
              <a:rPr sz="2100" b="1" spc="-75" baseline="1984" dirty="0">
                <a:latin typeface="Arial"/>
                <a:cs typeface="Arial"/>
              </a:rPr>
              <a:t>C</a:t>
            </a:r>
            <a:r>
              <a:rPr sz="2100" b="1" baseline="1984" dirty="0">
                <a:latin typeface="Arial"/>
                <a:cs typeface="Arial"/>
              </a:rPr>
              <a:t>	</a:t>
            </a:r>
            <a:r>
              <a:rPr sz="1400" b="1" spc="-50" dirty="0">
                <a:latin typeface="Arial"/>
                <a:cs typeface="Arial"/>
              </a:rPr>
              <a:t>H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173649" y="3028690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201214" y="0"/>
                </a:moveTo>
                <a:lnTo>
                  <a:pt x="0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73649" y="3087140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201214" y="0"/>
                </a:moveTo>
                <a:lnTo>
                  <a:pt x="0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54686" y="2802021"/>
            <a:ext cx="0" cy="163830"/>
          </a:xfrm>
          <a:custGeom>
            <a:avLst/>
            <a:gdLst/>
            <a:ahLst/>
            <a:cxnLst/>
            <a:rect l="l" t="t" r="r" b="b"/>
            <a:pathLst>
              <a:path h="163830">
                <a:moveTo>
                  <a:pt x="0" y="0"/>
                </a:moveTo>
                <a:lnTo>
                  <a:pt x="0" y="163521"/>
                </a:lnTo>
              </a:path>
            </a:pathLst>
          </a:custGeom>
          <a:ln w="127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34333" y="3062264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147068" y="0"/>
                </a:moveTo>
                <a:lnTo>
                  <a:pt x="0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93652" y="2802021"/>
            <a:ext cx="0" cy="163830"/>
          </a:xfrm>
          <a:custGeom>
            <a:avLst/>
            <a:gdLst/>
            <a:ahLst/>
            <a:cxnLst/>
            <a:rect l="l" t="t" r="r" b="b"/>
            <a:pathLst>
              <a:path h="163830">
                <a:moveTo>
                  <a:pt x="0" y="0"/>
                </a:moveTo>
                <a:lnTo>
                  <a:pt x="0" y="163521"/>
                </a:lnTo>
              </a:path>
            </a:pathLst>
          </a:custGeom>
          <a:ln w="127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46326" y="3062264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0" y="0"/>
                </a:moveTo>
                <a:lnTo>
                  <a:pt x="167504" y="0"/>
                </a:lnTo>
              </a:path>
            </a:pathLst>
          </a:custGeom>
          <a:ln w="127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709823" y="3510757"/>
            <a:ext cx="2072639" cy="1312545"/>
            <a:chOff x="709823" y="3510757"/>
            <a:chExt cx="2072639" cy="1312545"/>
          </a:xfrm>
        </p:grpSpPr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9823" y="3594475"/>
              <a:ext cx="1102883" cy="1228287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758141" y="3519046"/>
              <a:ext cx="1016000" cy="688340"/>
            </a:xfrm>
            <a:custGeom>
              <a:avLst/>
              <a:gdLst/>
              <a:ahLst/>
              <a:cxnLst/>
              <a:rect l="l" t="t" r="r" b="b"/>
              <a:pathLst>
                <a:path w="1016000" h="688339">
                  <a:moveTo>
                    <a:pt x="1015819" y="0"/>
                  </a:moveTo>
                  <a:lnTo>
                    <a:pt x="1015819" y="687851"/>
                  </a:lnTo>
                  <a:lnTo>
                    <a:pt x="0" y="687851"/>
                  </a:lnTo>
                </a:path>
              </a:pathLst>
            </a:custGeom>
            <a:ln w="1657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49846" y="4148172"/>
              <a:ext cx="121459" cy="121696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5661406" y="3984144"/>
            <a:ext cx="1175385" cy="4057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ts val="1490"/>
              </a:lnSpc>
              <a:spcBef>
                <a:spcPts val="105"/>
              </a:spcBef>
            </a:pPr>
            <a:r>
              <a:rPr sz="1250" b="1" spc="-25" dirty="0">
                <a:latin typeface="Arial"/>
                <a:cs typeface="Arial"/>
              </a:rPr>
              <a:t>δύο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ts val="1490"/>
              </a:lnSpc>
            </a:pPr>
            <a:r>
              <a:rPr sz="1250" b="1" spc="-10" dirty="0">
                <a:latin typeface="Arial"/>
                <a:cs typeface="Arial"/>
              </a:rPr>
              <a:t>στερεοϊσομερή</a:t>
            </a:r>
            <a:endParaRPr sz="125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2710995" y="1737105"/>
            <a:ext cx="1288415" cy="813435"/>
            <a:chOff x="2710995" y="1737105"/>
            <a:chExt cx="1288415" cy="813435"/>
          </a:xfrm>
        </p:grpSpPr>
        <p:sp>
          <p:nvSpPr>
            <p:cNvPr id="29" name="object 29"/>
            <p:cNvSpPr/>
            <p:nvPr/>
          </p:nvSpPr>
          <p:spPr>
            <a:xfrm>
              <a:off x="2769594" y="1745393"/>
              <a:ext cx="1221740" cy="796925"/>
            </a:xfrm>
            <a:custGeom>
              <a:avLst/>
              <a:gdLst/>
              <a:ahLst/>
              <a:cxnLst/>
              <a:rect l="l" t="t" r="r" b="b"/>
              <a:pathLst>
                <a:path w="1221739" h="796925">
                  <a:moveTo>
                    <a:pt x="1221260" y="0"/>
                  </a:moveTo>
                  <a:lnTo>
                    <a:pt x="0" y="0"/>
                  </a:lnTo>
                  <a:lnTo>
                    <a:pt x="0" y="796732"/>
                  </a:lnTo>
                </a:path>
              </a:pathLst>
            </a:custGeom>
            <a:ln w="1657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10995" y="2429108"/>
              <a:ext cx="121564" cy="121313"/>
            </a:xfrm>
            <a:prstGeom prst="rect">
              <a:avLst/>
            </a:prstGeom>
          </p:spPr>
        </p:pic>
      </p:grpSp>
      <p:grpSp>
        <p:nvGrpSpPr>
          <p:cNvPr id="31" name="object 31"/>
          <p:cNvGrpSpPr/>
          <p:nvPr/>
        </p:nvGrpSpPr>
        <p:grpSpPr>
          <a:xfrm>
            <a:off x="5145314" y="1737104"/>
            <a:ext cx="1221740" cy="813435"/>
            <a:chOff x="5145314" y="1737104"/>
            <a:chExt cx="1221740" cy="813435"/>
          </a:xfrm>
        </p:grpSpPr>
        <p:sp>
          <p:nvSpPr>
            <p:cNvPr id="32" name="object 32"/>
            <p:cNvSpPr/>
            <p:nvPr/>
          </p:nvSpPr>
          <p:spPr>
            <a:xfrm>
              <a:off x="5153603" y="1745394"/>
              <a:ext cx="1150620" cy="796925"/>
            </a:xfrm>
            <a:custGeom>
              <a:avLst/>
              <a:gdLst/>
              <a:ahLst/>
              <a:cxnLst/>
              <a:rect l="l" t="t" r="r" b="b"/>
              <a:pathLst>
                <a:path w="1150620" h="796925">
                  <a:moveTo>
                    <a:pt x="0" y="0"/>
                  </a:moveTo>
                  <a:lnTo>
                    <a:pt x="1150172" y="0"/>
                  </a:lnTo>
                  <a:lnTo>
                    <a:pt x="1150172" y="796732"/>
                  </a:lnTo>
                </a:path>
              </a:pathLst>
            </a:custGeom>
            <a:ln w="1657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245176" y="2429108"/>
              <a:ext cx="121389" cy="121313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2001204" y="3963373"/>
            <a:ext cx="61976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b="1" dirty="0">
                <a:latin typeface="Arial"/>
                <a:cs typeface="Arial"/>
              </a:rPr>
              <a:t>δεν</a:t>
            </a:r>
            <a:r>
              <a:rPr sz="1250" b="1" spc="-5" dirty="0">
                <a:latin typeface="Arial"/>
                <a:cs typeface="Arial"/>
              </a:rPr>
              <a:t> </a:t>
            </a:r>
            <a:r>
              <a:rPr sz="1250" b="1" spc="-20" dirty="0">
                <a:latin typeface="Arial"/>
                <a:cs typeface="Arial"/>
              </a:rPr>
              <a:t>έχει</a:t>
            </a:r>
            <a:endParaRPr sz="12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66331" y="4235880"/>
            <a:ext cx="1175385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b="1" spc="-10" dirty="0">
                <a:latin typeface="Arial"/>
                <a:cs typeface="Arial"/>
              </a:rPr>
              <a:t>στερεοϊσομερή</a:t>
            </a:r>
            <a:endParaRPr sz="12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51927" y="3200093"/>
            <a:ext cx="148971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b="1" spc="-10" dirty="0">
                <a:latin typeface="Arial"/>
                <a:cs typeface="Arial"/>
              </a:rPr>
              <a:t>1,1-διχλωροαιθένιο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10146" y="3208564"/>
            <a:ext cx="1489710" cy="21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50" b="1" spc="-10" dirty="0">
                <a:latin typeface="Arial"/>
                <a:cs typeface="Arial"/>
              </a:rPr>
              <a:t>1,2-διχλωροαιθένιο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20424" y="4608848"/>
            <a:ext cx="1489710" cy="4064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ts val="1495"/>
              </a:lnSpc>
              <a:spcBef>
                <a:spcPts val="105"/>
              </a:spcBef>
            </a:pPr>
            <a:r>
              <a:rPr sz="1250" b="1" spc="-25" dirty="0">
                <a:latin typeface="Arial"/>
                <a:cs typeface="Arial"/>
              </a:rPr>
              <a:t>cis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ts val="1495"/>
              </a:lnSpc>
            </a:pPr>
            <a:r>
              <a:rPr sz="1250" b="1" spc="-10" dirty="0">
                <a:latin typeface="Arial"/>
                <a:cs typeface="Arial"/>
              </a:rPr>
              <a:t>1,2-διχλωροαιθένιο</a:t>
            </a:r>
            <a:endParaRPr sz="12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113750" y="4608848"/>
            <a:ext cx="1489710" cy="4064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ts val="1495"/>
              </a:lnSpc>
              <a:spcBef>
                <a:spcPts val="105"/>
              </a:spcBef>
            </a:pPr>
            <a:r>
              <a:rPr sz="1250" b="1" spc="-10" dirty="0">
                <a:latin typeface="Arial"/>
                <a:cs typeface="Arial"/>
              </a:rPr>
              <a:t>trans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ts val="1495"/>
              </a:lnSpc>
            </a:pPr>
            <a:r>
              <a:rPr sz="1250" b="1" spc="-10" dirty="0">
                <a:latin typeface="Arial"/>
                <a:cs typeface="Arial"/>
              </a:rPr>
              <a:t>1,2-διχλωροαιθένιο</a:t>
            </a:r>
            <a:endParaRPr sz="125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4675283" y="3322218"/>
            <a:ext cx="793750" cy="570230"/>
            <a:chOff x="4675283" y="3322218"/>
            <a:chExt cx="793750" cy="570230"/>
          </a:xfrm>
        </p:grpSpPr>
        <p:sp>
          <p:nvSpPr>
            <p:cNvPr id="41" name="object 41"/>
            <p:cNvSpPr/>
            <p:nvPr/>
          </p:nvSpPr>
          <p:spPr>
            <a:xfrm>
              <a:off x="4733882" y="3330509"/>
              <a:ext cx="726440" cy="553720"/>
            </a:xfrm>
            <a:custGeom>
              <a:avLst/>
              <a:gdLst/>
              <a:ahLst/>
              <a:cxnLst/>
              <a:rect l="l" t="t" r="r" b="b"/>
              <a:pathLst>
                <a:path w="726439" h="553720">
                  <a:moveTo>
                    <a:pt x="726259" y="0"/>
                  </a:moveTo>
                  <a:lnTo>
                    <a:pt x="0" y="0"/>
                  </a:lnTo>
                  <a:lnTo>
                    <a:pt x="0" y="553450"/>
                  </a:lnTo>
                </a:path>
              </a:pathLst>
            </a:custGeom>
            <a:ln w="165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675283" y="3770976"/>
              <a:ext cx="121389" cy="12127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Συντακτική</a:t>
            </a:r>
            <a:r>
              <a:rPr spc="-165" dirty="0"/>
              <a:t> </a:t>
            </a:r>
            <a:r>
              <a:rPr spc="-10" dirty="0"/>
              <a:t>ισομέρεια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154222"/>
            <a:ext cx="7286625" cy="221678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286385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Ίδιοι</a:t>
            </a:r>
            <a:r>
              <a:rPr sz="2600" spc="-1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μοριακοί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αλλά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διαφορετικοί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συντακτικοί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τύποι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286385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Συντακτική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ισομέρεια</a:t>
            </a:r>
            <a:endParaRPr sz="26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45"/>
              </a:spcBef>
              <a:tabLst>
                <a:tab pos="560705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Ισομέρεια</a:t>
            </a:r>
            <a:r>
              <a:rPr sz="2300" spc="-10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Αλυσίδας</a:t>
            </a:r>
            <a:endParaRPr sz="23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480"/>
              </a:spcBef>
              <a:tabLst>
                <a:tab pos="560705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Ισομέρεια</a:t>
            </a:r>
            <a:r>
              <a:rPr sz="2300" spc="-10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-20" dirty="0">
                <a:solidFill>
                  <a:srgbClr val="464652"/>
                </a:solidFill>
                <a:latin typeface="Calibri"/>
                <a:cs typeface="Calibri"/>
              </a:rPr>
              <a:t>Θέσης</a:t>
            </a:r>
            <a:endParaRPr sz="23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05"/>
              </a:spcBef>
              <a:tabLst>
                <a:tab pos="560705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Ισομέρεια</a:t>
            </a:r>
            <a:r>
              <a:rPr sz="2300" spc="-12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Ομόλογης</a:t>
            </a:r>
            <a:r>
              <a:rPr sz="2300" spc="-8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σειράς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Ισομέρεια</a:t>
            </a:r>
            <a:r>
              <a:rPr spc="-175" dirty="0"/>
              <a:t> </a:t>
            </a:r>
            <a:r>
              <a:rPr dirty="0"/>
              <a:t>ανθρακικής</a:t>
            </a:r>
            <a:r>
              <a:rPr spc="-150" dirty="0"/>
              <a:t> </a:t>
            </a:r>
            <a:r>
              <a:rPr spc="-10" dirty="0"/>
              <a:t>αλυσίδας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66494"/>
            <a:ext cx="7995920" cy="1292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95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Οφείλεται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στο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διαφορετικό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τρόπο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σύνδεσης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ατόμων </a:t>
            </a:r>
            <a:r>
              <a:rPr sz="2600" dirty="0">
                <a:latin typeface="Calibri"/>
                <a:cs typeface="Calibri"/>
              </a:rPr>
              <a:t>του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άνθρακα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στα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μόρια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των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ισομερών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π.χ.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55" dirty="0">
                <a:latin typeface="Trebuchet MS"/>
                <a:cs typeface="Trebuchet MS"/>
              </a:rPr>
              <a:t>C</a:t>
            </a:r>
            <a:r>
              <a:rPr sz="1100" spc="55" dirty="0">
                <a:latin typeface="Trebuchet MS"/>
                <a:cs typeface="Trebuchet MS"/>
              </a:rPr>
              <a:t>4</a:t>
            </a:r>
            <a:r>
              <a:rPr sz="2600" spc="55" dirty="0">
                <a:latin typeface="Trebuchet MS"/>
                <a:cs typeface="Trebuchet MS"/>
              </a:rPr>
              <a:t>H</a:t>
            </a:r>
            <a:r>
              <a:rPr sz="1100" spc="55" dirty="0">
                <a:latin typeface="Trebuchet MS"/>
                <a:cs typeface="Trebuchet MS"/>
              </a:rPr>
              <a:t>10</a:t>
            </a:r>
            <a:endParaRPr sz="11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22619" y="3798196"/>
            <a:ext cx="1761167" cy="156767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3220" y="4115489"/>
            <a:ext cx="1969701" cy="12159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859507" y="4234720"/>
            <a:ext cx="1010285" cy="6483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</a:pPr>
            <a:r>
              <a:rPr sz="1550" b="1" spc="-25" dirty="0">
                <a:latin typeface="Arial"/>
                <a:cs typeface="Arial"/>
              </a:rPr>
              <a:t>CH</a:t>
            </a:r>
            <a:r>
              <a:rPr sz="1725" b="1" spc="-37" baseline="-24154" dirty="0">
                <a:latin typeface="Arial"/>
                <a:cs typeface="Arial"/>
              </a:rPr>
              <a:t>3</a:t>
            </a:r>
            <a:endParaRPr sz="1725" baseline="-24154">
              <a:latin typeface="Arial"/>
              <a:cs typeface="Arial"/>
            </a:endParaRPr>
          </a:p>
          <a:p>
            <a:pPr marL="60325">
              <a:lnSpc>
                <a:spcPct val="100000"/>
              </a:lnSpc>
              <a:spcBef>
                <a:spcPts val="1160"/>
              </a:spcBef>
              <a:tabLst>
                <a:tab pos="590550" algn="l"/>
              </a:tabLst>
            </a:pPr>
            <a:r>
              <a:rPr sz="1550" b="1" spc="-25" dirty="0">
                <a:latin typeface="Arial"/>
                <a:cs typeface="Arial"/>
              </a:rPr>
              <a:t>CH</a:t>
            </a:r>
            <a:r>
              <a:rPr sz="1550" b="1" dirty="0">
                <a:latin typeface="Arial"/>
                <a:cs typeface="Arial"/>
              </a:rPr>
              <a:t>	</a:t>
            </a:r>
            <a:r>
              <a:rPr sz="1550" b="1" spc="-25" dirty="0">
                <a:latin typeface="Arial"/>
                <a:cs typeface="Arial"/>
              </a:rPr>
              <a:t>CH</a:t>
            </a:r>
            <a:r>
              <a:rPr sz="1725" b="1" spc="-37" baseline="-24154" dirty="0">
                <a:latin typeface="Arial"/>
                <a:cs typeface="Arial"/>
              </a:rPr>
              <a:t>3</a:t>
            </a:r>
            <a:endParaRPr sz="1725" baseline="-24154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48002" y="4759695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253177" y="0"/>
                </a:moveTo>
                <a:lnTo>
                  <a:pt x="0" y="0"/>
                </a:lnTo>
              </a:path>
            </a:pathLst>
          </a:custGeom>
          <a:ln w="144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225588" y="4759695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205359" y="0"/>
                </a:moveTo>
                <a:lnTo>
                  <a:pt x="0" y="0"/>
                </a:lnTo>
              </a:path>
            </a:pathLst>
          </a:custGeom>
          <a:ln w="144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81934" y="4484744"/>
            <a:ext cx="5080" cy="170815"/>
          </a:xfrm>
          <a:custGeom>
            <a:avLst/>
            <a:gdLst/>
            <a:ahLst/>
            <a:cxnLst/>
            <a:rect l="l" t="t" r="r" b="b"/>
            <a:pathLst>
              <a:path w="5079" h="170814">
                <a:moveTo>
                  <a:pt x="0" y="0"/>
                </a:moveTo>
                <a:lnTo>
                  <a:pt x="4960" y="170633"/>
                </a:lnTo>
              </a:path>
            </a:pathLst>
          </a:custGeom>
          <a:ln w="145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20584" y="475490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205359" y="0"/>
                </a:moveTo>
                <a:lnTo>
                  <a:pt x="0" y="0"/>
                </a:lnTo>
              </a:path>
            </a:pathLst>
          </a:custGeom>
          <a:ln w="144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50352" y="475490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205359" y="0"/>
                </a:moveTo>
                <a:lnTo>
                  <a:pt x="0" y="0"/>
                </a:lnTo>
              </a:path>
            </a:pathLst>
          </a:custGeom>
          <a:ln w="144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80517" y="4759695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205359" y="0"/>
                </a:moveTo>
                <a:lnTo>
                  <a:pt x="0" y="0"/>
                </a:lnTo>
              </a:path>
            </a:pathLst>
          </a:custGeom>
          <a:ln w="144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263828" y="4536867"/>
            <a:ext cx="4549775" cy="636905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760"/>
              </a:spcBef>
              <a:tabLst>
                <a:tab pos="580390" algn="l"/>
                <a:tab pos="1110615" algn="l"/>
                <a:tab pos="1640839" algn="l"/>
                <a:tab pos="3078480" algn="l"/>
              </a:tabLst>
            </a:pPr>
            <a:r>
              <a:rPr sz="2325" b="1" spc="-37" baseline="1792" dirty="0">
                <a:latin typeface="Arial"/>
                <a:cs typeface="Arial"/>
              </a:rPr>
              <a:t>CH</a:t>
            </a:r>
            <a:r>
              <a:rPr sz="1725" b="1" spc="-37" baseline="-21739" dirty="0">
                <a:latin typeface="Arial"/>
                <a:cs typeface="Arial"/>
              </a:rPr>
              <a:t>3</a:t>
            </a:r>
            <a:r>
              <a:rPr sz="1725" b="1" baseline="-21739" dirty="0">
                <a:latin typeface="Arial"/>
                <a:cs typeface="Arial"/>
              </a:rPr>
              <a:t>	</a:t>
            </a:r>
            <a:r>
              <a:rPr sz="2325" b="1" spc="-37" baseline="1792" dirty="0">
                <a:latin typeface="Arial"/>
                <a:cs typeface="Arial"/>
              </a:rPr>
              <a:t>CH</a:t>
            </a:r>
            <a:r>
              <a:rPr sz="1725" b="1" spc="-37" baseline="-21739" dirty="0">
                <a:latin typeface="Arial"/>
                <a:cs typeface="Arial"/>
              </a:rPr>
              <a:t>2</a:t>
            </a:r>
            <a:r>
              <a:rPr sz="1725" b="1" baseline="-21739" dirty="0">
                <a:latin typeface="Arial"/>
                <a:cs typeface="Arial"/>
              </a:rPr>
              <a:t>	</a:t>
            </a:r>
            <a:r>
              <a:rPr sz="2325" b="1" spc="-37" baseline="1792" dirty="0">
                <a:latin typeface="Arial"/>
                <a:cs typeface="Arial"/>
              </a:rPr>
              <a:t>CH</a:t>
            </a:r>
            <a:r>
              <a:rPr sz="1725" b="1" spc="-37" baseline="-21739" dirty="0">
                <a:latin typeface="Arial"/>
                <a:cs typeface="Arial"/>
              </a:rPr>
              <a:t>2</a:t>
            </a:r>
            <a:r>
              <a:rPr sz="1725" b="1" baseline="-21739" dirty="0">
                <a:latin typeface="Arial"/>
                <a:cs typeface="Arial"/>
              </a:rPr>
              <a:t>	</a:t>
            </a:r>
            <a:r>
              <a:rPr sz="1550" b="1" spc="-25" dirty="0">
                <a:latin typeface="Arial"/>
                <a:cs typeface="Arial"/>
              </a:rPr>
              <a:t>CH</a:t>
            </a:r>
            <a:r>
              <a:rPr sz="1725" b="1" spc="-37" baseline="-24154" dirty="0">
                <a:latin typeface="Arial"/>
                <a:cs typeface="Arial"/>
              </a:rPr>
              <a:t>3</a:t>
            </a:r>
            <a:r>
              <a:rPr sz="1725" b="1" baseline="-24154" dirty="0">
                <a:latin typeface="Arial"/>
                <a:cs typeface="Arial"/>
              </a:rPr>
              <a:t>	</a:t>
            </a:r>
            <a:r>
              <a:rPr sz="1550" b="1" spc="-25" dirty="0">
                <a:latin typeface="Arial"/>
                <a:cs typeface="Arial"/>
              </a:rPr>
              <a:t>CH</a:t>
            </a:r>
            <a:r>
              <a:rPr sz="1725" b="1" spc="-37" baseline="-24154" dirty="0">
                <a:latin typeface="Arial"/>
                <a:cs typeface="Arial"/>
              </a:rPr>
              <a:t>3</a:t>
            </a:r>
            <a:endParaRPr sz="1725" baseline="-24154">
              <a:latin typeface="Arial"/>
              <a:cs typeface="Arial"/>
            </a:endParaRPr>
          </a:p>
          <a:p>
            <a:pPr marL="461009">
              <a:lnSpc>
                <a:spcPct val="100000"/>
              </a:lnSpc>
              <a:spcBef>
                <a:spcPts val="605"/>
              </a:spcBef>
              <a:tabLst>
                <a:tab pos="2987040" algn="l"/>
              </a:tabLst>
            </a:pPr>
            <a:r>
              <a:rPr sz="1400" b="1" spc="-10" dirty="0">
                <a:latin typeface="Arial"/>
                <a:cs typeface="Arial"/>
              </a:rPr>
              <a:t>βουτάνιο</a:t>
            </a:r>
            <a:r>
              <a:rPr sz="1400" b="1" dirty="0">
                <a:latin typeface="Arial"/>
                <a:cs typeface="Arial"/>
              </a:rPr>
              <a:t>	</a:t>
            </a:r>
            <a:r>
              <a:rPr sz="1400" b="1" spc="-10" dirty="0">
                <a:latin typeface="Arial"/>
                <a:cs typeface="Arial"/>
              </a:rPr>
              <a:t>μεθυλοπροπάνιο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58298" y="3912651"/>
            <a:ext cx="621665" cy="2647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2325" b="1" spc="-15" baseline="21505" dirty="0">
                <a:latin typeface="Arial"/>
                <a:cs typeface="Arial"/>
              </a:rPr>
              <a:t>C</a:t>
            </a:r>
            <a:r>
              <a:rPr sz="1200" b="1" spc="-10" dirty="0">
                <a:latin typeface="Arial"/>
                <a:cs typeface="Arial"/>
              </a:rPr>
              <a:t>4</a:t>
            </a:r>
            <a:r>
              <a:rPr sz="2325" b="1" spc="-15" baseline="21505" dirty="0">
                <a:latin typeface="Arial"/>
                <a:cs typeface="Arial"/>
              </a:rPr>
              <a:t>H</a:t>
            </a:r>
            <a:r>
              <a:rPr sz="1200" b="1" spc="-10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728251" y="4143641"/>
            <a:ext cx="530225" cy="355600"/>
            <a:chOff x="3728251" y="4143641"/>
            <a:chExt cx="530225" cy="355600"/>
          </a:xfrm>
        </p:grpSpPr>
        <p:sp>
          <p:nvSpPr>
            <p:cNvPr id="16" name="object 16"/>
            <p:cNvSpPr/>
            <p:nvPr/>
          </p:nvSpPr>
          <p:spPr>
            <a:xfrm>
              <a:off x="3737661" y="4153047"/>
              <a:ext cx="511175" cy="336550"/>
            </a:xfrm>
            <a:custGeom>
              <a:avLst/>
              <a:gdLst/>
              <a:ahLst/>
              <a:cxnLst/>
              <a:rect l="l" t="t" r="r" b="b"/>
              <a:pathLst>
                <a:path w="511175" h="336550">
                  <a:moveTo>
                    <a:pt x="510918" y="0"/>
                  </a:moveTo>
                  <a:lnTo>
                    <a:pt x="0" y="336491"/>
                  </a:lnTo>
                </a:path>
              </a:pathLst>
            </a:custGeom>
            <a:ln w="188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28251" y="4371016"/>
              <a:ext cx="157313" cy="127931"/>
            </a:xfrm>
            <a:prstGeom prst="rect">
              <a:avLst/>
            </a:prstGeom>
          </p:spPr>
        </p:pic>
      </p:grpSp>
      <p:grpSp>
        <p:nvGrpSpPr>
          <p:cNvPr id="18" name="object 18"/>
          <p:cNvGrpSpPr/>
          <p:nvPr/>
        </p:nvGrpSpPr>
        <p:grpSpPr>
          <a:xfrm>
            <a:off x="4912595" y="4143641"/>
            <a:ext cx="530225" cy="355600"/>
            <a:chOff x="4912595" y="4143641"/>
            <a:chExt cx="530225" cy="355600"/>
          </a:xfrm>
        </p:grpSpPr>
        <p:sp>
          <p:nvSpPr>
            <p:cNvPr id="19" name="object 19"/>
            <p:cNvSpPr/>
            <p:nvPr/>
          </p:nvSpPr>
          <p:spPr>
            <a:xfrm>
              <a:off x="4922001" y="4153047"/>
              <a:ext cx="511175" cy="336550"/>
            </a:xfrm>
            <a:custGeom>
              <a:avLst/>
              <a:gdLst/>
              <a:ahLst/>
              <a:cxnLst/>
              <a:rect l="l" t="t" r="r" b="b"/>
              <a:pathLst>
                <a:path w="511175" h="336550">
                  <a:moveTo>
                    <a:pt x="0" y="0"/>
                  </a:moveTo>
                  <a:lnTo>
                    <a:pt x="510918" y="336491"/>
                  </a:lnTo>
                </a:path>
              </a:pathLst>
            </a:custGeom>
            <a:ln w="188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85016" y="4371016"/>
              <a:ext cx="157313" cy="127931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1118005" y="5405163"/>
            <a:ext cx="6948170" cy="3105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dirty="0">
                <a:latin typeface="Times New Roman"/>
                <a:cs typeface="Times New Roman"/>
              </a:rPr>
              <a:t>To</a:t>
            </a:r>
            <a:r>
              <a:rPr sz="1850" spc="10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βουτάνιο</a:t>
            </a:r>
            <a:r>
              <a:rPr sz="1850" spc="10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έχει</a:t>
            </a:r>
            <a:r>
              <a:rPr sz="1850" spc="5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μεγαλύτερο</a:t>
            </a:r>
            <a:r>
              <a:rPr sz="1850" spc="10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σημείο</a:t>
            </a:r>
            <a:r>
              <a:rPr sz="1850" spc="10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βρασμού</a:t>
            </a:r>
            <a:r>
              <a:rPr sz="1850" spc="7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από</a:t>
            </a:r>
            <a:r>
              <a:rPr sz="1850" spc="10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το</a:t>
            </a:r>
            <a:r>
              <a:rPr sz="1850" spc="95" dirty="0"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μεθυλοπροπάνιο.</a:t>
            </a:r>
            <a:endParaRPr sz="1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Ισομέρεια</a:t>
            </a:r>
            <a:r>
              <a:rPr spc="-160" dirty="0"/>
              <a:t> </a:t>
            </a:r>
            <a:r>
              <a:rPr spc="-10" dirty="0"/>
              <a:t>θέσης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66494"/>
            <a:ext cx="7244715" cy="1214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95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Οι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ενώσεις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έχουν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την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ίδια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ανθρακική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αλυσίδα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αλλά </a:t>
            </a:r>
            <a:r>
              <a:rPr sz="2600" dirty="0">
                <a:latin typeface="Calibri"/>
                <a:cs typeface="Calibri"/>
              </a:rPr>
              <a:t>διαφέρει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η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θέση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ενός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πολλαπλού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δεσμού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ή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μιας</a:t>
            </a:r>
            <a:endParaRPr sz="26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</a:pPr>
            <a:r>
              <a:rPr sz="2600" spc="-10" dirty="0">
                <a:latin typeface="Calibri"/>
                <a:cs typeface="Calibri"/>
              </a:rPr>
              <a:t>χαρακτηριστικής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ομάδας,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π.χ.</a:t>
            </a:r>
            <a:endParaRPr sz="2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01966" y="3604314"/>
            <a:ext cx="2246414" cy="1452491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6580" y="3500977"/>
            <a:ext cx="1957697" cy="1659126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3767452" y="4572642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0" y="0"/>
                </a:moveTo>
                <a:lnTo>
                  <a:pt x="182495" y="0"/>
                </a:lnTo>
              </a:path>
            </a:pathLst>
          </a:custGeom>
          <a:ln w="188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285587" y="4572642"/>
            <a:ext cx="164465" cy="0"/>
          </a:xfrm>
          <a:custGeom>
            <a:avLst/>
            <a:gdLst/>
            <a:ahLst/>
            <a:cxnLst/>
            <a:rect l="l" t="t" r="r" b="b"/>
            <a:pathLst>
              <a:path w="164464">
                <a:moveTo>
                  <a:pt x="0" y="0"/>
                </a:moveTo>
                <a:lnTo>
                  <a:pt x="164051" y="0"/>
                </a:lnTo>
              </a:path>
            </a:pathLst>
          </a:custGeom>
          <a:ln w="188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83321" y="4516280"/>
            <a:ext cx="224790" cy="113030"/>
          </a:xfrm>
          <a:custGeom>
            <a:avLst/>
            <a:gdLst/>
            <a:ahLst/>
            <a:cxnLst/>
            <a:rect l="l" t="t" r="r" b="b"/>
            <a:pathLst>
              <a:path w="224789" h="113029">
                <a:moveTo>
                  <a:pt x="0" y="56361"/>
                </a:moveTo>
                <a:lnTo>
                  <a:pt x="224624" y="56361"/>
                </a:lnTo>
              </a:path>
              <a:path w="224789" h="113029">
                <a:moveTo>
                  <a:pt x="0" y="0"/>
                </a:moveTo>
                <a:lnTo>
                  <a:pt x="224624" y="0"/>
                </a:lnTo>
              </a:path>
              <a:path w="224789" h="113029">
                <a:moveTo>
                  <a:pt x="0" y="112704"/>
                </a:moveTo>
                <a:lnTo>
                  <a:pt x="224624" y="112704"/>
                </a:lnTo>
              </a:path>
            </a:pathLst>
          </a:custGeom>
          <a:ln w="188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532762" y="4362098"/>
            <a:ext cx="1862455" cy="61214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660"/>
              </a:spcBef>
              <a:tabLst>
                <a:tab pos="542290" algn="l"/>
                <a:tab pos="883919" algn="l"/>
                <a:tab pos="1384935" algn="l"/>
              </a:tabLst>
            </a:pPr>
            <a:r>
              <a:rPr sz="1550" b="1" spc="-25" dirty="0">
                <a:latin typeface="Arial"/>
                <a:cs typeface="Arial"/>
              </a:rPr>
              <a:t>CH</a:t>
            </a:r>
            <a:r>
              <a:rPr sz="1550" b="1" dirty="0">
                <a:latin typeface="Arial"/>
                <a:cs typeface="Arial"/>
              </a:rPr>
              <a:t>	</a:t>
            </a:r>
            <a:r>
              <a:rPr sz="1550" b="1" spc="-50" dirty="0">
                <a:latin typeface="Arial"/>
                <a:cs typeface="Arial"/>
              </a:rPr>
              <a:t>C</a:t>
            </a:r>
            <a:r>
              <a:rPr sz="1550" b="1" dirty="0">
                <a:latin typeface="Arial"/>
                <a:cs typeface="Arial"/>
              </a:rPr>
              <a:t>	</a:t>
            </a:r>
            <a:r>
              <a:rPr sz="1550" b="1" spc="-25" dirty="0">
                <a:latin typeface="Arial"/>
                <a:cs typeface="Arial"/>
              </a:rPr>
              <a:t>CH</a:t>
            </a:r>
            <a:r>
              <a:rPr sz="1725" b="1" spc="-37" baseline="-24154" dirty="0">
                <a:latin typeface="Arial"/>
                <a:cs typeface="Arial"/>
              </a:rPr>
              <a:t>2</a:t>
            </a:r>
            <a:r>
              <a:rPr sz="1725" b="1" baseline="-24154" dirty="0">
                <a:latin typeface="Arial"/>
                <a:cs typeface="Arial"/>
              </a:rPr>
              <a:t>	</a:t>
            </a:r>
            <a:r>
              <a:rPr sz="1550" b="1" spc="-25" dirty="0">
                <a:latin typeface="Arial"/>
                <a:cs typeface="Arial"/>
              </a:rPr>
              <a:t>CH</a:t>
            </a:r>
            <a:r>
              <a:rPr sz="1725" b="1" spc="-37" baseline="-24154" dirty="0">
                <a:latin typeface="Arial"/>
                <a:cs typeface="Arial"/>
              </a:rPr>
              <a:t>3</a:t>
            </a:r>
            <a:endParaRPr sz="1725" baseline="-24154">
              <a:latin typeface="Arial"/>
              <a:cs typeface="Arial"/>
            </a:endParaRPr>
          </a:p>
          <a:p>
            <a:pPr marR="52705" algn="ctr">
              <a:lnSpc>
                <a:spcPct val="100000"/>
              </a:lnSpc>
              <a:spcBef>
                <a:spcPts val="515"/>
              </a:spcBef>
            </a:pPr>
            <a:r>
              <a:rPr sz="1400" b="1" spc="-10" dirty="0">
                <a:latin typeface="Arial"/>
                <a:cs typeface="Arial"/>
              </a:rPr>
              <a:t>1-βουτίνιο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07886" y="3699750"/>
            <a:ext cx="528955" cy="262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550" b="1" spc="-20" dirty="0">
                <a:latin typeface="Arial"/>
                <a:cs typeface="Arial"/>
              </a:rPr>
              <a:t>C</a:t>
            </a:r>
            <a:r>
              <a:rPr sz="1800" b="1" spc="-30" baseline="-27777" dirty="0">
                <a:latin typeface="Arial"/>
                <a:cs typeface="Arial"/>
              </a:rPr>
              <a:t>4</a:t>
            </a:r>
            <a:r>
              <a:rPr sz="1550" b="1" spc="-20" dirty="0">
                <a:latin typeface="Arial"/>
                <a:cs typeface="Arial"/>
              </a:rPr>
              <a:t>H</a:t>
            </a:r>
            <a:r>
              <a:rPr sz="1800" b="1" spc="-30" baseline="-27777" dirty="0">
                <a:latin typeface="Arial"/>
                <a:cs typeface="Arial"/>
              </a:rPr>
              <a:t>6</a:t>
            </a:r>
            <a:endParaRPr sz="1800" baseline="-27777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837617" y="4003893"/>
            <a:ext cx="520065" cy="353060"/>
            <a:chOff x="3837617" y="4003893"/>
            <a:chExt cx="520065" cy="353060"/>
          </a:xfrm>
        </p:grpSpPr>
        <p:sp>
          <p:nvSpPr>
            <p:cNvPr id="12" name="object 12"/>
            <p:cNvSpPr/>
            <p:nvPr/>
          </p:nvSpPr>
          <p:spPr>
            <a:xfrm>
              <a:off x="3847051" y="4013322"/>
              <a:ext cx="501015" cy="334010"/>
            </a:xfrm>
            <a:custGeom>
              <a:avLst/>
              <a:gdLst/>
              <a:ahLst/>
              <a:cxnLst/>
              <a:rect l="l" t="t" r="r" b="b"/>
              <a:pathLst>
                <a:path w="501014" h="334010">
                  <a:moveTo>
                    <a:pt x="500891" y="0"/>
                  </a:moveTo>
                  <a:lnTo>
                    <a:pt x="0" y="333891"/>
                  </a:lnTo>
                </a:path>
              </a:pathLst>
            </a:custGeom>
            <a:ln w="1885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37617" y="4229315"/>
              <a:ext cx="154964" cy="127332"/>
            </a:xfrm>
            <a:prstGeom prst="rect">
              <a:avLst/>
            </a:prstGeom>
          </p:spPr>
        </p:pic>
      </p:grpSp>
      <p:grpSp>
        <p:nvGrpSpPr>
          <p:cNvPr id="14" name="object 14"/>
          <p:cNvGrpSpPr/>
          <p:nvPr/>
        </p:nvGrpSpPr>
        <p:grpSpPr>
          <a:xfrm>
            <a:off x="4998410" y="4003893"/>
            <a:ext cx="519430" cy="353060"/>
            <a:chOff x="4998410" y="4003893"/>
            <a:chExt cx="519430" cy="353060"/>
          </a:xfrm>
        </p:grpSpPr>
        <p:sp>
          <p:nvSpPr>
            <p:cNvPr id="15" name="object 15"/>
            <p:cNvSpPr/>
            <p:nvPr/>
          </p:nvSpPr>
          <p:spPr>
            <a:xfrm>
              <a:off x="5007839" y="4013322"/>
              <a:ext cx="500380" cy="334010"/>
            </a:xfrm>
            <a:custGeom>
              <a:avLst/>
              <a:gdLst/>
              <a:ahLst/>
              <a:cxnLst/>
              <a:rect l="l" t="t" r="r" b="b"/>
              <a:pathLst>
                <a:path w="500379" h="334010">
                  <a:moveTo>
                    <a:pt x="0" y="0"/>
                  </a:moveTo>
                  <a:lnTo>
                    <a:pt x="500309" y="333891"/>
                  </a:lnTo>
                </a:path>
              </a:pathLst>
            </a:custGeom>
            <a:ln w="1885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63201" y="4229315"/>
              <a:ext cx="154381" cy="127333"/>
            </a:xfrm>
            <a:prstGeom prst="rect">
              <a:avLst/>
            </a:prstGeom>
          </p:spPr>
        </p:pic>
      </p:grpSp>
      <p:sp>
        <p:nvSpPr>
          <p:cNvPr id="17" name="object 17"/>
          <p:cNvSpPr/>
          <p:nvPr/>
        </p:nvSpPr>
        <p:spPr>
          <a:xfrm>
            <a:off x="5091709" y="4572642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182883" y="0"/>
                </a:moveTo>
                <a:lnTo>
                  <a:pt x="0" y="0"/>
                </a:lnTo>
              </a:path>
            </a:pathLst>
          </a:custGeom>
          <a:ln w="188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52234" y="4516280"/>
            <a:ext cx="205740" cy="113030"/>
          </a:xfrm>
          <a:custGeom>
            <a:avLst/>
            <a:gdLst/>
            <a:ahLst/>
            <a:cxnLst/>
            <a:rect l="l" t="t" r="r" b="b"/>
            <a:pathLst>
              <a:path w="205739" h="113029">
                <a:moveTo>
                  <a:pt x="205598" y="56361"/>
                </a:moveTo>
                <a:lnTo>
                  <a:pt x="0" y="56361"/>
                </a:lnTo>
              </a:path>
              <a:path w="205739" h="113029">
                <a:moveTo>
                  <a:pt x="205598" y="112704"/>
                </a:moveTo>
                <a:lnTo>
                  <a:pt x="0" y="112704"/>
                </a:lnTo>
              </a:path>
              <a:path w="205739" h="113029">
                <a:moveTo>
                  <a:pt x="205598" y="0"/>
                </a:moveTo>
                <a:lnTo>
                  <a:pt x="0" y="0"/>
                </a:lnTo>
              </a:path>
            </a:pathLst>
          </a:custGeom>
          <a:ln w="188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36057" y="4572642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41" y="0"/>
                </a:moveTo>
                <a:lnTo>
                  <a:pt x="0" y="0"/>
                </a:lnTo>
              </a:path>
            </a:pathLst>
          </a:custGeom>
          <a:ln w="188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716139" y="4372000"/>
            <a:ext cx="1729739" cy="60198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620"/>
              </a:spcBef>
              <a:tabLst>
                <a:tab pos="576580" algn="l"/>
                <a:tab pos="960119" algn="l"/>
                <a:tab pos="1316355" algn="l"/>
              </a:tabLst>
            </a:pPr>
            <a:r>
              <a:rPr sz="2325" b="1" spc="-37" baseline="1792" dirty="0">
                <a:latin typeface="Arial"/>
                <a:cs typeface="Arial"/>
              </a:rPr>
              <a:t>CH</a:t>
            </a:r>
            <a:r>
              <a:rPr sz="1725" b="1" spc="-37" baseline="-21739" dirty="0">
                <a:latin typeface="Arial"/>
                <a:cs typeface="Arial"/>
              </a:rPr>
              <a:t>3</a:t>
            </a:r>
            <a:r>
              <a:rPr sz="1725" b="1" baseline="-21739" dirty="0">
                <a:latin typeface="Arial"/>
                <a:cs typeface="Arial"/>
              </a:rPr>
              <a:t>	</a:t>
            </a:r>
            <a:r>
              <a:rPr sz="2325" b="1" spc="-75" baseline="1792" dirty="0">
                <a:latin typeface="Arial"/>
                <a:cs typeface="Arial"/>
              </a:rPr>
              <a:t>C</a:t>
            </a:r>
            <a:r>
              <a:rPr sz="2325" b="1" baseline="1792" dirty="0">
                <a:latin typeface="Arial"/>
                <a:cs typeface="Arial"/>
              </a:rPr>
              <a:t>	</a:t>
            </a:r>
            <a:r>
              <a:rPr sz="2325" b="1" spc="-75" baseline="1792" dirty="0">
                <a:latin typeface="Arial"/>
                <a:cs typeface="Arial"/>
              </a:rPr>
              <a:t>C</a:t>
            </a:r>
            <a:r>
              <a:rPr sz="2325" b="1" baseline="1792" dirty="0">
                <a:latin typeface="Arial"/>
                <a:cs typeface="Arial"/>
              </a:rPr>
              <a:t>	</a:t>
            </a:r>
            <a:r>
              <a:rPr sz="1550" b="1" spc="-25" dirty="0">
                <a:latin typeface="Arial"/>
                <a:cs typeface="Arial"/>
              </a:rPr>
              <a:t>CH</a:t>
            </a:r>
            <a:r>
              <a:rPr sz="1725" b="1" spc="-37" baseline="-24154" dirty="0">
                <a:latin typeface="Arial"/>
                <a:cs typeface="Arial"/>
              </a:rPr>
              <a:t>3</a:t>
            </a:r>
            <a:endParaRPr sz="1725" baseline="-24154">
              <a:latin typeface="Arial"/>
              <a:cs typeface="Arial"/>
            </a:endParaRPr>
          </a:p>
          <a:p>
            <a:pPr marL="394335">
              <a:lnSpc>
                <a:spcPct val="100000"/>
              </a:lnSpc>
              <a:spcBef>
                <a:spcPts val="475"/>
              </a:spcBef>
            </a:pPr>
            <a:r>
              <a:rPr sz="1400" b="1" spc="-10" dirty="0">
                <a:latin typeface="Arial"/>
                <a:cs typeface="Arial"/>
              </a:rPr>
              <a:t>2-βουτίνιο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00457" y="5062485"/>
            <a:ext cx="5269865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50" dirty="0">
                <a:latin typeface="Times New Roman"/>
                <a:cs typeface="Times New Roman"/>
              </a:rPr>
              <a:t>To</a:t>
            </a:r>
            <a:r>
              <a:rPr sz="1850" spc="15" dirty="0"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1-</a:t>
            </a:r>
            <a:r>
              <a:rPr sz="1850" dirty="0">
                <a:latin typeface="Times New Roman"/>
                <a:cs typeface="Times New Roman"/>
              </a:rPr>
              <a:t>βουτίνιο</a:t>
            </a:r>
            <a:r>
              <a:rPr sz="1850" spc="2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αντιδρά</a:t>
            </a:r>
            <a:r>
              <a:rPr sz="1850" spc="-3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με</a:t>
            </a:r>
            <a:r>
              <a:rPr sz="1850" spc="-2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νάτριο</a:t>
            </a:r>
            <a:r>
              <a:rPr sz="1850" spc="2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ενώ</a:t>
            </a:r>
            <a:r>
              <a:rPr sz="1850" spc="-1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το</a:t>
            </a:r>
            <a:r>
              <a:rPr sz="1850" spc="15" dirty="0"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2-</a:t>
            </a:r>
            <a:r>
              <a:rPr sz="1850" dirty="0">
                <a:latin typeface="Times New Roman"/>
                <a:cs typeface="Times New Roman"/>
              </a:rPr>
              <a:t>βουτίνιο</a:t>
            </a:r>
            <a:r>
              <a:rPr sz="1850" spc="20" dirty="0">
                <a:latin typeface="Times New Roman"/>
                <a:cs typeface="Times New Roman"/>
              </a:rPr>
              <a:t> </a:t>
            </a:r>
            <a:r>
              <a:rPr sz="1850" spc="-20" dirty="0">
                <a:latin typeface="Times New Roman"/>
                <a:cs typeface="Times New Roman"/>
              </a:rPr>
              <a:t>όχι.</a:t>
            </a:r>
            <a:endParaRPr sz="18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Ισομέρεια</a:t>
            </a:r>
            <a:r>
              <a:rPr spc="-160" dirty="0"/>
              <a:t> </a:t>
            </a:r>
            <a:r>
              <a:rPr spc="-10" dirty="0"/>
              <a:t>θέσης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66494"/>
            <a:ext cx="8294370" cy="1214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95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Άλλο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παράδειγμα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διαφορετική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θέση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ως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προς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την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ομάδα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η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1-</a:t>
            </a:r>
            <a:r>
              <a:rPr sz="2600" dirty="0">
                <a:latin typeface="Calibri"/>
                <a:cs typeface="Calibri"/>
              </a:rPr>
              <a:t>προπανόλη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50" dirty="0">
                <a:latin typeface="Calibri"/>
                <a:cs typeface="Calibri"/>
              </a:rPr>
              <a:t>η</a:t>
            </a:r>
            <a:endParaRPr sz="26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</a:pPr>
            <a:r>
              <a:rPr sz="2600" spc="-10" dirty="0">
                <a:latin typeface="Calibri"/>
                <a:cs typeface="Calibri"/>
              </a:rPr>
              <a:t>2-προπανόλη.</a:t>
            </a:r>
            <a:endParaRPr sz="26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34591" y="3623326"/>
            <a:ext cx="2732405" cy="1628775"/>
            <a:chOff x="334591" y="3623326"/>
            <a:chExt cx="2732405" cy="16287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4591" y="3623326"/>
              <a:ext cx="2508661" cy="162837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837951" y="4618387"/>
              <a:ext cx="229235" cy="0"/>
            </a:xfrm>
            <a:custGeom>
              <a:avLst/>
              <a:gdLst/>
              <a:ahLst/>
              <a:cxnLst/>
              <a:rect l="l" t="t" r="r" b="b"/>
              <a:pathLst>
                <a:path w="229235">
                  <a:moveTo>
                    <a:pt x="228623" y="0"/>
                  </a:moveTo>
                  <a:lnTo>
                    <a:pt x="0" y="0"/>
                  </a:lnTo>
                </a:path>
              </a:pathLst>
            </a:custGeom>
            <a:ln w="1612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29982" y="3740325"/>
            <a:ext cx="1830667" cy="174537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70071" y="5434989"/>
            <a:ext cx="775525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Times New Roman"/>
                <a:cs typeface="Times New Roman"/>
              </a:rPr>
              <a:t>H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1-προπανόλη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οξειδώνεται</a:t>
            </a:r>
            <a:r>
              <a:rPr sz="2100" spc="-2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σε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αλδεύδη</a:t>
            </a:r>
            <a:r>
              <a:rPr sz="2100" spc="-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ενώ</a:t>
            </a:r>
            <a:r>
              <a:rPr sz="2100" spc="-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η</a:t>
            </a:r>
            <a:r>
              <a:rPr sz="2100" spc="-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2-προπανόλη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σε</a:t>
            </a:r>
            <a:r>
              <a:rPr sz="2100" spc="-10" dirty="0">
                <a:latin typeface="Times New Roman"/>
                <a:cs typeface="Times New Roman"/>
              </a:rPr>
              <a:t> κετόνη.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33129" y="3637083"/>
            <a:ext cx="762000" cy="2940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750" b="1" spc="-10" dirty="0">
                <a:latin typeface="Arial"/>
                <a:cs typeface="Arial"/>
              </a:rPr>
              <a:t>C</a:t>
            </a:r>
            <a:r>
              <a:rPr sz="2025" b="1" spc="-15" baseline="-26748" dirty="0">
                <a:latin typeface="Arial"/>
                <a:cs typeface="Arial"/>
              </a:rPr>
              <a:t>3</a:t>
            </a:r>
            <a:r>
              <a:rPr sz="1750" b="1" spc="-10" dirty="0">
                <a:latin typeface="Arial"/>
                <a:cs typeface="Arial"/>
              </a:rPr>
              <a:t>H</a:t>
            </a:r>
            <a:r>
              <a:rPr sz="2025" b="1" spc="-15" baseline="-26748" dirty="0">
                <a:latin typeface="Arial"/>
                <a:cs typeface="Arial"/>
              </a:rPr>
              <a:t>8</a:t>
            </a:r>
            <a:r>
              <a:rPr sz="1750" b="1" spc="-10" dirty="0">
                <a:latin typeface="Arial"/>
                <a:cs typeface="Arial"/>
              </a:rPr>
              <a:t>Ο</a:t>
            </a:r>
            <a:endParaRPr sz="17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428176" y="4618387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229065" y="0"/>
                </a:moveTo>
                <a:lnTo>
                  <a:pt x="0" y="0"/>
                </a:lnTo>
              </a:path>
            </a:pathLst>
          </a:custGeom>
          <a:ln w="161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19063" y="4618387"/>
            <a:ext cx="170815" cy="5715"/>
          </a:xfrm>
          <a:custGeom>
            <a:avLst/>
            <a:gdLst/>
            <a:ahLst/>
            <a:cxnLst/>
            <a:rect l="l" t="t" r="r" b="b"/>
            <a:pathLst>
              <a:path w="170814" h="5714">
                <a:moveTo>
                  <a:pt x="170307" y="5353"/>
                </a:moveTo>
                <a:lnTo>
                  <a:pt x="0" y="0"/>
                </a:lnTo>
              </a:path>
            </a:pathLst>
          </a:custGeom>
          <a:ln w="161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421135" y="4400455"/>
            <a:ext cx="2190750" cy="66484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635"/>
              </a:spcBef>
              <a:tabLst>
                <a:tab pos="603250" algn="l"/>
                <a:tab pos="1193165" algn="l"/>
              </a:tabLst>
            </a:pPr>
            <a:r>
              <a:rPr sz="2625" b="1" spc="-37" baseline="1587" dirty="0">
                <a:latin typeface="Arial"/>
                <a:cs typeface="Arial"/>
              </a:rPr>
              <a:t>CH</a:t>
            </a:r>
            <a:r>
              <a:rPr sz="1950" b="1" spc="-37" baseline="-21367" dirty="0">
                <a:latin typeface="Arial"/>
                <a:cs typeface="Arial"/>
              </a:rPr>
              <a:t>3</a:t>
            </a:r>
            <a:r>
              <a:rPr sz="1950" b="1" baseline="-21367" dirty="0">
                <a:latin typeface="Arial"/>
                <a:cs typeface="Arial"/>
              </a:rPr>
              <a:t>	</a:t>
            </a:r>
            <a:r>
              <a:rPr sz="2625" b="1" spc="-37" baseline="1587" dirty="0">
                <a:latin typeface="Arial"/>
                <a:cs typeface="Arial"/>
              </a:rPr>
              <a:t>CH</a:t>
            </a:r>
            <a:r>
              <a:rPr sz="1950" b="1" spc="-37" baseline="-21367" dirty="0">
                <a:latin typeface="Arial"/>
                <a:cs typeface="Arial"/>
              </a:rPr>
              <a:t>2</a:t>
            </a:r>
            <a:r>
              <a:rPr sz="1950" b="1" baseline="-21367" dirty="0">
                <a:latin typeface="Arial"/>
                <a:cs typeface="Arial"/>
              </a:rPr>
              <a:t>	</a:t>
            </a:r>
            <a:r>
              <a:rPr sz="2625" b="1" baseline="1587" dirty="0">
                <a:latin typeface="Arial"/>
                <a:cs typeface="Arial"/>
              </a:rPr>
              <a:t>CH</a:t>
            </a:r>
            <a:r>
              <a:rPr sz="1950" b="1" baseline="-21367" dirty="0">
                <a:latin typeface="Arial"/>
                <a:cs typeface="Arial"/>
              </a:rPr>
              <a:t>2</a:t>
            </a:r>
            <a:r>
              <a:rPr sz="1950" b="1" spc="142" baseline="-21367" dirty="0">
                <a:latin typeface="Arial"/>
                <a:cs typeface="Arial"/>
              </a:rPr>
              <a:t>  </a:t>
            </a:r>
            <a:r>
              <a:rPr sz="1750" b="1" spc="-25" dirty="0">
                <a:latin typeface="Arial"/>
                <a:cs typeface="Arial"/>
              </a:rPr>
              <a:t>OH</a:t>
            </a:r>
            <a:endParaRPr sz="1750">
              <a:latin typeface="Arial"/>
              <a:cs typeface="Arial"/>
            </a:endParaRPr>
          </a:p>
          <a:p>
            <a:pPr marR="39370" algn="ctr">
              <a:lnSpc>
                <a:spcPct val="100000"/>
              </a:lnSpc>
              <a:spcBef>
                <a:spcPts val="475"/>
              </a:spcBef>
            </a:pPr>
            <a:r>
              <a:rPr sz="1600" b="1" spc="-10" dirty="0">
                <a:latin typeface="Arial"/>
                <a:cs typeface="Arial"/>
              </a:rPr>
              <a:t>1-προπανόλη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897017" y="3963833"/>
            <a:ext cx="590550" cy="399415"/>
            <a:chOff x="3897017" y="3963833"/>
            <a:chExt cx="590550" cy="399415"/>
          </a:xfrm>
        </p:grpSpPr>
        <p:sp>
          <p:nvSpPr>
            <p:cNvPr id="14" name="object 14"/>
            <p:cNvSpPr/>
            <p:nvPr/>
          </p:nvSpPr>
          <p:spPr>
            <a:xfrm>
              <a:off x="3907512" y="3974325"/>
              <a:ext cx="569595" cy="378460"/>
            </a:xfrm>
            <a:custGeom>
              <a:avLst/>
              <a:gdLst/>
              <a:ahLst/>
              <a:cxnLst/>
              <a:rect l="l" t="t" r="r" b="b"/>
              <a:pathLst>
                <a:path w="569595" h="378460">
                  <a:moveTo>
                    <a:pt x="569239" y="0"/>
                  </a:moveTo>
                  <a:lnTo>
                    <a:pt x="0" y="377853"/>
                  </a:lnTo>
                </a:path>
              </a:pathLst>
            </a:custGeom>
            <a:ln w="209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97017" y="4219310"/>
              <a:ext cx="175171" cy="143363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5078131" y="3963833"/>
            <a:ext cx="591185" cy="399415"/>
            <a:chOff x="5078131" y="3963833"/>
            <a:chExt cx="591185" cy="399415"/>
          </a:xfrm>
        </p:grpSpPr>
        <p:sp>
          <p:nvSpPr>
            <p:cNvPr id="17" name="object 17"/>
            <p:cNvSpPr/>
            <p:nvPr/>
          </p:nvSpPr>
          <p:spPr>
            <a:xfrm>
              <a:off x="5088623" y="3974325"/>
              <a:ext cx="570230" cy="378460"/>
            </a:xfrm>
            <a:custGeom>
              <a:avLst/>
              <a:gdLst/>
              <a:ahLst/>
              <a:cxnLst/>
              <a:rect l="l" t="t" r="r" b="b"/>
              <a:pathLst>
                <a:path w="570229" h="378460">
                  <a:moveTo>
                    <a:pt x="0" y="0"/>
                  </a:moveTo>
                  <a:lnTo>
                    <a:pt x="569681" y="377853"/>
                  </a:lnTo>
                </a:path>
              </a:pathLst>
            </a:custGeom>
            <a:ln w="2098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93185" y="4219310"/>
              <a:ext cx="175613" cy="143363"/>
            </a:xfrm>
            <a:prstGeom prst="rect">
              <a:avLst/>
            </a:prstGeom>
          </p:spPr>
        </p:pic>
      </p:grpSp>
      <p:sp>
        <p:nvSpPr>
          <p:cNvPr id="19" name="object 19"/>
          <p:cNvSpPr/>
          <p:nvPr/>
        </p:nvSpPr>
        <p:spPr>
          <a:xfrm>
            <a:off x="5610371" y="4618387"/>
            <a:ext cx="175895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175830" y="0"/>
                </a:moveTo>
                <a:lnTo>
                  <a:pt x="0" y="0"/>
                </a:lnTo>
              </a:path>
            </a:pathLst>
          </a:custGeom>
          <a:ln w="161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147802" y="4618387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148881" y="0"/>
                </a:moveTo>
                <a:lnTo>
                  <a:pt x="0" y="0"/>
                </a:lnTo>
              </a:path>
            </a:pathLst>
          </a:custGeom>
          <a:ln w="161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92229" y="4357554"/>
            <a:ext cx="0" cy="144145"/>
          </a:xfrm>
          <a:custGeom>
            <a:avLst/>
            <a:gdLst/>
            <a:ahLst/>
            <a:cxnLst/>
            <a:rect l="l" t="t" r="r" b="b"/>
            <a:pathLst>
              <a:path h="144145">
                <a:moveTo>
                  <a:pt x="0" y="0"/>
                </a:moveTo>
                <a:lnTo>
                  <a:pt x="0" y="143832"/>
                </a:lnTo>
              </a:path>
            </a:pathLst>
          </a:custGeom>
          <a:ln w="161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206255" y="3963969"/>
            <a:ext cx="1586865" cy="1101090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R="28575" algn="ctr">
              <a:lnSpc>
                <a:spcPct val="100000"/>
              </a:lnSpc>
              <a:spcBef>
                <a:spcPts val="1015"/>
              </a:spcBef>
            </a:pPr>
            <a:r>
              <a:rPr sz="1750" b="1" spc="-25" dirty="0">
                <a:latin typeface="Arial"/>
                <a:cs typeface="Arial"/>
              </a:rPr>
              <a:t>OH</a:t>
            </a:r>
            <a:endParaRPr sz="17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15"/>
              </a:spcBef>
              <a:tabLst>
                <a:tab pos="1047750" algn="l"/>
              </a:tabLst>
            </a:pPr>
            <a:r>
              <a:rPr sz="1750" b="1" dirty="0">
                <a:latin typeface="Arial"/>
                <a:cs typeface="Arial"/>
              </a:rPr>
              <a:t>CH</a:t>
            </a:r>
            <a:r>
              <a:rPr sz="1950" b="1" baseline="-23504" dirty="0">
                <a:latin typeface="Arial"/>
                <a:cs typeface="Arial"/>
              </a:rPr>
              <a:t>3</a:t>
            </a:r>
            <a:r>
              <a:rPr sz="1950" b="1" spc="172" baseline="-23504" dirty="0">
                <a:latin typeface="Arial"/>
                <a:cs typeface="Arial"/>
              </a:rPr>
              <a:t>  </a:t>
            </a:r>
            <a:r>
              <a:rPr sz="1750" b="1" spc="-25" dirty="0">
                <a:latin typeface="Arial"/>
                <a:cs typeface="Arial"/>
              </a:rPr>
              <a:t>CH</a:t>
            </a:r>
            <a:r>
              <a:rPr sz="1750" b="1" dirty="0">
                <a:latin typeface="Arial"/>
                <a:cs typeface="Arial"/>
              </a:rPr>
              <a:t>	</a:t>
            </a:r>
            <a:r>
              <a:rPr sz="1750" b="1" spc="-25" dirty="0">
                <a:latin typeface="Arial"/>
                <a:cs typeface="Arial"/>
              </a:rPr>
              <a:t>CH</a:t>
            </a:r>
            <a:r>
              <a:rPr sz="1950" b="1" spc="-37" baseline="-23504" dirty="0">
                <a:latin typeface="Arial"/>
                <a:cs typeface="Arial"/>
              </a:rPr>
              <a:t>3</a:t>
            </a:r>
            <a:endParaRPr sz="1950" baseline="-23504">
              <a:latin typeface="Arial"/>
              <a:cs typeface="Arial"/>
            </a:endParaRPr>
          </a:p>
          <a:p>
            <a:pPr marR="88265" algn="ctr">
              <a:lnSpc>
                <a:spcPct val="100000"/>
              </a:lnSpc>
              <a:spcBef>
                <a:spcPts val="520"/>
              </a:spcBef>
            </a:pPr>
            <a:r>
              <a:rPr sz="1600" b="1" spc="-10" dirty="0">
                <a:latin typeface="Arial"/>
                <a:cs typeface="Arial"/>
              </a:rPr>
              <a:t>2-προπανόλη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Ισομέρεια</a:t>
            </a:r>
            <a:r>
              <a:rPr spc="-140" dirty="0"/>
              <a:t> </a:t>
            </a:r>
            <a:r>
              <a:rPr spc="-10" dirty="0"/>
              <a:t>ομόλογης</a:t>
            </a:r>
            <a:r>
              <a:rPr spc="-114" dirty="0"/>
              <a:t> </a:t>
            </a:r>
            <a:r>
              <a:rPr spc="-10" dirty="0"/>
              <a:t>σειράς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566494"/>
            <a:ext cx="7892415" cy="1214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95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Οι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ενώσεις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έχουν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τον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ίδιο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μοριακό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τύπο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αλλά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περιέχουν </a:t>
            </a:r>
            <a:r>
              <a:rPr sz="2600" dirty="0">
                <a:latin typeface="Calibri"/>
                <a:cs typeface="Calibri"/>
              </a:rPr>
              <a:t>διαφορετική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χαρακτηριστική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ομάδα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π.χ.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αλκοόλες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και </a:t>
            </a:r>
            <a:r>
              <a:rPr sz="2600" spc="-10" dirty="0">
                <a:latin typeface="Calibri"/>
                <a:cs typeface="Calibri"/>
              </a:rPr>
              <a:t>αιθέρες</a:t>
            </a:r>
            <a:endParaRPr sz="2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6762" y="3570305"/>
            <a:ext cx="2227962" cy="169632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352425" y="5325077"/>
            <a:ext cx="5898515" cy="3803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300" dirty="0">
                <a:latin typeface="Times New Roman"/>
                <a:cs typeface="Times New Roman"/>
              </a:rPr>
              <a:t>H</a:t>
            </a:r>
            <a:r>
              <a:rPr sz="2300" spc="2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αιθανόλη</a:t>
            </a:r>
            <a:r>
              <a:rPr sz="2300" spc="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αντιδρά</a:t>
            </a:r>
            <a:r>
              <a:rPr sz="2300" spc="3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με</a:t>
            </a:r>
            <a:r>
              <a:rPr sz="2300" spc="3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νάτριο</a:t>
            </a:r>
            <a:r>
              <a:rPr sz="2300" spc="85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ενώ</a:t>
            </a:r>
            <a:r>
              <a:rPr sz="2300" spc="5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ο</a:t>
            </a:r>
            <a:r>
              <a:rPr sz="2300" spc="80" dirty="0">
                <a:latin typeface="Times New Roman"/>
                <a:cs typeface="Times New Roman"/>
              </a:rPr>
              <a:t> </a:t>
            </a:r>
            <a:r>
              <a:rPr sz="2300" dirty="0">
                <a:latin typeface="Times New Roman"/>
                <a:cs typeface="Times New Roman"/>
              </a:rPr>
              <a:t>αιθέρας</a:t>
            </a:r>
            <a:r>
              <a:rPr sz="2300" spc="55" dirty="0">
                <a:latin typeface="Times New Roman"/>
                <a:cs typeface="Times New Roman"/>
              </a:rPr>
              <a:t> </a:t>
            </a:r>
            <a:r>
              <a:rPr sz="2300" spc="-20" dirty="0">
                <a:latin typeface="Times New Roman"/>
                <a:cs typeface="Times New Roman"/>
              </a:rPr>
              <a:t>όχι.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5548" y="3437449"/>
            <a:ext cx="836930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950" b="1" spc="-10" dirty="0">
                <a:latin typeface="Arial"/>
                <a:cs typeface="Arial"/>
              </a:rPr>
              <a:t>C</a:t>
            </a:r>
            <a:r>
              <a:rPr sz="2250" b="1" spc="-15" baseline="-27777" dirty="0">
                <a:latin typeface="Arial"/>
                <a:cs typeface="Arial"/>
              </a:rPr>
              <a:t>2</a:t>
            </a:r>
            <a:r>
              <a:rPr sz="1950" b="1" spc="-10" dirty="0">
                <a:latin typeface="Arial"/>
                <a:cs typeface="Arial"/>
              </a:rPr>
              <a:t>H</a:t>
            </a:r>
            <a:r>
              <a:rPr sz="2250" b="1" spc="-15" baseline="-27777" dirty="0">
                <a:latin typeface="Arial"/>
                <a:cs typeface="Arial"/>
              </a:rPr>
              <a:t>6</a:t>
            </a:r>
            <a:r>
              <a:rPr sz="1950" b="1" spc="-10" dirty="0">
                <a:latin typeface="Arial"/>
                <a:cs typeface="Arial"/>
              </a:rPr>
              <a:t>Ο</a:t>
            </a:r>
            <a:endParaRPr sz="19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08649" y="4524178"/>
            <a:ext cx="254000" cy="0"/>
          </a:xfrm>
          <a:custGeom>
            <a:avLst/>
            <a:gdLst/>
            <a:ahLst/>
            <a:cxnLst/>
            <a:rect l="l" t="t" r="r" b="b"/>
            <a:pathLst>
              <a:path w="254000">
                <a:moveTo>
                  <a:pt x="253375" y="0"/>
                </a:moveTo>
                <a:lnTo>
                  <a:pt x="0" y="0"/>
                </a:lnTo>
              </a:path>
            </a:pathLst>
          </a:custGeom>
          <a:ln w="177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62283" y="4524178"/>
            <a:ext cx="189230" cy="6350"/>
          </a:xfrm>
          <a:custGeom>
            <a:avLst/>
            <a:gdLst/>
            <a:ahLst/>
            <a:cxnLst/>
            <a:rect l="l" t="t" r="r" b="b"/>
            <a:pathLst>
              <a:path w="189229" h="6350">
                <a:moveTo>
                  <a:pt x="188746" y="5921"/>
                </a:moveTo>
                <a:lnTo>
                  <a:pt x="0" y="0"/>
                </a:lnTo>
              </a:path>
            </a:pathLst>
          </a:custGeom>
          <a:ln w="177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255569" y="4283149"/>
            <a:ext cx="1732914" cy="73533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690"/>
              </a:spcBef>
              <a:tabLst>
                <a:tab pos="729615" algn="l"/>
                <a:tab pos="1318895" algn="l"/>
              </a:tabLst>
            </a:pPr>
            <a:r>
              <a:rPr sz="2925" b="1" spc="-37" baseline="1424" dirty="0">
                <a:latin typeface="Arial"/>
                <a:cs typeface="Arial"/>
              </a:rPr>
              <a:t>CH</a:t>
            </a:r>
            <a:r>
              <a:rPr sz="2175" b="1" spc="-37" baseline="-21072" dirty="0">
                <a:latin typeface="Arial"/>
                <a:cs typeface="Arial"/>
              </a:rPr>
              <a:t>3</a:t>
            </a:r>
            <a:r>
              <a:rPr sz="2175" b="1" baseline="-21072" dirty="0">
                <a:latin typeface="Arial"/>
                <a:cs typeface="Arial"/>
              </a:rPr>
              <a:t>	</a:t>
            </a:r>
            <a:r>
              <a:rPr sz="2925" b="1" spc="-37" baseline="1424" dirty="0">
                <a:latin typeface="Arial"/>
                <a:cs typeface="Arial"/>
              </a:rPr>
              <a:t>CH</a:t>
            </a:r>
            <a:r>
              <a:rPr sz="2175" b="1" spc="-37" baseline="-21072" dirty="0">
                <a:latin typeface="Arial"/>
                <a:cs typeface="Arial"/>
              </a:rPr>
              <a:t>2</a:t>
            </a:r>
            <a:r>
              <a:rPr sz="2175" b="1" baseline="-21072" dirty="0">
                <a:latin typeface="Arial"/>
                <a:cs typeface="Arial"/>
              </a:rPr>
              <a:t>	</a:t>
            </a:r>
            <a:r>
              <a:rPr sz="1950" b="1" spc="-25" dirty="0">
                <a:latin typeface="Arial"/>
                <a:cs typeface="Arial"/>
              </a:rPr>
              <a:t>OH</a:t>
            </a:r>
            <a:endParaRPr sz="1950">
              <a:latin typeface="Arial"/>
              <a:cs typeface="Arial"/>
            </a:endParaRPr>
          </a:p>
          <a:p>
            <a:pPr marL="323215">
              <a:lnSpc>
                <a:spcPct val="100000"/>
              </a:lnSpc>
              <a:spcBef>
                <a:spcPts val="550"/>
              </a:spcBef>
            </a:pPr>
            <a:r>
              <a:rPr sz="1750" b="1" spc="-10" dirty="0">
                <a:latin typeface="Arial"/>
                <a:cs typeface="Arial"/>
              </a:rPr>
              <a:t>αιθανόλη</a:t>
            </a:r>
            <a:endParaRPr sz="17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227068" y="3798423"/>
            <a:ext cx="654050" cy="442595"/>
            <a:chOff x="3227068" y="3798423"/>
            <a:chExt cx="654050" cy="442595"/>
          </a:xfrm>
        </p:grpSpPr>
        <p:sp>
          <p:nvSpPr>
            <p:cNvPr id="11" name="object 11"/>
            <p:cNvSpPr/>
            <p:nvPr/>
          </p:nvSpPr>
          <p:spPr>
            <a:xfrm>
              <a:off x="3238656" y="3810003"/>
              <a:ext cx="631190" cy="419734"/>
            </a:xfrm>
            <a:custGeom>
              <a:avLst/>
              <a:gdLst/>
              <a:ahLst/>
              <a:cxnLst/>
              <a:rect l="l" t="t" r="r" b="b"/>
              <a:pathLst>
                <a:path w="631189" h="419735">
                  <a:moveTo>
                    <a:pt x="630867" y="0"/>
                  </a:moveTo>
                  <a:lnTo>
                    <a:pt x="0" y="419162"/>
                  </a:lnTo>
                </a:path>
              </a:pathLst>
            </a:custGeom>
            <a:ln w="231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27068" y="4081610"/>
              <a:ext cx="194050" cy="159143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4535324" y="3798423"/>
            <a:ext cx="654050" cy="442595"/>
            <a:chOff x="4535324" y="3798423"/>
            <a:chExt cx="654050" cy="442595"/>
          </a:xfrm>
        </p:grpSpPr>
        <p:sp>
          <p:nvSpPr>
            <p:cNvPr id="14" name="object 14"/>
            <p:cNvSpPr/>
            <p:nvPr/>
          </p:nvSpPr>
          <p:spPr>
            <a:xfrm>
              <a:off x="4546903" y="3810003"/>
              <a:ext cx="630555" cy="419734"/>
            </a:xfrm>
            <a:custGeom>
              <a:avLst/>
              <a:gdLst/>
              <a:ahLst/>
              <a:cxnLst/>
              <a:rect l="l" t="t" r="r" b="b"/>
              <a:pathLst>
                <a:path w="630554" h="419735">
                  <a:moveTo>
                    <a:pt x="0" y="0"/>
                  </a:moveTo>
                  <a:lnTo>
                    <a:pt x="630377" y="419162"/>
                  </a:lnTo>
                </a:path>
              </a:pathLst>
            </a:custGeom>
            <a:ln w="231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94818" y="4081610"/>
              <a:ext cx="194050" cy="159143"/>
            </a:xfrm>
            <a:prstGeom prst="rect">
              <a:avLst/>
            </a:prstGeom>
          </p:spPr>
        </p:pic>
      </p:grpSp>
      <p:sp>
        <p:nvSpPr>
          <p:cNvPr id="16" name="object 16"/>
          <p:cNvSpPr/>
          <p:nvPr/>
        </p:nvSpPr>
        <p:spPr>
          <a:xfrm>
            <a:off x="5124158" y="4518281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188746" y="0"/>
                </a:moveTo>
                <a:lnTo>
                  <a:pt x="0" y="0"/>
                </a:lnTo>
              </a:path>
            </a:pathLst>
          </a:custGeom>
          <a:ln w="177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54284" y="4518281"/>
            <a:ext cx="182880" cy="0"/>
          </a:xfrm>
          <a:custGeom>
            <a:avLst/>
            <a:gdLst/>
            <a:ahLst/>
            <a:cxnLst/>
            <a:rect l="l" t="t" r="r" b="b"/>
            <a:pathLst>
              <a:path w="182879">
                <a:moveTo>
                  <a:pt x="182870" y="0"/>
                </a:moveTo>
                <a:lnTo>
                  <a:pt x="0" y="0"/>
                </a:lnTo>
              </a:path>
            </a:pathLst>
          </a:custGeom>
          <a:ln w="177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502928" y="4277206"/>
            <a:ext cx="1778000" cy="72390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645"/>
              </a:spcBef>
              <a:tabLst>
                <a:tab pos="833119" algn="l"/>
                <a:tab pos="1257300" algn="l"/>
              </a:tabLst>
            </a:pPr>
            <a:r>
              <a:rPr sz="1950" b="1" spc="-25" dirty="0">
                <a:latin typeface="Arial"/>
                <a:cs typeface="Arial"/>
              </a:rPr>
              <a:t>CH</a:t>
            </a:r>
            <a:r>
              <a:rPr sz="2175" b="1" spc="-37" baseline="-22988" dirty="0">
                <a:latin typeface="Arial"/>
                <a:cs typeface="Arial"/>
              </a:rPr>
              <a:t>3</a:t>
            </a:r>
            <a:r>
              <a:rPr sz="2175" b="1" baseline="-22988" dirty="0">
                <a:latin typeface="Arial"/>
                <a:cs typeface="Arial"/>
              </a:rPr>
              <a:t>	</a:t>
            </a:r>
            <a:r>
              <a:rPr sz="1950" b="1" spc="-50" dirty="0">
                <a:latin typeface="Arial"/>
                <a:cs typeface="Arial"/>
              </a:rPr>
              <a:t>O</a:t>
            </a:r>
            <a:r>
              <a:rPr sz="1950" b="1" dirty="0">
                <a:latin typeface="Arial"/>
                <a:cs typeface="Arial"/>
              </a:rPr>
              <a:t>	</a:t>
            </a:r>
            <a:r>
              <a:rPr sz="1950" b="1" spc="-25" dirty="0">
                <a:latin typeface="Arial"/>
                <a:cs typeface="Arial"/>
              </a:rPr>
              <a:t>CH</a:t>
            </a:r>
            <a:r>
              <a:rPr sz="2175" b="1" spc="-37" baseline="-22988" dirty="0">
                <a:latin typeface="Arial"/>
                <a:cs typeface="Arial"/>
              </a:rPr>
              <a:t>3</a:t>
            </a:r>
            <a:endParaRPr sz="2175" baseline="-22988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509"/>
              </a:spcBef>
            </a:pPr>
            <a:r>
              <a:rPr sz="1750" b="1" spc="-10" dirty="0">
                <a:latin typeface="Arial"/>
                <a:cs typeface="Arial"/>
              </a:rPr>
              <a:t>διμεθυλαιθέρας</a:t>
            </a:r>
            <a:endParaRPr sz="1750">
              <a:latin typeface="Arial"/>
              <a:cs typeface="Arial"/>
            </a:endParaRPr>
          </a:p>
        </p:txBody>
      </p:sp>
      <p:pic>
        <p:nvPicPr>
          <p:cNvPr id="19" name="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63857" y="3678837"/>
            <a:ext cx="2447101" cy="12906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774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Ισομέρεια</a:t>
            </a:r>
            <a:r>
              <a:rPr spc="-140" dirty="0"/>
              <a:t> </a:t>
            </a:r>
            <a:r>
              <a:rPr spc="-10" dirty="0"/>
              <a:t>ομόλογης</a:t>
            </a:r>
            <a:r>
              <a:rPr spc="-114" dirty="0"/>
              <a:t> </a:t>
            </a:r>
            <a:r>
              <a:rPr spc="-10" dirty="0"/>
              <a:t>σειράς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1154846"/>
            <a:ext cx="7973695" cy="421449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286385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Συνηθέστερες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περιπτώσεις</a:t>
            </a:r>
            <a:r>
              <a:rPr sz="2600" spc="-1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ισομέρειας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ομόλογης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σειράς:</a:t>
            </a:r>
            <a:endParaRPr sz="26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40"/>
              </a:spcBef>
              <a:tabLst>
                <a:tab pos="560705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Αλκίνια</a:t>
            </a:r>
            <a:r>
              <a:rPr sz="2300" spc="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–</a:t>
            </a:r>
            <a:r>
              <a:rPr sz="2300" spc="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Αλκαδιένια</a:t>
            </a:r>
            <a:r>
              <a:rPr sz="2300" spc="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Trebuchet MS"/>
                <a:cs typeface="Trebuchet MS"/>
              </a:rPr>
              <a:t>C</a:t>
            </a:r>
            <a:r>
              <a:rPr sz="1000" dirty="0">
                <a:solidFill>
                  <a:srgbClr val="464652"/>
                </a:solidFill>
                <a:latin typeface="Trebuchet MS"/>
                <a:cs typeface="Trebuchet MS"/>
              </a:rPr>
              <a:t>v</a:t>
            </a:r>
            <a:r>
              <a:rPr sz="2300" dirty="0">
                <a:solidFill>
                  <a:srgbClr val="464652"/>
                </a:solidFill>
                <a:latin typeface="Trebuchet MS"/>
                <a:cs typeface="Trebuchet MS"/>
              </a:rPr>
              <a:t>H</a:t>
            </a:r>
            <a:r>
              <a:rPr sz="1000" dirty="0">
                <a:solidFill>
                  <a:srgbClr val="464652"/>
                </a:solidFill>
                <a:latin typeface="Trebuchet MS"/>
                <a:cs typeface="Trebuchet MS"/>
              </a:rPr>
              <a:t>2v</a:t>
            </a:r>
            <a:r>
              <a:rPr sz="1000" dirty="0">
                <a:solidFill>
                  <a:srgbClr val="464652"/>
                </a:solidFill>
                <a:latin typeface="Calibri"/>
                <a:cs typeface="Calibri"/>
              </a:rPr>
              <a:t>-</a:t>
            </a:r>
            <a:r>
              <a:rPr sz="1000" spc="-50" dirty="0">
                <a:solidFill>
                  <a:srgbClr val="464652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05"/>
              </a:spcBef>
              <a:tabLst>
                <a:tab pos="560705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Αλκοόλες</a:t>
            </a:r>
            <a:r>
              <a:rPr sz="2300" spc="-8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–</a:t>
            </a:r>
            <a:r>
              <a:rPr sz="23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αιθέρες</a:t>
            </a:r>
            <a:r>
              <a:rPr sz="2300" spc="-5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70" dirty="0">
                <a:solidFill>
                  <a:srgbClr val="464652"/>
                </a:solidFill>
                <a:latin typeface="Trebuchet MS"/>
                <a:cs typeface="Trebuchet MS"/>
              </a:rPr>
              <a:t>C</a:t>
            </a:r>
            <a:r>
              <a:rPr sz="1000" spc="70" dirty="0">
                <a:solidFill>
                  <a:srgbClr val="464652"/>
                </a:solidFill>
                <a:latin typeface="Trebuchet MS"/>
                <a:cs typeface="Trebuchet MS"/>
              </a:rPr>
              <a:t>v</a:t>
            </a:r>
            <a:r>
              <a:rPr sz="2300" spc="70" dirty="0">
                <a:solidFill>
                  <a:srgbClr val="464652"/>
                </a:solidFill>
                <a:latin typeface="Trebuchet MS"/>
                <a:cs typeface="Trebuchet MS"/>
              </a:rPr>
              <a:t>H</a:t>
            </a:r>
            <a:r>
              <a:rPr sz="1000" spc="70" dirty="0">
                <a:solidFill>
                  <a:srgbClr val="464652"/>
                </a:solidFill>
                <a:latin typeface="Trebuchet MS"/>
                <a:cs typeface="Trebuchet MS"/>
              </a:rPr>
              <a:t>2v+2</a:t>
            </a:r>
            <a:r>
              <a:rPr sz="2300" spc="70" dirty="0">
                <a:solidFill>
                  <a:srgbClr val="464652"/>
                </a:solidFill>
                <a:latin typeface="Trebuchet MS"/>
                <a:cs typeface="Trebuchet MS"/>
              </a:rPr>
              <a:t>O</a:t>
            </a:r>
            <a:endParaRPr sz="2300">
              <a:latin typeface="Trebuchet MS"/>
              <a:cs typeface="Trebuchet MS"/>
            </a:endParaRPr>
          </a:p>
          <a:p>
            <a:pPr marL="287020">
              <a:lnSpc>
                <a:spcPct val="100000"/>
              </a:lnSpc>
              <a:spcBef>
                <a:spcPts val="505"/>
              </a:spcBef>
              <a:tabLst>
                <a:tab pos="560705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Αλδεϋδες</a:t>
            </a:r>
            <a:r>
              <a:rPr sz="2300" spc="-7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–</a:t>
            </a:r>
            <a:r>
              <a:rPr sz="2300" spc="-3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κετόνες</a:t>
            </a:r>
            <a:r>
              <a:rPr sz="2300" spc="-6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90" dirty="0">
                <a:solidFill>
                  <a:srgbClr val="464652"/>
                </a:solidFill>
                <a:latin typeface="Trebuchet MS"/>
                <a:cs typeface="Trebuchet MS"/>
              </a:rPr>
              <a:t>C</a:t>
            </a:r>
            <a:r>
              <a:rPr sz="1000" spc="90" dirty="0">
                <a:solidFill>
                  <a:srgbClr val="464652"/>
                </a:solidFill>
                <a:latin typeface="Trebuchet MS"/>
                <a:cs typeface="Trebuchet MS"/>
              </a:rPr>
              <a:t>v</a:t>
            </a:r>
            <a:r>
              <a:rPr sz="2300" spc="90" dirty="0">
                <a:solidFill>
                  <a:srgbClr val="464652"/>
                </a:solidFill>
                <a:latin typeface="Trebuchet MS"/>
                <a:cs typeface="Trebuchet MS"/>
              </a:rPr>
              <a:t>H</a:t>
            </a:r>
            <a:r>
              <a:rPr sz="1000" spc="90" dirty="0">
                <a:solidFill>
                  <a:srgbClr val="464652"/>
                </a:solidFill>
                <a:latin typeface="Trebuchet MS"/>
                <a:cs typeface="Trebuchet MS"/>
              </a:rPr>
              <a:t>2v</a:t>
            </a:r>
            <a:r>
              <a:rPr sz="2300" spc="90" dirty="0">
                <a:solidFill>
                  <a:srgbClr val="464652"/>
                </a:solidFill>
                <a:latin typeface="Trebuchet MS"/>
                <a:cs typeface="Trebuchet MS"/>
              </a:rPr>
              <a:t>O</a:t>
            </a:r>
            <a:endParaRPr sz="2300">
              <a:latin typeface="Trebuchet MS"/>
              <a:cs typeface="Trebuchet MS"/>
            </a:endParaRPr>
          </a:p>
          <a:p>
            <a:pPr marL="287020">
              <a:lnSpc>
                <a:spcPct val="100000"/>
              </a:lnSpc>
              <a:spcBef>
                <a:spcPts val="509"/>
              </a:spcBef>
              <a:tabLst>
                <a:tab pos="560705" algn="l"/>
              </a:tabLst>
            </a:pPr>
            <a:r>
              <a:rPr sz="1750" spc="365" dirty="0">
                <a:solidFill>
                  <a:srgbClr val="9FB8CD"/>
                </a:solidFill>
                <a:latin typeface="Microsoft Sans Serif"/>
                <a:cs typeface="Microsoft Sans Serif"/>
              </a:rPr>
              <a:t>🞂</a:t>
            </a:r>
            <a:r>
              <a:rPr sz="1750" dirty="0">
                <a:solidFill>
                  <a:srgbClr val="9FB8CD"/>
                </a:solidFill>
                <a:latin typeface="Microsoft Sans Serif"/>
                <a:cs typeface="Microsoft Sans Serif"/>
              </a:rPr>
              <a:t>​	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Οξέα</a:t>
            </a:r>
            <a:r>
              <a:rPr sz="2300" spc="-4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–</a:t>
            </a:r>
            <a:r>
              <a:rPr sz="2300" spc="-25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dirty="0">
                <a:solidFill>
                  <a:srgbClr val="464652"/>
                </a:solidFill>
                <a:latin typeface="Calibri"/>
                <a:cs typeface="Calibri"/>
              </a:rPr>
              <a:t>Εστέρες</a:t>
            </a:r>
            <a:r>
              <a:rPr sz="2300" spc="-10" dirty="0">
                <a:solidFill>
                  <a:srgbClr val="464652"/>
                </a:solidFill>
                <a:latin typeface="Calibri"/>
                <a:cs typeface="Calibri"/>
              </a:rPr>
              <a:t> </a:t>
            </a:r>
            <a:r>
              <a:rPr sz="2300" spc="75" dirty="0">
                <a:solidFill>
                  <a:srgbClr val="464652"/>
                </a:solidFill>
                <a:latin typeface="Trebuchet MS"/>
                <a:cs typeface="Trebuchet MS"/>
              </a:rPr>
              <a:t>C</a:t>
            </a:r>
            <a:r>
              <a:rPr sz="1000" spc="75" dirty="0">
                <a:solidFill>
                  <a:srgbClr val="464652"/>
                </a:solidFill>
                <a:latin typeface="Trebuchet MS"/>
                <a:cs typeface="Trebuchet MS"/>
              </a:rPr>
              <a:t>v</a:t>
            </a:r>
            <a:r>
              <a:rPr sz="2300" spc="75" dirty="0">
                <a:solidFill>
                  <a:srgbClr val="464652"/>
                </a:solidFill>
                <a:latin typeface="Trebuchet MS"/>
                <a:cs typeface="Trebuchet MS"/>
              </a:rPr>
              <a:t>H</a:t>
            </a:r>
            <a:r>
              <a:rPr sz="1000" spc="75" dirty="0">
                <a:solidFill>
                  <a:srgbClr val="464652"/>
                </a:solidFill>
                <a:latin typeface="Trebuchet MS"/>
                <a:cs typeface="Trebuchet MS"/>
              </a:rPr>
              <a:t>2v</a:t>
            </a:r>
            <a:r>
              <a:rPr sz="2300" spc="75" dirty="0">
                <a:solidFill>
                  <a:srgbClr val="464652"/>
                </a:solidFill>
                <a:latin typeface="Trebuchet MS"/>
                <a:cs typeface="Trebuchet MS"/>
              </a:rPr>
              <a:t>O</a:t>
            </a:r>
            <a:r>
              <a:rPr sz="1000" spc="75" dirty="0">
                <a:solidFill>
                  <a:srgbClr val="464652"/>
                </a:solidFill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  <a:p>
            <a:pPr marL="287020" marR="61594" indent="-274320">
              <a:lnSpc>
                <a:spcPct val="100000"/>
              </a:lnSpc>
              <a:spcBef>
                <a:spcPts val="560"/>
              </a:spcBef>
              <a:tabLst>
                <a:tab pos="287020" algn="l"/>
              </a:tabLst>
            </a:pPr>
            <a:r>
              <a:rPr sz="1950" spc="415" dirty="0">
                <a:solidFill>
                  <a:srgbClr val="717BA2"/>
                </a:solidFill>
                <a:latin typeface="Microsoft Sans Serif"/>
                <a:cs typeface="Microsoft Sans Serif"/>
              </a:rPr>
              <a:t>🞂</a:t>
            </a:r>
            <a:r>
              <a:rPr sz="1950" dirty="0">
                <a:solidFill>
                  <a:srgbClr val="717BA2"/>
                </a:solidFill>
                <a:latin typeface="Microsoft Sans Serif"/>
                <a:cs typeface="Microsoft Sans Serif"/>
              </a:rPr>
              <a:t>​	</a:t>
            </a:r>
            <a:r>
              <a:rPr sz="2600" dirty="0">
                <a:latin typeface="Calibri"/>
                <a:cs typeface="Calibri"/>
              </a:rPr>
              <a:t>Ισομέρεια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ομόλογης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σειράς</a:t>
            </a:r>
            <a:r>
              <a:rPr sz="2600" spc="-9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εμφανίζεται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ανάμεσα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σε </a:t>
            </a:r>
            <a:r>
              <a:rPr sz="2600" spc="-20" dirty="0">
                <a:latin typeface="Calibri"/>
                <a:cs typeface="Calibri"/>
              </a:rPr>
              <a:t>κορεσμένες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ακόρεστες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ενώσεις,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π.χ.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μονοσθενείς</a:t>
            </a:r>
            <a:endParaRPr sz="2600">
              <a:latin typeface="Calibri"/>
              <a:cs typeface="Calibri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600" spc="-10" dirty="0">
                <a:latin typeface="Calibri"/>
                <a:cs typeface="Calibri"/>
              </a:rPr>
              <a:t>Αλκοόλες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1δ.δ,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αιθέρες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με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1δ.δ,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κορεσμένες</a:t>
            </a:r>
            <a:endParaRPr sz="2600">
              <a:latin typeface="Calibri"/>
              <a:cs typeface="Calibri"/>
            </a:endParaRPr>
          </a:p>
          <a:p>
            <a:pPr marL="287020" marR="163195">
              <a:lnSpc>
                <a:spcPct val="100000"/>
              </a:lnSpc>
            </a:pPr>
            <a:r>
              <a:rPr sz="2600" dirty="0">
                <a:latin typeface="Calibri"/>
                <a:cs typeface="Calibri"/>
              </a:rPr>
              <a:t>μονοσθενείς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κετόνες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και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αλδεϋδες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είναι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ισομερείς</a:t>
            </a:r>
            <a:r>
              <a:rPr sz="2600" spc="-114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γιατί </a:t>
            </a:r>
            <a:r>
              <a:rPr sz="2600" dirty="0">
                <a:latin typeface="Calibri"/>
                <a:cs typeface="Calibri"/>
              </a:rPr>
              <a:t>έχουν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ΓΜΤ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100" dirty="0">
                <a:latin typeface="Trebuchet MS"/>
                <a:cs typeface="Trebuchet MS"/>
              </a:rPr>
              <a:t>C</a:t>
            </a:r>
            <a:r>
              <a:rPr sz="1100" spc="100" dirty="0">
                <a:latin typeface="Trebuchet MS"/>
                <a:cs typeface="Trebuchet MS"/>
              </a:rPr>
              <a:t>v</a:t>
            </a:r>
            <a:r>
              <a:rPr sz="2600" spc="100" dirty="0">
                <a:latin typeface="Trebuchet MS"/>
                <a:cs typeface="Trebuchet MS"/>
              </a:rPr>
              <a:t>H</a:t>
            </a:r>
            <a:r>
              <a:rPr sz="1100" spc="100" dirty="0">
                <a:latin typeface="Trebuchet MS"/>
                <a:cs typeface="Trebuchet MS"/>
              </a:rPr>
              <a:t>2v</a:t>
            </a:r>
            <a:r>
              <a:rPr sz="2600" spc="100" dirty="0">
                <a:latin typeface="Trebuchet MS"/>
                <a:cs typeface="Trebuchet MS"/>
              </a:rPr>
              <a:t>O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171</Words>
  <Application>Microsoft Office PowerPoint</Application>
  <PresentationFormat>On-screen Show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Εισαγωγή</vt:lpstr>
      <vt:lpstr>Παράδειγμα 1</vt:lpstr>
      <vt:lpstr>Συντακτική ισομέρεια</vt:lpstr>
      <vt:lpstr>Ισομέρεια ανθρακικής αλυσίδας</vt:lpstr>
      <vt:lpstr>Ισομέρεια θέσης</vt:lpstr>
      <vt:lpstr>Ισομέρεια θέσης</vt:lpstr>
      <vt:lpstr>Ισομέρεια ομόλογης σειράς</vt:lpstr>
      <vt:lpstr>Ισομέρεια ομόλογης σειράς</vt:lpstr>
      <vt:lpstr>Εύρεση ισομερών αλκανίων (Ισομέρεια Αλυσίδας)</vt:lpstr>
      <vt:lpstr>Εύρεση ισομερών αλκανίων (Ισομέρεια Αλυσίδας)</vt:lpstr>
      <vt:lpstr>Παραδείγματα (ΙΣΟΜΕΡΕΙΑ ΑΛΥΣΙΔΑΣ)</vt:lpstr>
      <vt:lpstr>Ισομέρεια θέσεως και ομόλογης σειράς (όχι για αιθέρες και εστέρες)</vt:lpstr>
      <vt:lpstr>Παραδείγματα</vt:lpstr>
      <vt:lpstr>ΠΗΓΕΣ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ΙΣΟΜΕΡΕΙΑ</dc:title>
  <dc:creator>home</dc:creator>
  <cp:lastModifiedBy>User1</cp:lastModifiedBy>
  <cp:revision>1</cp:revision>
  <dcterms:created xsi:type="dcterms:W3CDTF">2024-11-06T17:09:51Z</dcterms:created>
  <dcterms:modified xsi:type="dcterms:W3CDTF">2024-11-06T17:12:13Z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2024-11-06T00:00:00Z</vt:filetime>
  </property>
  <property fmtid="{D5CDD505-2E9C-101B-9397-08002B2CF9AE}" pid="5" name="Producer">
    <vt:lpwstr>Microsoft® Office PowerPoint® 2007</vt:lpwstr>
  </property>
</Properties>
</file>