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3"/>
  </p:notesMasterIdLst>
  <p:sldIdLst>
    <p:sldId id="256" r:id="rId2"/>
    <p:sldId id="274" r:id="rId3"/>
    <p:sldId id="272" r:id="rId4"/>
    <p:sldId id="264" r:id="rId5"/>
    <p:sldId id="257" r:id="rId6"/>
    <p:sldId id="268" r:id="rId7"/>
    <p:sldId id="276" r:id="rId8"/>
    <p:sldId id="262" r:id="rId9"/>
    <p:sldId id="261" r:id="rId10"/>
    <p:sldId id="275" r:id="rId11"/>
    <p:sldId id="266" r:id="rId12"/>
    <p:sldId id="265" r:id="rId13"/>
    <p:sldId id="263" r:id="rId14"/>
    <p:sldId id="270" r:id="rId15"/>
    <p:sldId id="277" r:id="rId16"/>
    <p:sldId id="260" r:id="rId17"/>
    <p:sldId id="269" r:id="rId18"/>
    <p:sldId id="271" r:id="rId19"/>
    <p:sldId id="259" r:id="rId20"/>
    <p:sldId id="258" r:id="rId21"/>
    <p:sldId id="273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15238-62BE-45EE-A573-E26749B53199}" type="datetimeFigureOut">
              <a:rPr lang="el-GR" smtClean="0"/>
              <a:t>9/2/2022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8D98-F3C6-46CD-B3BA-04BA23CC77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02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9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27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9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1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3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1" r:id="rId4"/>
    <p:sldLayoutId id="2147483712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966;&#974;&#964;&#959;&#947;&#942;&#961;&#945;&#957;&#963;&#951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4you.gr/blog-vita4you/el/item/quiz-posa-gnorizete-gia-tin-antiliaki-prostasia.html" TargetMode="External"/><Relationship Id="rId2" Type="http://schemas.openxmlformats.org/officeDocument/2006/relationships/hyperlink" Target="https://runnfun.gr/epta-mythoi-gia-tin-iliotherapeia-poy-katarriptontai-panigyrika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E%BA%CF%84%CE%AF%CE%BD%CE%B5%CF%82_%CE%A7" TargetMode="External"/><Relationship Id="rId3" Type="http://schemas.openxmlformats.org/officeDocument/2006/relationships/hyperlink" Target="https://el.wikipedia.org/wiki/%CE%9C%CE%B1%CE%B3%CE%BD%CE%B7%CF%84%CE%B9%CE%BA%CF%8C_%CF%80%CE%B5%CE%B4%CE%AF%CE%BF" TargetMode="External"/><Relationship Id="rId7" Type="http://schemas.openxmlformats.org/officeDocument/2006/relationships/hyperlink" Target="https://el.wikipedia.org/wiki/%CE%A5%CF%80%CE%B5%CF%81%CE%B9%CF%8E%CE%B4%CE%B7%CF%82_%CE%B1%CE%BA%CF%84%CE%B9%CE%BD%CE%BF%CE%B2%CE%BF%CE%BB%CE%AF%CE%B1" TargetMode="External"/><Relationship Id="rId2" Type="http://schemas.openxmlformats.org/officeDocument/2006/relationships/hyperlink" Target="https://el.wikipedia.org/wiki/%CE%97%CE%BB%CE%B5%CE%BA%CF%84%CF%81%CE%B9%CE%BA%CF%8C_%CF%80%CE%B5%CE%B4%CE%AF%CE%B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l.wikipedia.org/wiki/%CE%A5%CF%80%CE%AD%CF%81%CF%85%CE%B8%CF%81%CE%B7_%CE%B1%CE%BA%CF%84%CE%B9%CE%BD%CE%BF%CE%B2%CE%BF%CE%BB%CE%AF%CE%B1" TargetMode="External"/><Relationship Id="rId5" Type="http://schemas.openxmlformats.org/officeDocument/2006/relationships/hyperlink" Target="https://el.wikipedia.org/wiki/%CE%9C%CE%B9%CE%BA%CF%81%CE%BF%CE%BA%CF%8D%CE%BC%CE%B1%CF%84%CE%B1" TargetMode="External"/><Relationship Id="rId4" Type="http://schemas.openxmlformats.org/officeDocument/2006/relationships/hyperlink" Target="https://el.wikipedia.org/wiki/%CE%A1%CE%B1%CE%B4%CE%B9%CE%BF%CE%BA%CF%8D%CE%BC%CE%B1%CF%84%CE%B1" TargetMode="External"/><Relationship Id="rId9" Type="http://schemas.openxmlformats.org/officeDocument/2006/relationships/hyperlink" Target="https://el.wikipedia.org/wiki/%CE%91%CE%BA%CF%84%CE%AF%CE%BD%CE%B5%CF%82_%CE%B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/index.php?title=%CE%97%CE%BB%CE%B9%CF%8C%CF%80%CE%B1%CF%85%CF%83%CE%B7&amp;action=edit&amp;redlink=1" TargetMode="External"/><Relationship Id="rId2" Type="http://schemas.openxmlformats.org/officeDocument/2006/relationships/hyperlink" Target="https://el.wikipedia.org/wiki/%CE%9A%CE%BF%CF%83%CE%BC%CE%B9%CE%BA%CE%AD%CF%82_%CE%B1%CE%BA%CF%84%CE%AF%CE%BD%CE%B5%CF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/%CE%91%CE%BA%CF%84%CE%B9%CE%BD%CE%BF%CE%B2%CE%BF%CE%BB%CE%AF%CE%B1#cite_note-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E%BA%CF%84%CE%B9%CE%BD%CE%BF%CE%B2%CE%BF%CE%BB%CE%AF%CE%B1" TargetMode="External"/><Relationship Id="rId2" Type="http://schemas.openxmlformats.org/officeDocument/2006/relationships/hyperlink" Target="https://www.beasty-press.com/author/manos-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harmamanage.gr/%CE%B7%CE%BB%CE%B9%CE%BF%CF%82-3/402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lor/r/8521/108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dentro.edu.gr/lor/r/8521/10458?locale=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harmamanage.gr/%CE%B7%CE%BB%CE%B9%CE%BF%CF%82-3/40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84E681F-8918-4905-83C3-70CBD4378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347" y="272101"/>
            <a:ext cx="4078800" cy="2138400"/>
          </a:xfrm>
        </p:spPr>
        <p:txBody>
          <a:bodyPr>
            <a:normAutofit/>
          </a:bodyPr>
          <a:lstStyle/>
          <a:p>
            <a:r>
              <a:rPr lang="el-GR" dirty="0"/>
              <a:t>Ηλιακή ακτινοβολία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64E2E28-EC7E-4D30-92EA-EB3ABF964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369" y="4113213"/>
            <a:ext cx="4078800" cy="1655762"/>
          </a:xfrm>
        </p:spPr>
        <p:txBody>
          <a:bodyPr>
            <a:normAutofit/>
          </a:bodyPr>
          <a:lstStyle/>
          <a:p>
            <a:r>
              <a:rPr lang="el-GR" dirty="0"/>
              <a:t>Μητσοπούλου Χριστίνα </a:t>
            </a:r>
          </a:p>
          <a:p>
            <a:r>
              <a:rPr lang="el-GR" dirty="0"/>
              <a:t>ΠΕ8703 Αισθητικός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7DDBA-D5E0-4E1F-AD11-CE78E33B7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1" r="25594" b="-1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8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266C49-DE19-45D2-92F4-2D59588C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75" y="157164"/>
            <a:ext cx="10213200" cy="1112836"/>
          </a:xfrm>
        </p:spPr>
        <p:txBody>
          <a:bodyPr/>
          <a:lstStyle/>
          <a:p>
            <a:r>
              <a:rPr lang="el-GR" dirty="0"/>
              <a:t>ΥΠΕΡΥΘΡΗ ΑΚΤΙΝΟΒΟΛΙΑ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6241BA3-0B70-43AF-98F9-832703FF6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875" y="1285210"/>
            <a:ext cx="4928400" cy="661912"/>
          </a:xfrm>
        </p:spPr>
        <p:txBody>
          <a:bodyPr/>
          <a:lstStyle/>
          <a:p>
            <a:r>
              <a:rPr lang="el-GR" b="1" dirty="0" err="1"/>
              <a:t>πλεονεκτηματα</a:t>
            </a:r>
            <a:endParaRPr lang="el-GR" b="1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72EEB1-D3FD-47E6-B4C4-A6E33F02C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850" y="2225546"/>
            <a:ext cx="4928400" cy="3347244"/>
          </a:xfrm>
        </p:spPr>
        <p:txBody>
          <a:bodyPr/>
          <a:lstStyle/>
          <a:p>
            <a:r>
              <a:rPr lang="el-GR" dirty="0"/>
              <a:t>Η κύρια πηγή θερμότητας στη Γη</a:t>
            </a:r>
          </a:p>
          <a:p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BFBB4DF-A2D0-489E-9C8D-2EC886F95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275" y="1270000"/>
            <a:ext cx="4928400" cy="662400"/>
          </a:xfrm>
        </p:spPr>
        <p:txBody>
          <a:bodyPr/>
          <a:lstStyle/>
          <a:p>
            <a:r>
              <a:rPr lang="el-GR" b="1" dirty="0" err="1"/>
              <a:t>μειονεκτηματα</a:t>
            </a:r>
            <a:endParaRPr lang="el-GR" b="1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80F926B-6FBF-4F91-A482-7AE3C3BF7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5232000" cy="3347244"/>
          </a:xfrm>
        </p:spPr>
        <p:txBody>
          <a:bodyPr/>
          <a:lstStyle/>
          <a:p>
            <a:r>
              <a:rPr lang="el-GR" dirty="0"/>
              <a:t>Οι επιπτώσεις της στην υγεία </a:t>
            </a:r>
          </a:p>
          <a:p>
            <a:r>
              <a:rPr lang="el-GR" dirty="0"/>
              <a:t>είναι συνάρτηση του χρονικού διαστήματος έκθεσης </a:t>
            </a:r>
          </a:p>
          <a:p>
            <a:r>
              <a:rPr lang="el-GR" dirty="0"/>
              <a:t>στον ήλιο χωρίς προστασία </a:t>
            </a:r>
          </a:p>
          <a:p>
            <a:r>
              <a:rPr lang="el-GR" dirty="0"/>
              <a:t>Π.χ. ερεθισμός δέρματος, έγκαυμα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4855B83-6765-4BC0-9F5C-D4BA5A8C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41" y="5105400"/>
            <a:ext cx="2542233" cy="167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CD15B0E-A332-412A-B79C-F4A4CEE81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5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B529FB-C815-4A25-A13F-58866042513C}"/>
              </a:ext>
            </a:extLst>
          </p:cNvPr>
          <p:cNvSpPr txBox="1"/>
          <p:nvPr/>
        </p:nvSpPr>
        <p:spPr>
          <a:xfrm>
            <a:off x="739065" y="387904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☀️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Ποιοι οι Κίνδυνοι από τη χρόνια έκθεση στον ήλιο;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 Σχεδιάγραμμα με βάση τα μήκη κύματος καθώς και το χρόνο έκθεσης στον ήλιο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5B5EE3-5707-4EAD-AB22-B91FA45A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9" y="1865232"/>
            <a:ext cx="6127011" cy="4359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CD14E7-BDBE-4746-86C2-DFC0BACA637A}"/>
              </a:ext>
            </a:extLst>
          </p:cNvPr>
          <p:cNvSpPr txBox="1"/>
          <p:nvPr/>
        </p:nvSpPr>
        <p:spPr>
          <a:xfrm>
            <a:off x="6324600" y="529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 Φωτογραφίες σύγκρισης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Φωτογήρανσης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–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Χρονογήρανσης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F41218-05B5-4342-A398-0C65A0E9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90" y="-112027"/>
            <a:ext cx="10213200" cy="1112836"/>
          </a:xfrm>
        </p:spPr>
        <p:txBody>
          <a:bodyPr/>
          <a:lstStyle/>
          <a:p>
            <a:r>
              <a:rPr lang="el-GR" dirty="0"/>
              <a:t>Κίνδυνοι από τη χρόνια έκθεση στον ήλιο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B5D1E6B-A2F3-4E85-BB24-BCEDF875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90" y="1000809"/>
            <a:ext cx="10040644" cy="56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9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207DA3-60D0-4FD7-80A7-A476B735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075" y="91440"/>
            <a:ext cx="10763665" cy="2868320"/>
          </a:xfrm>
        </p:spPr>
        <p:txBody>
          <a:bodyPr>
            <a:normAutofit/>
          </a:bodyPr>
          <a:lstStyle/>
          <a:p>
            <a:r>
              <a:rPr lang="el-GR" dirty="0" err="1"/>
              <a:t>Χρονογήρανση</a:t>
            </a:r>
            <a:r>
              <a:rPr lang="el-GR" dirty="0"/>
              <a:t> </a:t>
            </a:r>
            <a:r>
              <a:rPr lang="el-GR" dirty="0">
                <a:hlinkClick r:id="rId2" action="ppaction://hlinkpres?slideindex=1&amp;slidetitle="/>
              </a:rPr>
              <a:t>&amp; </a:t>
            </a:r>
            <a:r>
              <a:rPr lang="el-GR" dirty="0" err="1">
                <a:hlinkClick r:id="rId2" action="ppaction://hlinkpres?slideindex=1&amp;slidetitle="/>
              </a:rPr>
              <a:t>Φωτογήρανση</a:t>
            </a:r>
            <a:endParaRPr lang="el-GR" dirty="0"/>
          </a:p>
          <a:p>
            <a:r>
              <a:rPr lang="el-GR" dirty="0"/>
              <a:t>❌ Η μια είναι αναπόφευκτη.</a:t>
            </a:r>
          </a:p>
          <a:p>
            <a:r>
              <a:rPr lang="el-GR" dirty="0"/>
              <a:t>✔️ H άλλη προλαμβάνεται με την κατάλληλη αντηλιακή φροντίδα!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175B783-4E34-42F3-8EE0-5BF86854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00" y="1835266"/>
            <a:ext cx="6818050" cy="4931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70F87-727B-455D-A406-670BEF1AB6DE}"/>
              </a:ext>
            </a:extLst>
          </p:cNvPr>
          <p:cNvSpPr txBox="1"/>
          <p:nvPr/>
        </p:nvSpPr>
        <p:spPr>
          <a:xfrm>
            <a:off x="30806" y="0"/>
            <a:ext cx="7251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Επιπτώσεις χρόνιας έκθεσης στην υπεριώδη ακτινοβολία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67EA7FF-1E75-4F06-9B7F-A5C945DC5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52" y="1217867"/>
            <a:ext cx="3867551" cy="2750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A2B7F-8484-4020-A1E7-686E37C25600}"/>
              </a:ext>
            </a:extLst>
          </p:cNvPr>
          <p:cNvSpPr txBox="1"/>
          <p:nvPr/>
        </p:nvSpPr>
        <p:spPr>
          <a:xfrm>
            <a:off x="286652" y="3995678"/>
            <a:ext cx="37673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/>
              <a:t>Φωτογήρανση</a:t>
            </a:r>
            <a:r>
              <a:rPr lang="el-GR" dirty="0"/>
              <a:t> δεν έχει καμία σχέση με τη γονιδιακή γήρανση.</a:t>
            </a:r>
          </a:p>
          <a:p>
            <a:r>
              <a:rPr lang="el-GR" dirty="0"/>
              <a:t>Εδώ λόγω του ήλιου παράγονται ελεύθερες ρίζες οι οποίες είναι μοριακές ενώσεις που επιτίθενται στα υγιή κύτταρα.</a:t>
            </a:r>
          </a:p>
          <a:p>
            <a:r>
              <a:rPr lang="el-GR" dirty="0"/>
              <a:t>Αποτελεί μη αναστρέψιμο φαινόμενο.</a:t>
            </a:r>
          </a:p>
        </p:txBody>
      </p:sp>
    </p:spTree>
    <p:extLst>
      <p:ext uri="{BB962C8B-B14F-4D97-AF65-F5344CB8AC3E}">
        <p14:creationId xmlns:p14="http://schemas.microsoft.com/office/powerpoint/2010/main" val="270041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E6CB7A-8CB6-44BF-B53F-26841D42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23" y="504825"/>
            <a:ext cx="13440324" cy="7550587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67B474C-3033-492B-B703-388BC65B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ΗΛΙΟΘΕΡΑΠΕΙΑ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13EEA6-C11E-45A2-86C4-C49FBFBD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5" y="1390651"/>
            <a:ext cx="5982900" cy="4316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Είναι η εκμετάλλευση της ηλιακής ενέργειας: </a:t>
            </a:r>
          </a:p>
          <a:p>
            <a:r>
              <a:rPr lang="el-GR" dirty="0"/>
              <a:t>Για θεραπευτικούς σκοπούς</a:t>
            </a:r>
          </a:p>
          <a:p>
            <a:r>
              <a:rPr lang="el-GR" dirty="0"/>
              <a:t>Την τόνωση της υγείας</a:t>
            </a:r>
          </a:p>
          <a:p>
            <a:r>
              <a:rPr lang="el-GR" dirty="0"/>
              <a:t>Κατάλληλες ώρες: 8-12π.μ. και 4-7 </a:t>
            </a:r>
            <a:r>
              <a:rPr lang="el-GR" dirty="0" err="1"/>
              <a:t>μ.μ</a:t>
            </a:r>
            <a:r>
              <a:rPr lang="el-GR" dirty="0"/>
              <a:t> </a:t>
            </a:r>
          </a:p>
          <a:p>
            <a:r>
              <a:rPr lang="el-GR" dirty="0"/>
              <a:t>ΧΡΟΝΟΣ ΕΚΘΕΣΗΣ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αυξάνεται σταδιακά αρχίζοντας από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και προσθέτουμε 5΄κάθε μέρα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πρέπει να υπερβαίνει τα 30-60΄την κάθε φορά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EE27B-FCE4-4CF8-BEF5-1DDACD62CD37}"/>
              </a:ext>
            </a:extLst>
          </p:cNvPr>
          <p:cNvSpPr txBox="1"/>
          <p:nvPr/>
        </p:nvSpPr>
        <p:spPr>
          <a:xfrm>
            <a:off x="7286625" y="1390651"/>
            <a:ext cx="3152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ΔΙΑΚΟΠΗ όταν υπάρχει:</a:t>
            </a:r>
          </a:p>
          <a:p>
            <a:endParaRPr lang="el-GR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ΤΑΧΥΣΦΥΓΜΙΑ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ΕΡΥΘΡΟΤΗΤΑ ΔΕΡΜΑΤΟΣ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ΥΠΕΡΘΕΡΜΙΑ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150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AEB757-9538-4820-AC82-C5B8200B7CED}"/>
              </a:ext>
            </a:extLst>
          </p:cNvPr>
          <p:cNvSpPr txBox="1"/>
          <p:nvPr/>
        </p:nvSpPr>
        <p:spPr>
          <a:xfrm>
            <a:off x="1095375" y="733425"/>
            <a:ext cx="78962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https://runnfun.gr/epta-mythoi-gia-tin-iliotherapeia-poy-katarriptontai-panigyrika/</a:t>
            </a:r>
            <a:endParaRPr lang="el-GR" dirty="0"/>
          </a:p>
          <a:p>
            <a:r>
              <a:rPr lang="el-GR" b="1" i="0" dirty="0">
                <a:solidFill>
                  <a:srgbClr val="1B1B1B"/>
                </a:solidFill>
                <a:effectLst/>
                <a:latin typeface="Fira Sans Condensed" panose="020B0503050000020004" pitchFamily="34" charset="0"/>
              </a:rPr>
              <a:t>Επτά μύθοι για την ηλιοθεραπεία που καταρρίπτονται πανηγυρικά!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59154-EC76-4517-982D-22CFD3FBFF92}"/>
              </a:ext>
            </a:extLst>
          </p:cNvPr>
          <p:cNvSpPr txBox="1"/>
          <p:nvPr/>
        </p:nvSpPr>
        <p:spPr>
          <a:xfrm>
            <a:off x="1162050" y="2882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l-GR" b="1" i="0" dirty="0" err="1">
                <a:solidFill>
                  <a:srgbClr val="323232"/>
                </a:solidFill>
                <a:effectLst/>
                <a:latin typeface="Roboto" panose="02000000000000000000" pitchFamily="2" charset="0"/>
              </a:rPr>
              <a:t>Quiz</a:t>
            </a:r>
            <a:r>
              <a:rPr lang="el-GR" b="1" i="0" dirty="0">
                <a:solidFill>
                  <a:srgbClr val="323232"/>
                </a:solidFill>
                <a:effectLst/>
                <a:latin typeface="Roboto" panose="02000000000000000000" pitchFamily="2" charset="0"/>
              </a:rPr>
              <a:t>: Πόσα γνωρίζετε για την αντηλιακή προστασία;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76022-37B3-4339-8DC6-188C79763B7F}"/>
              </a:ext>
            </a:extLst>
          </p:cNvPr>
          <p:cNvSpPr txBox="1"/>
          <p:nvPr/>
        </p:nvSpPr>
        <p:spPr>
          <a:xfrm>
            <a:off x="1238250" y="328311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https://www.vita4you.gr/blog-vita4you/el/item/quiz-posa-gnorizete-gia-tin-antiliaki-prostasia.html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468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7D2185-9722-4D80-AB52-6248496F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48" y="2050778"/>
            <a:ext cx="4737003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F83DE7-CBC6-465E-9A74-5E32BDBA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88D1B8-C6C9-44FB-B4CF-1EA59D6EC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8514AD46-B909-4FB4-AD1B-EDD064F4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49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0901B-6DBB-4A9C-8CDE-4F4B7A88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9048"/>
            <a:ext cx="10213200" cy="1112836"/>
          </a:xfrm>
        </p:spPr>
        <p:txBody>
          <a:bodyPr/>
          <a:lstStyle/>
          <a:p>
            <a:r>
              <a:rPr lang="el-GR" dirty="0"/>
              <a:t>Γιατί λοιπόν κινδυνεύουμε περισσότερο το καλοκαίρι και ιδιαίτερα τις μεσημεριανές ώρες;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21B20A4-DA0A-42C6-92E2-4E8F31C0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198486"/>
            <a:ext cx="6933460" cy="4447732"/>
          </a:xfrm>
        </p:spPr>
        <p:txBody>
          <a:bodyPr>
            <a:no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Η ακτινοβολία αυτή εξαρτάται από την απόσταση Ήλιου-Γης, την ηλιακή απόκλιση, το ηλιακό ύψος, το γεωγραφικό πλάτος του τόπου, το υψόμετρο του τόπου κλπ.</a:t>
            </a:r>
          </a:p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Όσο μεγαλύτερη είναι η απόσταση που διανύει η ηλιακή ακτινοβολία μέσα στην ατμόσφαιρα, τόσο μικρότερο είναι το ποσό της ηλιακής ακτινοβολίας που προσπίπτει στην επιφάνεια της Γης. Για τον λόγο αυτό η ένταση της ηλιακής ακτινοβολίας είναι πολύ μεγαλύτερη κατά την θερινή περίοδο σε σχέση με τη χειμερινή.</a:t>
            </a:r>
          </a:p>
          <a:p>
            <a:endParaRPr lang="el-G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 Τέλος, όσο πιο κάθετα προσπίπτει η ηλιακή ακτινοβολία πάνω σε μια επιφάνεια στην Γη τόσο μεγαλύτερη είναι η έντασή της. Η ηλιακή ακτινοβολία παρουσιάζει την μέγιστη ένταση της κατά την διάρκεια του μεσημεριού (μέγιστο ηλιακό ύψος), τόσο κατά τη θερινή όσο και κατά τη χειμερινή περίοδο. </a:t>
            </a:r>
          </a:p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Η ηλιακή ενέργεια είναι μεγαλύτερη κατά τη θερινή περίοδο, λόγω της θέσης του ήλιου, αλλά και λόγω της αύξησης των ωρών ηλιοφάνειας (μείωση των νεφώσεων).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84FD38-828D-4348-8E77-ECD6C245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100" y="806666"/>
            <a:ext cx="2857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002BD0-8BC7-446E-B2B8-9F15278D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74" y="272093"/>
            <a:ext cx="3531600" cy="523783"/>
          </a:xfrm>
        </p:spPr>
        <p:txBody>
          <a:bodyPr/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ιονίζουσα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D228CA-793B-4228-B0A8-D3581CB0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86" y="1466172"/>
            <a:ext cx="5762838" cy="319374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Μη </a:t>
            </a:r>
            <a:r>
              <a:rPr lang="el-GR" sz="5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ιονίζουσα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(Μη </a:t>
            </a:r>
            <a:r>
              <a:rPr lang="el-GR" sz="5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Ιοντίζουσα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): ηλεκτρομαγνητική - έχει σχετικά μικρή ενέργεια και δεν έχει ηλεκτρικές, χημικές επιδράσεις. Στην κατηγορία αυτή ανήκουν:</a:t>
            </a:r>
          </a:p>
          <a:p>
            <a:pPr algn="l"/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• Στατικά ηλεκτρικά και μαγνητικά πεδία (γήινο μαγνητικό πεδίο)</a:t>
            </a:r>
          </a:p>
          <a:p>
            <a:pPr algn="l"/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el-GR" sz="5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Ηλεκτρικό πεδίο"/>
              </a:rPr>
              <a:t>Ηλεκτρικά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και </a:t>
            </a:r>
            <a:r>
              <a:rPr lang="el-GR" sz="5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Μαγνητικό πεδίο"/>
              </a:rPr>
              <a:t>μαγνητικά πεδία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(50 </a:t>
            </a:r>
            <a:r>
              <a:rPr lang="el-GR" sz="5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Hz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από ηλεκτρικές συσκευές, υποσταθμούς, γραμμές μεταφοράς και διανομής ηλεκτρικής ενέργειας</a:t>
            </a:r>
          </a:p>
          <a:p>
            <a:pPr algn="l"/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• </a:t>
            </a:r>
            <a:r>
              <a:rPr lang="el-GR" sz="5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Ραδιοκύματα"/>
              </a:rPr>
              <a:t>Ραδιοκύματα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και </a:t>
            </a:r>
            <a:r>
              <a:rPr lang="el-GR" sz="56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Μικροκύματα"/>
              </a:rPr>
              <a:t>μικροκύματα</a:t>
            </a:r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από κεραίες τηλεπικοινωνιών, κεραίες ραδιοφωνίας και τηλεόρασης, φούρνους μικροκυμάτων</a:t>
            </a:r>
          </a:p>
          <a:p>
            <a:pPr algn="l"/>
            <a:r>
              <a:rPr lang="el-GR" sz="5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el-GR" sz="5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Ορατή και </a:t>
            </a:r>
            <a:r>
              <a:rPr lang="el-GR" sz="5600" b="1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Υπέρυθρη ακτινοβολία"/>
              </a:rPr>
              <a:t>υπέρυθρη ακτινοβολία</a:t>
            </a:r>
            <a:endParaRPr lang="el-GR" sz="56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3F29A-94BF-4C56-AFD6-8879EB8BDF33}"/>
              </a:ext>
            </a:extLst>
          </p:cNvPr>
          <p:cNvSpPr txBox="1"/>
          <p:nvPr/>
        </p:nvSpPr>
        <p:spPr>
          <a:xfrm>
            <a:off x="5530789" y="353653"/>
            <a:ext cx="609452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1B565"/>
              </a:buClr>
              <a:buSzTx/>
              <a:buFont typeface="Wingdings" panose="05000000000000000000" pitchFamily="2" charset="2"/>
              <a:buChar char=""/>
              <a:tabLst/>
              <a:defRPr/>
            </a:pPr>
            <a:r>
              <a:rPr kumimoji="0" lang="el-GR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Μη-</a:t>
            </a:r>
            <a:r>
              <a:rPr kumimoji="0" lang="el-GR" b="1" i="0" u="none" strike="noStrike" kern="1200" cap="none" spc="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ιονίζουσα</a:t>
            </a:r>
            <a:r>
              <a:rPr kumimoji="0" lang="el-GR" b="1" i="0" u="none" strike="noStrike" kern="120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ακτινοβολία</a:t>
            </a:r>
            <a:endParaRPr kumimoji="0" lang="el-GR" sz="3200" b="1" i="0" u="none" strike="noStrike" kern="1200" cap="none" spc="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333F8ABD-7191-4B48-824D-DCF3630BF6E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319596" y="692459"/>
            <a:ext cx="4935985" cy="698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l-GR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l-G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 </a:t>
            </a:r>
            <a:r>
              <a:rPr lang="el-GR" sz="1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ιονίζουσα</a:t>
            </a:r>
            <a:r>
              <a:rPr lang="el-G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ακτινοβολία είναι ακτινοβολία υψηλής ενέργειας που μπορεί να προκαλέσει ιονισμό, (</a:t>
            </a: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να φορτίσει δηλαδή την ύλη διώχνοντας ηλεκτρόνια από τα άτομα δημιουργώντας ιόντα, καθώς και να σπάσει τους δεσμούς των χημικών ενώσεων.) </a:t>
            </a:r>
            <a:r>
              <a:rPr lang="el-GR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Θεωρείται επικίνδυνη για τους ζωντανούς οργανισμούς καθώς μπορεί να προκαλέσει καρκίνο με την αλλοίωση των μορίων DNA</a:t>
            </a: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 πιο διεισδυτική </a:t>
            </a:r>
            <a:r>
              <a:rPr lang="el-GR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ιονίζουσα</a:t>
            </a: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ακτινοβολία είναι η ηλεκτρομαγνητική και η ακτινοβολία νετρονίων, </a:t>
            </a:r>
            <a:r>
              <a:rPr lang="el-GR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Ιονίζουσα</a:t>
            </a: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ακτινοβολία είναι: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Υπεριώδης ακτινοβολία"/>
              </a:rPr>
              <a:t>Υπεριώδης ακτινοβολία</a:t>
            </a:r>
            <a:endParaRPr lang="el-GR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Ακτίνες Χ"/>
              </a:rPr>
              <a:t>Ακτίνες Χ</a:t>
            </a:r>
            <a:endParaRPr lang="el-GR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Ακτίνες γ"/>
              </a:rPr>
              <a:t>Ακτίνες γ</a:t>
            </a:r>
            <a:endParaRPr lang="el-GR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Ακτινοβολία άλφα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Ακτινοβολία βήτα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Ακτινοβολία νετρονίων που έχουν υψηλές ταχύτητες</a:t>
            </a:r>
          </a:p>
        </p:txBody>
      </p:sp>
    </p:spTree>
    <p:extLst>
      <p:ext uri="{BB962C8B-B14F-4D97-AF65-F5344CB8AC3E}">
        <p14:creationId xmlns:p14="http://schemas.microsoft.com/office/powerpoint/2010/main" val="155396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6850CC-E1B0-493A-B7C5-28A2CE05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Τί προσφέρει ο ήλιος;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82F62C-73FF-4E94-ADE4-9F97CA65A5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319" y="2093912"/>
            <a:ext cx="3000375" cy="2247900"/>
          </a:xfrm>
          <a:prstGeom prst="rect">
            <a:avLst/>
          </a:prstGeo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FABE776-5130-49EA-A418-AB0613CFB2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5193" y="395289"/>
            <a:ext cx="4929188" cy="277266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DBA449E-E418-4771-BC41-4EB14BE46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59" y="2521744"/>
            <a:ext cx="5530056" cy="41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D2A40-0000-4485-A3B7-01F7135C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Φυσικές Πηγές ακτινοβολίας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D8E44A-A636-40C2-A233-B5D0C5ED4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l-G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Κοσμική ακτινοβολία</a:t>
            </a:r>
            <a:endParaRPr lang="el-GR" dirty="0">
              <a:solidFill>
                <a:srgbClr val="54595D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 </a:t>
            </a:r>
            <a:r>
              <a:rPr lang="el-G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2" tooltip="Κοσμικές ακτίνες"/>
              </a:rPr>
              <a:t>κοσμική ακτινοβολία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είναι όρος που χρησιμοποιείται για την ακτινοβολία που φτάνει στη Γη από το διάστημα. Σήμερα χρησιμοποιείται κυρίως για τη σωματιδιακή ακτινοβολία που φτάνει στη Γη από τον Ήλιο, από τον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μεσοαστρικό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χώρο μετά την </a:t>
            </a:r>
            <a:r>
              <a:rPr lang="el-GR" b="0" i="0" u="none" strike="noStrike" dirty="0" err="1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3" tooltip="Ηλιόπαυση (δεν έχει γραφτεί ακόμα)"/>
              </a:rPr>
              <a:t>ηλιόπαυση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και από τον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διαγαλαξιακό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χώρο. Ως όρος χρησιμοποιείται ενίοτε και για την ηλεκτρομαγνητική ακτινοβολία (ακτίνες </a:t>
            </a:r>
            <a:r>
              <a:rPr lang="el-G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γάμμα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και ακτίνες Χ) που προέρχεται από το διάστημα.</a:t>
            </a:r>
            <a:r>
              <a:rPr lang="el-GR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/>
              </a:rPr>
              <a:t>[1]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https://el.wikipedia.org/wiki/%CE%91%CE%BA%CF%84%CE%B9%CE%BD%CE%BF%CE%B2%CE%BF%CE%BB%CE%AF%CE%B1</a:t>
            </a:r>
            <a:endParaRPr lang="el-G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727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DA3C5E-70B9-4E81-B48B-03BED3558D26}"/>
              </a:ext>
            </a:extLst>
          </p:cNvPr>
          <p:cNvSpPr txBox="1"/>
          <p:nvPr/>
        </p:nvSpPr>
        <p:spPr>
          <a:xfrm>
            <a:off x="865113" y="1684841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https://www.beasty-press.com/author/manos-m/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50BCD41D-FD44-43A6-8B94-A0C3B1B7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ΔΙΚΤΥΟΓΡΑΦΙΑ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973F3-3014-4971-A418-566E5459F855}"/>
              </a:ext>
            </a:extLst>
          </p:cNvPr>
          <p:cNvSpPr txBox="1"/>
          <p:nvPr/>
        </p:nvSpPr>
        <p:spPr>
          <a:xfrm>
            <a:off x="774576" y="2505670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https://el.wikipedia.org/wiki/%CE%91%CE%BA%CF%84%CE%B9%CE%BD%CE%BF%CE%B2%CE%BF%CE%BB%CE%AF%CE%B1</a:t>
            </a:r>
            <a:endParaRPr lang="el-GR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8A2B-F428-412B-A6FA-AD6399427E20}"/>
              </a:ext>
            </a:extLst>
          </p:cNvPr>
          <p:cNvSpPr txBox="1"/>
          <p:nvPr/>
        </p:nvSpPr>
        <p:spPr>
          <a:xfrm>
            <a:off x="774576" y="3705999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https://www.pharmamanage.gr/%CE%B7%CE%BB%CE%B9%CE%BF%CF%82-3/4021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3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C8DB690-051A-4050-9BA4-D7B581161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99" y="2629988"/>
            <a:ext cx="9616907" cy="3832723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0621F238-5966-4719-A2D9-1A8D7EE4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818" y="-161129"/>
            <a:ext cx="10213200" cy="1112836"/>
          </a:xfrm>
        </p:spPr>
        <p:txBody>
          <a:bodyPr/>
          <a:lstStyle/>
          <a:p>
            <a:r>
              <a:rPr lang="el-GR" dirty="0"/>
              <a:t>ΗΛΙΑΚΗ ΑΚΤΙΝΟΒΟΛΙΑ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8F7FAF-29E7-4EC3-AF3C-3379F12B4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951707"/>
            <a:ext cx="10213200" cy="40401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Ιονίζουσα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ακτινοβολία: </a:t>
            </a:r>
            <a:r>
              <a:rPr lang="el-GR" b="1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καταστρεπτική για τη ζωή</a:t>
            </a:r>
            <a:r>
              <a:rPr lang="el-GR" b="1" dirty="0"/>
              <a:t> </a:t>
            </a:r>
            <a:r>
              <a:rPr lang="el-GR" dirty="0"/>
              <a:t>(δεν φτάνει στη Γη γιατί συγκρατείται από τα ανώτερα στρώματα της ατμόσφαιρας ή </a:t>
            </a:r>
            <a:r>
              <a:rPr lang="el-GR" dirty="0" err="1"/>
              <a:t>απορροφάται</a:t>
            </a:r>
            <a:r>
              <a:rPr lang="el-GR" dirty="0"/>
              <a:t> από μάζες αερίων)</a:t>
            </a:r>
          </a:p>
        </p:txBody>
      </p:sp>
    </p:spTree>
    <p:extLst>
      <p:ext uri="{BB962C8B-B14F-4D97-AF65-F5344CB8AC3E}">
        <p14:creationId xmlns:p14="http://schemas.microsoft.com/office/powerpoint/2010/main" val="274459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6F21A07-DBEF-4898-AB31-C92C6545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53" y="371952"/>
            <a:ext cx="8176334" cy="4838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B03D8-E706-44AF-B2D6-9A933B080D28}"/>
              </a:ext>
            </a:extLst>
          </p:cNvPr>
          <p:cNvSpPr txBox="1"/>
          <p:nvPr/>
        </p:nvSpPr>
        <p:spPr>
          <a:xfrm>
            <a:off x="177553" y="510105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http://photodentro.edu.gr/lor/r/8521/10806</a:t>
            </a:r>
            <a:endParaRPr lang="el-GR" dirty="0"/>
          </a:p>
          <a:p>
            <a:r>
              <a:rPr lang="el-GR" dirty="0"/>
              <a:t> ανάλυση ορατού φωτός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02FD3-B1E0-47FB-A70E-BB56A1296E77}"/>
              </a:ext>
            </a:extLst>
          </p:cNvPr>
          <p:cNvSpPr txBox="1"/>
          <p:nvPr/>
        </p:nvSpPr>
        <p:spPr>
          <a:xfrm>
            <a:off x="177553" y="5839717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http://photodentro.edu.gr/lor/r/8521/10458?locale=el</a:t>
            </a:r>
            <a:endParaRPr lang="el-GR" dirty="0"/>
          </a:p>
          <a:p>
            <a:r>
              <a:rPr lang="el-GR" dirty="0"/>
              <a:t>Μήκη κύματος ορατού φωτός</a:t>
            </a:r>
          </a:p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2FAE3-D322-40EF-8322-3DFE1A995E59}"/>
              </a:ext>
            </a:extLst>
          </p:cNvPr>
          <p:cNvSpPr txBox="1"/>
          <p:nvPr/>
        </p:nvSpPr>
        <p:spPr>
          <a:xfrm>
            <a:off x="177553" y="0"/>
            <a:ext cx="5514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ΦΑΣΜΑ ΗΛΙΑΚΗΣ ΑΚΤΙΝΟΒΟΛΙΑΣ</a:t>
            </a:r>
          </a:p>
        </p:txBody>
      </p:sp>
    </p:spTree>
    <p:extLst>
      <p:ext uri="{BB962C8B-B14F-4D97-AF65-F5344CB8AC3E}">
        <p14:creationId xmlns:p14="http://schemas.microsoft.com/office/powerpoint/2010/main" val="39092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07F522-95E2-44E3-98C3-0022FBD7D899}"/>
              </a:ext>
            </a:extLst>
          </p:cNvPr>
          <p:cNvSpPr txBox="1"/>
          <p:nvPr/>
        </p:nvSpPr>
        <p:spPr>
          <a:xfrm>
            <a:off x="474215" y="1180743"/>
            <a:ext cx="60945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/>
              <a:t>✔ Στη Σύνθεση της Βιταμίνης D (μετατρέπει τη προβιταμίνη </a:t>
            </a:r>
            <a:r>
              <a:rPr lang="en-US" dirty="0"/>
              <a:t>    D</a:t>
            </a:r>
            <a:r>
              <a:rPr lang="el-GR" dirty="0"/>
              <a:t> των τροφών σε βιταμίνη </a:t>
            </a:r>
            <a:r>
              <a:rPr lang="en-US" dirty="0"/>
              <a:t>D)</a:t>
            </a:r>
            <a:endParaRPr lang="el-GR" dirty="0"/>
          </a:p>
          <a:p>
            <a:endParaRPr lang="el-GR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✔Ανάπτυξη στην παιδική ηλικία κ αποφυγή ραχίτιδας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✔Επούλωση τραυμάτων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✔Άμυνα οργανισμού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✔Καταστρεπτική δράση σε ιούς και βακτήρια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✔Παραγωγή μελανίνης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ABDBC-30DE-46C6-986E-AEAEB74FE9A9}"/>
              </a:ext>
            </a:extLst>
          </p:cNvPr>
          <p:cNvSpPr txBox="1"/>
          <p:nvPr/>
        </p:nvSpPr>
        <p:spPr>
          <a:xfrm>
            <a:off x="474215" y="6334780"/>
            <a:ext cx="6022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https://www.pharmamanage.gr/%CE%B7%CE%BB%CE%B9%CE%BF%CF%82-3/4021</a:t>
            </a:r>
            <a:endParaRPr lang="el-GR" sz="1000" dirty="0"/>
          </a:p>
          <a:p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65759-CB6B-4B62-8063-AB1ED82F57DA}"/>
              </a:ext>
            </a:extLst>
          </p:cNvPr>
          <p:cNvSpPr txBox="1"/>
          <p:nvPr/>
        </p:nvSpPr>
        <p:spPr>
          <a:xfrm>
            <a:off x="360175" y="691277"/>
            <a:ext cx="52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ΠΛΕΟΝΕΚΤΗΜΑΤΑ </a:t>
            </a:r>
            <a:r>
              <a:rPr lang="el-GR" b="1" dirty="0"/>
              <a:t>ΥΠΕΡΙΩΔΟΥΣ </a:t>
            </a:r>
            <a:r>
              <a:rPr lang="el-GR" dirty="0"/>
              <a:t>ΑΚΤΙΝΟΒΟΛΙΑΣ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24BC9-62BA-4A8C-B988-BDFEC1DEC3FF}"/>
              </a:ext>
            </a:extLst>
          </p:cNvPr>
          <p:cNvSpPr txBox="1"/>
          <p:nvPr/>
        </p:nvSpPr>
        <p:spPr>
          <a:xfrm>
            <a:off x="6496234" y="569675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 Στη Διάθεση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✔ Στον Ύπνο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429DAD-2A8E-4BC3-9DDE-229C615E6F41}"/>
              </a:ext>
            </a:extLst>
          </p:cNvPr>
          <p:cNvSpPr txBox="1"/>
          <p:nvPr/>
        </p:nvSpPr>
        <p:spPr>
          <a:xfrm>
            <a:off x="3946807" y="6185044"/>
            <a:ext cx="7138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✔ Στις Δερματοπάθειες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49A6D-1B52-416A-A57A-2C7459ED6F7B}"/>
              </a:ext>
            </a:extLst>
          </p:cNvPr>
          <p:cNvSpPr txBox="1"/>
          <p:nvPr/>
        </p:nvSpPr>
        <p:spPr>
          <a:xfrm>
            <a:off x="185969" y="42140"/>
            <a:ext cx="7733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Πόσο απαραίτητος είναι ο ήλιος στους ενήλικες και τα παιδιά;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4B2BBE-F5DE-47DE-8D4F-43F13A87A895}"/>
              </a:ext>
            </a:extLst>
          </p:cNvPr>
          <p:cNvSpPr txBox="1"/>
          <p:nvPr/>
        </p:nvSpPr>
        <p:spPr>
          <a:xfrm>
            <a:off x="7023717" y="739163"/>
            <a:ext cx="469406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Γιατί είναι απαραίτητος ο ήλιος;</a:t>
            </a:r>
          </a:p>
          <a:p>
            <a:r>
              <a:rPr lang="el-GR" b="1" dirty="0"/>
              <a:t> </a:t>
            </a:r>
          </a:p>
          <a:p>
            <a:r>
              <a:rPr lang="el-GR" dirty="0"/>
              <a:t>Για τη ΒΙΤΑΜΙΝΗ D 🌞</a:t>
            </a:r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✔ 10-15 λεπτά έκθεσης στον ήλιο μιας μικρής επιφάνειας του δέρματος είναι αρκετή για τη σύνθεση της βιταμίνης D.</a:t>
            </a:r>
          </a:p>
          <a:p>
            <a:r>
              <a:rPr lang="el-GR" dirty="0"/>
              <a:t> </a:t>
            </a:r>
          </a:p>
          <a:p>
            <a:r>
              <a:rPr lang="el-GR" dirty="0"/>
              <a:t>✔ Η χρήση αντηλιακού δεν επηρεάζει τη σύνθεση της βιταμίνης D! </a:t>
            </a:r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 </a:t>
            </a:r>
          </a:p>
          <a:p>
            <a:r>
              <a:rPr lang="el-GR" dirty="0"/>
              <a:t>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419E1D6-F4FC-447F-BFC7-70C0EAD6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00" y="3885828"/>
            <a:ext cx="2897482" cy="181092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45EDBF4-84DA-41AC-AE62-DA9779376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717" y="4301966"/>
            <a:ext cx="2619375" cy="1743075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10861A8-D043-43AE-8837-1485FE480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96" y="4791693"/>
            <a:ext cx="2468939" cy="15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3B7A18AD-59A9-403B-8069-A8CBB954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6" y="61288"/>
            <a:ext cx="9174273" cy="652886"/>
          </a:xfrm>
        </p:spPr>
        <p:txBody>
          <a:bodyPr/>
          <a:lstStyle/>
          <a:p>
            <a:r>
              <a:rPr lang="el-GR" dirty="0"/>
              <a:t>ΜΕΙΟΝΕΚΤΗΜΑΤΑ ΥΠΕΡΙΩΔΟΥΣ ΑΚΤΙΝΟΒΟΛΙΑΣ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7B3753D-84B6-42A9-8373-088AFB28C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0577" y="714174"/>
            <a:ext cx="5249297" cy="3318521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5655C6-C6BE-4A5C-B621-0E2336C585F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592210"/>
            <a:ext cx="8185848" cy="4700962"/>
          </a:xfrm>
        </p:spPr>
        <p:txBody>
          <a:bodyPr>
            <a:normAutofit/>
          </a:bodyPr>
          <a:lstStyle/>
          <a:p>
            <a:r>
              <a:rPr lang="el-GR" dirty="0"/>
              <a:t>Δημιουργεί:</a:t>
            </a:r>
          </a:p>
          <a:p>
            <a:r>
              <a:rPr lang="el-GR" dirty="0"/>
              <a:t>ΕΓΚΑΥΜΑ </a:t>
            </a:r>
          </a:p>
          <a:p>
            <a:r>
              <a:rPr lang="el-GR" dirty="0"/>
              <a:t>ΕΡΕΘΙΣΜΟΣ ΜΑΤΙΩΝ</a:t>
            </a:r>
          </a:p>
          <a:p>
            <a:r>
              <a:rPr lang="el-GR" dirty="0"/>
              <a:t>ΚΑΡΚΙΝΟ(σε πολύ μεγάλη έκθεση)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8DB53D1-F0DA-482D-BF80-6CF10EADD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601" y="1592210"/>
            <a:ext cx="2994723" cy="17269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5600B9-DC82-490E-9039-13AE9EB84E32}"/>
              </a:ext>
            </a:extLst>
          </p:cNvPr>
          <p:cNvSpPr txBox="1"/>
          <p:nvPr/>
        </p:nvSpPr>
        <p:spPr>
          <a:xfrm>
            <a:off x="253284" y="707067"/>
            <a:ext cx="730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έκθεση για μεγάλο χρονικό διάστημα στην υπεριώδη ακτινοβολία: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E1AA8-982C-43CE-8B3B-5CA291DCFC85}"/>
              </a:ext>
            </a:extLst>
          </p:cNvPr>
          <p:cNvSpPr txBox="1"/>
          <p:nvPr/>
        </p:nvSpPr>
        <p:spPr>
          <a:xfrm>
            <a:off x="253284" y="1069292"/>
            <a:ext cx="597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Έχει βλαπτική επίδραση στο ΔΕΡΜΑ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264E6AD-83BD-449D-A46B-D17AF9B70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4" y="4142781"/>
            <a:ext cx="2859272" cy="2523963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2E97EC9-E5B3-44E1-805F-2E4C6AE9D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780" y="4142780"/>
            <a:ext cx="3505088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BDCCCF2-0A97-4276-A7D2-F45C555C8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9067" y="1522954"/>
            <a:ext cx="5151566" cy="3615241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4F3B49-627E-4DB2-B252-4F0A39897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575" y="804863"/>
            <a:ext cx="4476750" cy="49101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Αξίζει να σημειωθεί ότι περίπου το 95% της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υπεριώδους ακτινοβολίας δι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απερνά το νερό (π.χ. στη θάλασσα) και το 50% διεισδύει σε βάθος περίπου 3 μέτρων.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800" spc="0" dirty="0">
              <a:solidFill>
                <a:srgbClr val="000000"/>
              </a:solidFill>
              <a:latin typeface="Avenir Next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Όταν λοιπόν κολυμπάμε το σώμα μας βρίσκεται μόλις λίγα εκατοστά κάτω από την επιφάνεια του νερού, και κατά συνέπεια δεν προστατεύεται από την υπεριώδη ακτινοβολία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74A1BA-A10E-4952-9AF6-AFAAD907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873"/>
            <a:ext cx="10213200" cy="1112836"/>
          </a:xfrm>
        </p:spPr>
        <p:txBody>
          <a:bodyPr/>
          <a:lstStyle/>
          <a:p>
            <a:r>
              <a:rPr lang="el-GR" dirty="0"/>
              <a:t>ΟΡΑΤΗ ΑΚΤΙΝΟΒΟΛΙΑ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CA9F80-D3E4-442F-9DC6-8F7D23FE2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709"/>
            <a:ext cx="6401355" cy="4943475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/>
              <a:t>Είναι απαραίτητη για την φωτοσύνθεση</a:t>
            </a:r>
          </a:p>
          <a:p>
            <a:r>
              <a:rPr lang="el-GR" sz="2600" dirty="0"/>
              <a:t>Την καλή λειτουργία της όρασης</a:t>
            </a:r>
          </a:p>
          <a:p>
            <a:r>
              <a:rPr lang="el-GR" sz="2600" dirty="0"/>
              <a:t>Την πνευματική και ψυχική ευεξία του ανθρώπου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🌼 Για τη ΔΙΑΘΕΣΗ:</a:t>
            </a:r>
          </a:p>
          <a:p>
            <a:r>
              <a:rPr lang="el-GR" dirty="0"/>
              <a:t>✔ H έκθεση στον ήλιο βελτιώνει τη διάθεση μέσω της έκκρισης ΣΕΡΟΤΟΝΙΝΗΣ, νευροδιαβιβαστής που παρεμβαίνει στη ρύθμιση της διάθεσης, του ύπνου και της όρεξης.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7B9D650-C7FF-4821-ABD9-50EE5F51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365" y="228323"/>
            <a:ext cx="4526733" cy="42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B9A1B-E169-45B9-B3D6-E5C3F8B17343}"/>
              </a:ext>
            </a:extLst>
          </p:cNvPr>
          <p:cNvSpPr txBox="1"/>
          <p:nvPr/>
        </p:nvSpPr>
        <p:spPr>
          <a:xfrm>
            <a:off x="337351" y="842378"/>
            <a:ext cx="60967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😴 Για τον ΥΠΝΟ:</a:t>
            </a:r>
          </a:p>
          <a:p>
            <a:endParaRPr lang="el-GR" dirty="0"/>
          </a:p>
          <a:p>
            <a:r>
              <a:rPr lang="el-GR" dirty="0"/>
              <a:t>✔ Το φως που δέχεται η ίριδα του ματιού μεταφέρεται μέχρι την επίφυση.</a:t>
            </a:r>
          </a:p>
          <a:p>
            <a:endParaRPr lang="el-GR" dirty="0"/>
          </a:p>
          <a:p>
            <a:r>
              <a:rPr lang="el-GR" dirty="0"/>
              <a:t>✔ Η επίφυση εκκρίνει στο τέλος της ημέρας τη </a:t>
            </a:r>
            <a:r>
              <a:rPr lang="el-GR" dirty="0" err="1"/>
              <a:t>μελατονίνη</a:t>
            </a:r>
            <a:r>
              <a:rPr lang="el-GR" dirty="0"/>
              <a:t>, ορμόνη που διευκολύνει την έναρξη του ύπνου.</a:t>
            </a:r>
          </a:p>
          <a:p>
            <a:endParaRPr lang="el-GR" dirty="0"/>
          </a:p>
          <a:p>
            <a:r>
              <a:rPr lang="el-GR" dirty="0"/>
              <a:t>✔ H έκθεση στο φως το βράδυ καθυστερεί την παραγωγή </a:t>
            </a:r>
            <a:r>
              <a:rPr lang="el-GR" dirty="0" err="1"/>
              <a:t>μελατονίνης</a:t>
            </a:r>
            <a:r>
              <a:rPr lang="el-GR" dirty="0"/>
              <a:t>, ενώ η πρωινή έκθεση στον ήλιο προάγει τον καλό ύπνο!</a:t>
            </a:r>
          </a:p>
          <a:p>
            <a:endParaRPr lang="el-GR" dirty="0"/>
          </a:p>
          <a:p>
            <a:r>
              <a:rPr lang="el-GR" dirty="0"/>
              <a:t>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E5A8C8-D08D-4C65-8BB5-E1416E1B6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731" y="437392"/>
            <a:ext cx="4164367" cy="34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1023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RegularSeedRightStep">
      <a:dk1>
        <a:srgbClr val="000000"/>
      </a:dk1>
      <a:lt1>
        <a:srgbClr val="FFFFFF"/>
      </a:lt1>
      <a:dk2>
        <a:srgbClr val="181734"/>
      </a:dk2>
      <a:lt2>
        <a:srgbClr val="F2F0F3"/>
      </a:lt2>
      <a:accent1>
        <a:srgbClr val="69B130"/>
      </a:accent1>
      <a:accent2>
        <a:srgbClr val="2BBA26"/>
      </a:accent2>
      <a:accent3>
        <a:srgbClr val="31B565"/>
      </a:accent3>
      <a:accent4>
        <a:srgbClr val="25B498"/>
      </a:accent4>
      <a:accent5>
        <a:srgbClr val="38ACCD"/>
      </a:accent5>
      <a:accent6>
        <a:srgbClr val="2960C4"/>
      </a:accent6>
      <a:hlink>
        <a:srgbClr val="8944C0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1218</Words>
  <Application>Microsoft Office PowerPoint</Application>
  <PresentationFormat>Ευρεία οθόνη</PresentationFormat>
  <Paragraphs>150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Arial</vt:lpstr>
      <vt:lpstr>Avenir Next LT Pro</vt:lpstr>
      <vt:lpstr>Calibri</vt:lpstr>
      <vt:lpstr>Fira Sans Condensed</vt:lpstr>
      <vt:lpstr>Goudy Old Style</vt:lpstr>
      <vt:lpstr>Roboto</vt:lpstr>
      <vt:lpstr>Wingdings</vt:lpstr>
      <vt:lpstr>FrostyVTI</vt:lpstr>
      <vt:lpstr>Ηλιακή ακτινοβολία</vt:lpstr>
      <vt:lpstr>Τί προσφέρει ο ήλιος;</vt:lpstr>
      <vt:lpstr>ΗΛΙΑΚΗ ΑΚΤΙΝΟΒΟΛΙΑ</vt:lpstr>
      <vt:lpstr>Παρουσίαση του PowerPoint</vt:lpstr>
      <vt:lpstr>Παρουσίαση του PowerPoint</vt:lpstr>
      <vt:lpstr>ΜΕΙΟΝΕΚΤΗΜΑΤΑ ΥΠΕΡΙΩΔΟΥΣ ΑΚΤΙΝΟΒΟΛΙΑΣ</vt:lpstr>
      <vt:lpstr>Παρουσίαση του PowerPoint</vt:lpstr>
      <vt:lpstr>ΟΡΑΤΗ ΑΚΤΙΝΟΒΟΛΙΑ</vt:lpstr>
      <vt:lpstr>Παρουσίαση του PowerPoint</vt:lpstr>
      <vt:lpstr>ΥΠΕΡΥΘΡΗ ΑΚΤΙΝΟΒΟΛΙΑ</vt:lpstr>
      <vt:lpstr>Παρουσίαση του PowerPoint</vt:lpstr>
      <vt:lpstr>Κίνδυνοι από τη χρόνια έκθεση στον ήλιο</vt:lpstr>
      <vt:lpstr>Παρουσίαση του PowerPoint</vt:lpstr>
      <vt:lpstr>ΗΛΙΟΘΕΡΑΠΕΙΑ</vt:lpstr>
      <vt:lpstr>Παρουσίαση του PowerPoint</vt:lpstr>
      <vt:lpstr>Παρουσίαση του PowerPoint</vt:lpstr>
      <vt:lpstr>Παρουσίαση του PowerPoint</vt:lpstr>
      <vt:lpstr>Γιατί λοιπόν κινδυνεύουμε περισσότερο το καλοκαίρι και ιδιαίτερα τις μεσημεριανές ώρες;</vt:lpstr>
      <vt:lpstr>ιονίζουσα</vt:lpstr>
      <vt:lpstr>Φυσικές Πηγές ακτινοβολίας</vt:lpstr>
      <vt:lpstr>ΔΙΚΤΥΟΓΡΑΦΙΑ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ακτινοβολία</dc:title>
  <dc:creator>kalamata kalamata</dc:creator>
  <cp:lastModifiedBy>kalamata kalamata</cp:lastModifiedBy>
  <cp:revision>27</cp:revision>
  <dcterms:created xsi:type="dcterms:W3CDTF">2021-01-18T06:09:11Z</dcterms:created>
  <dcterms:modified xsi:type="dcterms:W3CDTF">2022-02-09T19:49:24Z</dcterms:modified>
</cp:coreProperties>
</file>