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68" r:id="rId18"/>
    <p:sldId id="269" r:id="rId19"/>
    <p:sldId id="277" r:id="rId20"/>
    <p:sldId id="270" r:id="rId21"/>
    <p:sldId id="278" r:id="rId22"/>
    <p:sldId id="271" r:id="rId23"/>
    <p:sldId id="272" r:id="rId2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amata kalamata" initials="kk" lastIdx="1" clrIdx="0">
    <p:extLst>
      <p:ext uri="{19B8F6BF-5375-455C-9EA6-DF929625EA0E}">
        <p15:presenceInfo xmlns:p15="http://schemas.microsoft.com/office/powerpoint/2012/main" userId="2ab7b02a2da10c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5T09:10:09.89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295847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3C856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295847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295847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6700" y="491998"/>
            <a:ext cx="667059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295847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814" y="1160729"/>
            <a:ext cx="7927340" cy="417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3C856C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88706" y="5987382"/>
            <a:ext cx="2165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" y="87195"/>
            <a:ext cx="845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3200" spc="-10" dirty="0">
                <a:solidFill>
                  <a:srgbClr val="FF0000"/>
                </a:solidFill>
              </a:rPr>
              <a:t>Γιατί είναι απαραίτητο το </a:t>
            </a:r>
            <a:r>
              <a:rPr sz="3200" spc="-10" dirty="0" err="1"/>
              <a:t>Νερό</a:t>
            </a:r>
            <a:r>
              <a:rPr lang="el-GR" sz="3200" spc="-10" dirty="0">
                <a:solidFill>
                  <a:srgbClr val="FF0000"/>
                </a:solidFill>
              </a:rPr>
              <a:t>;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599" y="457202"/>
            <a:ext cx="8055609" cy="64554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378460">
              <a:lnSpc>
                <a:spcPct val="110500"/>
              </a:lnSpc>
              <a:spcBef>
                <a:spcPts val="114"/>
              </a:spcBef>
              <a:buClr>
                <a:srgbClr val="000000"/>
              </a:buClr>
              <a:tabLst>
                <a:tab pos="189865" algn="l"/>
              </a:tabLst>
            </a:pPr>
            <a:r>
              <a:rPr lang="en-US" sz="22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1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Απ</a:t>
            </a:r>
            <a:r>
              <a:rPr sz="2200" b="1" i="1" spc="-5" dirty="0" err="1">
                <a:solidFill>
                  <a:srgbClr val="154A5C"/>
                </a:solidFill>
                <a:latin typeface="Segoe Print"/>
                <a:cs typeface="Segoe Print"/>
              </a:rPr>
              <a:t>οτελεί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 έναν από τους παράγοντες, στους 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οποίους</a:t>
            </a:r>
            <a:r>
              <a:rPr sz="2200" b="1" i="1" spc="2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οφείλεται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η </a:t>
            </a:r>
            <a:r>
              <a:rPr sz="2200" b="1" i="1" u="sng" spc="-5" dirty="0">
                <a:solidFill>
                  <a:srgbClr val="154A5C"/>
                </a:solidFill>
                <a:latin typeface="Segoe Print"/>
                <a:cs typeface="Segoe Print"/>
              </a:rPr>
              <a:t>ανάπτυξη</a:t>
            </a:r>
            <a:r>
              <a:rPr sz="2200" b="1" i="1" u="sng" spc="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u="sng" spc="-5" dirty="0">
                <a:solidFill>
                  <a:srgbClr val="154A5C"/>
                </a:solidFill>
                <a:latin typeface="Segoe Print"/>
                <a:cs typeface="Segoe Print"/>
              </a:rPr>
              <a:t>τ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ης</a:t>
            </a:r>
            <a:r>
              <a:rPr sz="2200" b="1" i="1" spc="-1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ζωής</a:t>
            </a:r>
            <a:r>
              <a:rPr sz="2200" b="1" i="1" spc="-1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στον </a:t>
            </a:r>
            <a:r>
              <a:rPr sz="2200" b="1" i="1" spc="-86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πλανήτη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μας.</a:t>
            </a:r>
            <a:endParaRPr sz="2200" dirty="0">
              <a:latin typeface="Segoe Print"/>
              <a:cs typeface="Segoe Print"/>
            </a:endParaRPr>
          </a:p>
          <a:p>
            <a:pPr marL="12065">
              <a:lnSpc>
                <a:spcPct val="100000"/>
              </a:lnSpc>
              <a:spcBef>
                <a:spcPts val="1260"/>
              </a:spcBef>
              <a:buClr>
                <a:srgbClr val="000000"/>
              </a:buClr>
              <a:tabLst>
                <a:tab pos="223520" algn="l"/>
              </a:tabLst>
            </a:pPr>
            <a:r>
              <a:rPr lang="en-US" sz="2200" b="1" i="1" spc="-10" dirty="0">
                <a:solidFill>
                  <a:srgbClr val="FF0000"/>
                </a:solidFill>
                <a:latin typeface="Segoe Print"/>
                <a:cs typeface="Segoe Print"/>
              </a:rPr>
              <a:t>2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Είναι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 απαραίτητο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στοιχείο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μετά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το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οξυγόνο</a:t>
            </a:r>
            <a:endParaRPr sz="22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    </a:t>
            </a:r>
            <a:r>
              <a:rPr sz="2200" b="1" i="1" spc="-10" dirty="0" err="1">
                <a:solidFill>
                  <a:srgbClr val="154A5C"/>
                </a:solidFill>
                <a:latin typeface="Segoe Print"/>
                <a:cs typeface="Segoe Print"/>
              </a:rPr>
              <a:t>γι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α</a:t>
            </a:r>
            <a:r>
              <a:rPr sz="2200" b="1" i="1" spc="-2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τη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u="sng" spc="-5" dirty="0">
                <a:solidFill>
                  <a:srgbClr val="154A5C"/>
                </a:solidFill>
                <a:latin typeface="Segoe Print"/>
                <a:cs typeface="Segoe Print"/>
              </a:rPr>
              <a:t>διατήρηση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της</a:t>
            </a:r>
            <a:r>
              <a:rPr sz="2200" b="1" i="1" spc="-2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ζωής.</a:t>
            </a:r>
            <a:endParaRPr sz="2200" dirty="0">
              <a:latin typeface="Segoe Print"/>
              <a:cs typeface="Segoe Print"/>
            </a:endParaRPr>
          </a:p>
          <a:p>
            <a:pPr marL="12065">
              <a:lnSpc>
                <a:spcPct val="100000"/>
              </a:lnSpc>
              <a:spcBef>
                <a:spcPts val="1260"/>
              </a:spcBef>
              <a:buClr>
                <a:srgbClr val="000000"/>
              </a:buClr>
              <a:tabLst>
                <a:tab pos="223520" algn="l"/>
              </a:tabLst>
            </a:pPr>
            <a:r>
              <a:rPr lang="en-US" sz="22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3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Απ</a:t>
            </a:r>
            <a:r>
              <a:rPr sz="2200" b="1" i="1" spc="-5" dirty="0" err="1">
                <a:solidFill>
                  <a:srgbClr val="154A5C"/>
                </a:solidFill>
                <a:latin typeface="Segoe Print"/>
                <a:cs typeface="Segoe Print"/>
              </a:rPr>
              <a:t>οτελεί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το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90%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του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αίματος</a:t>
            </a:r>
            <a:r>
              <a:rPr sz="2200" b="1" i="1" spc="2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και το</a:t>
            </a:r>
            <a:r>
              <a:rPr sz="2200" b="1" i="1" spc="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60</a:t>
            </a:r>
            <a:r>
              <a:rPr sz="2200" b="1" spc="-5" dirty="0">
                <a:solidFill>
                  <a:srgbClr val="154A5C"/>
                </a:solidFill>
                <a:latin typeface="Segoe Print"/>
                <a:cs typeface="Segoe Print"/>
              </a:rPr>
              <a:t>-70%</a:t>
            </a:r>
            <a:endParaRPr sz="22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    </a:t>
            </a:r>
            <a:r>
              <a:rPr sz="2200" b="1" i="1" spc="-5" dirty="0" err="1">
                <a:solidFill>
                  <a:srgbClr val="154A5C"/>
                </a:solidFill>
                <a:latin typeface="Segoe Print"/>
                <a:cs typeface="Segoe Print"/>
              </a:rPr>
              <a:t>του</a:t>
            </a:r>
            <a:r>
              <a:rPr sz="2200" b="1" i="1" spc="-2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σώματος</a:t>
            </a:r>
            <a:endParaRPr sz="2200" dirty="0">
              <a:latin typeface="Segoe Print"/>
              <a:cs typeface="Segoe Print"/>
            </a:endParaRPr>
          </a:p>
          <a:p>
            <a:pPr marL="12700" marR="53975">
              <a:lnSpc>
                <a:spcPct val="110000"/>
              </a:lnSpc>
              <a:spcBef>
                <a:spcPts val="1010"/>
              </a:spcBef>
              <a:buClr>
                <a:srgbClr val="000000"/>
              </a:buClr>
              <a:tabLst>
                <a:tab pos="112395" algn="l"/>
              </a:tabLst>
            </a:pPr>
            <a:r>
              <a:rPr lang="en-US" sz="22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4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Βα</a:t>
            </a:r>
            <a:r>
              <a:rPr sz="2200" b="1" i="1" spc="-5" dirty="0" err="1">
                <a:solidFill>
                  <a:srgbClr val="154A5C"/>
                </a:solidFill>
                <a:latin typeface="Segoe Print"/>
                <a:cs typeface="Segoe Print"/>
              </a:rPr>
              <a:t>σικό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συστατικό</a:t>
            </a:r>
            <a:r>
              <a:rPr sz="2200" b="1" i="1" spc="10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των </a:t>
            </a:r>
            <a:r>
              <a:rPr sz="2200" b="1" i="1" spc="-10" dirty="0">
                <a:solidFill>
                  <a:srgbClr val="154A5C"/>
                </a:solidFill>
                <a:latin typeface="Segoe Print"/>
                <a:cs typeface="Segoe Print"/>
              </a:rPr>
              <a:t>κυττάρων</a:t>
            </a:r>
            <a:r>
              <a:rPr sz="2200" b="1" i="1" spc="1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των φυτικών </a:t>
            </a:r>
            <a:r>
              <a:rPr sz="2200" b="1" i="1" spc="-865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και ζωικών</a:t>
            </a:r>
            <a:r>
              <a:rPr sz="2200" b="1" i="1" dirty="0">
                <a:solidFill>
                  <a:srgbClr val="154A5C"/>
                </a:solidFill>
                <a:latin typeface="Segoe Print"/>
                <a:cs typeface="Segoe Print"/>
              </a:rPr>
              <a:t> </a:t>
            </a:r>
            <a:r>
              <a:rPr sz="2200" b="1" i="1" spc="-5" dirty="0">
                <a:solidFill>
                  <a:srgbClr val="154A5C"/>
                </a:solidFill>
                <a:latin typeface="Segoe Print"/>
                <a:cs typeface="Segoe Print"/>
              </a:rPr>
              <a:t>οργανισμών</a:t>
            </a:r>
            <a:endParaRPr lang="en-US" sz="2200" b="1" i="1" spc="-5" dirty="0">
              <a:solidFill>
                <a:srgbClr val="154A5C"/>
              </a:solidFill>
              <a:latin typeface="Segoe Print"/>
              <a:cs typeface="Segoe Print"/>
            </a:endParaRPr>
          </a:p>
          <a:p>
            <a:pPr marL="12700" marR="804545" lvl="0" defTabSz="914400" eaLnBrk="1" fontAlgn="auto" latinLnBrk="0" hangingPunct="1">
              <a:lnSpc>
                <a:spcPct val="120000"/>
              </a:lnSpc>
              <a:spcBef>
                <a:spcPts val="1010"/>
              </a:spcBef>
              <a:spcAft>
                <a:spcPts val="0"/>
              </a:spcAft>
              <a:buClr>
                <a:srgbClr val="295847"/>
              </a:buClr>
              <a:buSzTx/>
              <a:tabLst>
                <a:tab pos="241300" algn="l"/>
              </a:tabLst>
              <a:defRPr/>
            </a:pPr>
            <a:r>
              <a:rPr kumimoji="0" lang="en-US" sz="2000" b="1" i="1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</a:rPr>
              <a:t>5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Καμία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χημική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αντίδραση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του οργανισμού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μας δεν </a:t>
            </a:r>
            <a:r>
              <a:rPr kumimoji="0" lang="el-GR" sz="2000" b="1" i="1" u="none" strike="noStrike" kern="0" cap="none" spc="-78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μπορεί</a:t>
            </a:r>
            <a:r>
              <a:rPr kumimoji="0" lang="el-GR" sz="2000" b="1" i="1" u="none" strike="noStrike" kern="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να</a:t>
            </a:r>
            <a:r>
              <a:rPr kumimoji="0" lang="el-GR" sz="2000" b="1" i="1" u="none" strike="noStrike" kern="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πραγματοποιηθεί</a:t>
            </a:r>
            <a:r>
              <a:rPr kumimoji="0" lang="el-GR" sz="2000" b="1" i="1" u="none" strike="noStrike" kern="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αν</a:t>
            </a:r>
            <a:r>
              <a:rPr kumimoji="0" lang="el-GR" sz="2000" b="1" i="1" u="none" strike="noStrike" kern="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δεν</a:t>
            </a:r>
            <a:r>
              <a:rPr kumimoji="0" lang="el-GR" sz="2000" b="1" i="1" u="none" strike="noStrike" kern="0" cap="none" spc="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υπάρχει</a:t>
            </a:r>
            <a:r>
              <a:rPr kumimoji="0" lang="el-GR" sz="2000" b="1" i="1" u="none" strike="noStrike" kern="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νερό</a:t>
            </a:r>
            <a:endParaRPr kumimoji="0" lang="el-GR" sz="2000" b="1" i="1" u="none" strike="noStrike" kern="0" cap="none" spc="0" normalizeH="0" baseline="0" noProof="0" dirty="0">
              <a:ln>
                <a:noFill/>
              </a:ln>
              <a:solidFill>
                <a:srgbClr val="3C856C"/>
              </a:solidFill>
              <a:effectLst/>
              <a:uLnTx/>
              <a:uFillTx/>
              <a:latin typeface="Segoe Print"/>
              <a:ea typeface="+mn-ea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>
                <a:srgbClr val="295847"/>
              </a:buClr>
              <a:buSzTx/>
              <a:tabLst>
                <a:tab pos="241300" algn="l"/>
              </a:tabLst>
              <a:defRPr/>
            </a:pPr>
            <a:r>
              <a:rPr kumimoji="0" lang="en-US" sz="2000" b="1" i="1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</a:rPr>
              <a:t>6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Μεταφέρει τα</a:t>
            </a:r>
            <a:r>
              <a:rPr kumimoji="0" lang="el-GR" sz="2000" b="1" i="1" u="none" strike="noStrike" kern="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θρεπτικά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συστατικά</a:t>
            </a:r>
            <a:r>
              <a:rPr kumimoji="0" lang="el-GR" sz="2000" b="1" i="1" u="none" strike="noStrike" kern="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και αποβάλλει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τα</a:t>
            </a:r>
            <a:r>
              <a:rPr lang="en-US" sz="2000" b="1" i="1" kern="0" dirty="0">
                <a:solidFill>
                  <a:srgbClr val="3C856C"/>
                </a:solidFill>
                <a:latin typeface="Segoe Print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άχρηστα προϊόντα</a:t>
            </a:r>
            <a:r>
              <a:rPr kumimoji="0" lang="el-GR" sz="2000" b="1" i="1" u="none" strike="noStrike" kern="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του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μεταβολισμού</a:t>
            </a:r>
            <a:endParaRPr kumimoji="0" lang="el-GR" sz="2000" b="1" i="1" u="none" strike="noStrike" kern="0" cap="none" spc="0" normalizeH="0" baseline="0" noProof="0" dirty="0">
              <a:ln>
                <a:noFill/>
              </a:ln>
              <a:solidFill>
                <a:srgbClr val="3C856C"/>
              </a:solidFill>
              <a:effectLst/>
              <a:uLnTx/>
              <a:uFillTx/>
              <a:latin typeface="Segoe Print"/>
              <a:ea typeface="+mn-ea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475"/>
              </a:spcBef>
              <a:spcAft>
                <a:spcPts val="0"/>
              </a:spcAft>
              <a:buClr>
                <a:srgbClr val="295847"/>
              </a:buClr>
              <a:buSzTx/>
              <a:tabLst>
                <a:tab pos="241300" algn="l"/>
              </a:tabLst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</a:rPr>
              <a:t>7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Συμβάλλει</a:t>
            </a:r>
            <a:r>
              <a:rPr kumimoji="0" lang="el-GR" sz="2000" b="1" i="1" u="none" strike="noStrike" kern="0" cap="none" spc="-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στη</a:t>
            </a:r>
            <a:r>
              <a:rPr kumimoji="0" lang="el-GR" sz="2000" b="1" i="1" u="none" strike="noStrike" kern="0" cap="none" spc="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ρύθμιση</a:t>
            </a:r>
            <a:r>
              <a:rPr kumimoji="0" lang="el-GR" sz="2000" b="1" i="1" u="none" strike="noStrike" kern="0" cap="none" spc="-3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της θερμοκρασίας</a:t>
            </a:r>
            <a:r>
              <a:rPr kumimoji="0" lang="el-GR" sz="2000" b="1" i="1" u="none" strike="noStrike" kern="0" cap="none" spc="-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του</a:t>
            </a:r>
            <a:r>
              <a:rPr kumimoji="0" lang="el-GR" sz="2000" b="1" i="1" u="none" strike="noStrike" kern="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000" b="1" i="1" u="none" strike="noStrike" kern="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</a:rPr>
              <a:t>σώματος</a:t>
            </a:r>
            <a:endParaRPr kumimoji="0" lang="el-GR" sz="2000" b="1" i="1" u="none" strike="noStrike" kern="0" cap="none" spc="0" normalizeH="0" baseline="0" noProof="0" dirty="0">
              <a:ln>
                <a:noFill/>
              </a:ln>
              <a:solidFill>
                <a:srgbClr val="3C856C"/>
              </a:solidFill>
              <a:effectLst/>
              <a:uLnTx/>
              <a:uFillTx/>
              <a:latin typeface="Segoe Print"/>
              <a:ea typeface="+mn-ea"/>
            </a:endParaRPr>
          </a:p>
          <a:p>
            <a:pPr marL="12700" marR="53975">
              <a:lnSpc>
                <a:spcPct val="110000"/>
              </a:lnSpc>
              <a:spcBef>
                <a:spcPts val="1010"/>
              </a:spcBef>
              <a:buClr>
                <a:srgbClr val="000000"/>
              </a:buClr>
              <a:tabLst>
                <a:tab pos="112395" algn="l"/>
              </a:tabLst>
            </a:pPr>
            <a:endParaRPr sz="2200" dirty="0"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4209" y="59754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925" y="-35559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 dirty="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6909" y="6000082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486155"/>
            <a:ext cx="9136379" cy="637184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0473" y="6476430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4209" y="59754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598931"/>
            <a:ext cx="4564380" cy="26807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3688" y="3500628"/>
            <a:ext cx="6858000" cy="2857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9700" y="1008888"/>
            <a:ext cx="3828288" cy="22707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0473" y="6476430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983437"/>
            <a:ext cx="763503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spc="-5" dirty="0" err="1">
                <a:solidFill>
                  <a:srgbClr val="FF0000"/>
                </a:solidFill>
              </a:rPr>
              <a:t>Ποιά</a:t>
            </a:r>
            <a:r>
              <a:rPr lang="el-GR" sz="2000" spc="-5" dirty="0">
                <a:solidFill>
                  <a:srgbClr val="FF0000"/>
                </a:solidFill>
              </a:rPr>
              <a:t> είναι τα </a:t>
            </a:r>
            <a:r>
              <a:rPr sz="3200" spc="-5" dirty="0"/>
              <a:t>Χαρα</a:t>
            </a:r>
            <a:r>
              <a:rPr sz="3200" spc="-5" dirty="0" err="1"/>
              <a:t>κτηριστικά</a:t>
            </a:r>
            <a:r>
              <a:rPr sz="3200" spc="-30" dirty="0"/>
              <a:t> </a:t>
            </a:r>
            <a:r>
              <a:rPr sz="3200" dirty="0"/>
              <a:t>πόσιμου</a:t>
            </a:r>
            <a:r>
              <a:rPr sz="3200" spc="-10" dirty="0"/>
              <a:t> </a:t>
            </a:r>
            <a:r>
              <a:rPr sz="3200" dirty="0"/>
              <a:t>νερού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4801" y="1955038"/>
            <a:ext cx="7764526" cy="3406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spc="-5" dirty="0">
                <a:latin typeface="Segoe Print"/>
                <a:cs typeface="Segoe Print"/>
              </a:rPr>
              <a:t>Πρέπει</a:t>
            </a:r>
            <a:r>
              <a:rPr sz="2000" b="1" i="1" dirty="0">
                <a:latin typeface="Segoe Print"/>
                <a:cs typeface="Segoe Print"/>
              </a:rPr>
              <a:t> να </a:t>
            </a:r>
            <a:r>
              <a:rPr sz="2000" b="1" i="1" spc="-5" dirty="0">
                <a:latin typeface="Segoe Print"/>
                <a:cs typeface="Segoe Print"/>
              </a:rPr>
              <a:t>είναι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άχρωμο,</a:t>
            </a:r>
            <a:r>
              <a:rPr sz="2000" b="1" i="1" spc="-2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άοσμο</a:t>
            </a:r>
            <a:r>
              <a:rPr sz="2000" b="1" i="1" spc="-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και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άγευστο</a:t>
            </a:r>
            <a:r>
              <a:rPr lang="el-GR" sz="2000" b="1" i="1" spc="-5" dirty="0">
                <a:latin typeface="Segoe Print"/>
                <a:cs typeface="Segoe Print"/>
              </a:rPr>
              <a:t> </a:t>
            </a:r>
            <a:r>
              <a:rPr lang="en-US" sz="2000" b="1" i="1" spc="-5" dirty="0">
                <a:latin typeface="Segoe Print"/>
                <a:cs typeface="Segoe Print"/>
              </a:rPr>
              <a:t>    </a:t>
            </a:r>
            <a:r>
              <a:rPr lang="el-GR"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Α,Α,Α,</a:t>
            </a:r>
            <a:endParaRPr sz="2000" dirty="0">
              <a:solidFill>
                <a:srgbClr val="FF0000"/>
              </a:solidFill>
              <a:latin typeface="Segoe Print"/>
              <a:cs typeface="Segoe Print"/>
            </a:endParaRPr>
          </a:p>
          <a:p>
            <a:pPr marL="25400">
              <a:lnSpc>
                <a:spcPct val="100000"/>
              </a:lnSpc>
              <a:spcBef>
                <a:spcPts val="1485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Η</a:t>
            </a:r>
            <a:r>
              <a:rPr sz="2000" b="1" i="1" spc="-2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θερμοκρασία</a:t>
            </a:r>
            <a:r>
              <a:rPr sz="2000" b="1" i="1" spc="-2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του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μεταξύ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20" dirty="0">
                <a:latin typeface="Segoe Print"/>
                <a:cs typeface="Segoe Print"/>
              </a:rPr>
              <a:t>5</a:t>
            </a:r>
            <a:r>
              <a:rPr sz="1950" b="1" spc="30" baseline="25641" dirty="0">
                <a:latin typeface="Segoe Print"/>
                <a:cs typeface="Segoe Print"/>
              </a:rPr>
              <a:t>0</a:t>
            </a:r>
            <a:r>
              <a:rPr sz="1950" b="1" spc="419" baseline="25641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-</a:t>
            </a:r>
            <a:r>
              <a:rPr sz="2000" b="1" spc="-15" dirty="0">
                <a:latin typeface="Segoe Print"/>
                <a:cs typeface="Segoe Print"/>
              </a:rPr>
              <a:t> </a:t>
            </a:r>
            <a:r>
              <a:rPr sz="2000" b="1" spc="5" dirty="0">
                <a:latin typeface="Segoe Print"/>
                <a:cs typeface="Segoe Print"/>
              </a:rPr>
              <a:t>15</a:t>
            </a:r>
            <a:r>
              <a:rPr sz="1950" b="1" spc="7" baseline="25641" dirty="0">
                <a:latin typeface="Segoe Print"/>
                <a:cs typeface="Segoe Print"/>
              </a:rPr>
              <a:t>0</a:t>
            </a:r>
            <a:r>
              <a:rPr sz="1950" b="1" spc="397" baseline="25641" dirty="0">
                <a:latin typeface="Segoe Print"/>
                <a:cs typeface="Segoe Print"/>
              </a:rPr>
              <a:t> </a:t>
            </a:r>
            <a:r>
              <a:rPr sz="2000" b="1" spc="-5" dirty="0">
                <a:latin typeface="Segoe Print"/>
                <a:cs typeface="Segoe Print"/>
              </a:rPr>
              <a:t>C.</a:t>
            </a:r>
            <a:r>
              <a:rPr lang="el-GR" sz="2000" b="1" spc="-5" dirty="0">
                <a:latin typeface="Segoe Print"/>
                <a:cs typeface="Segoe Print"/>
              </a:rPr>
              <a:t>            </a:t>
            </a:r>
            <a:r>
              <a:rPr lang="en-US" sz="2000" b="1" spc="-5" dirty="0">
                <a:latin typeface="Segoe Print"/>
                <a:cs typeface="Segoe Print"/>
              </a:rPr>
              <a:t>        </a:t>
            </a:r>
            <a:r>
              <a:rPr lang="el-GR" sz="2000" b="1" spc="-5" dirty="0">
                <a:solidFill>
                  <a:srgbClr val="FF0000"/>
                </a:solidFill>
                <a:latin typeface="Segoe Print"/>
                <a:cs typeface="Segoe Print"/>
              </a:rPr>
              <a:t>θ</a:t>
            </a:r>
            <a:endParaRPr sz="2000" dirty="0">
              <a:solidFill>
                <a:srgbClr val="FF0000"/>
              </a:solidFill>
              <a:latin typeface="Segoe Print"/>
              <a:cs typeface="Segoe Print"/>
            </a:endParaRPr>
          </a:p>
          <a:p>
            <a:pPr marL="254000" marR="577850" indent="-228600">
              <a:lnSpc>
                <a:spcPct val="120000"/>
              </a:lnSpc>
              <a:spcBef>
                <a:spcPts val="1000"/>
              </a:spcBef>
            </a:pPr>
            <a:r>
              <a:rPr sz="2000" spc="-5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spc="-5" dirty="0">
                <a:latin typeface="Segoe Print"/>
                <a:cs typeface="Segoe Print"/>
              </a:rPr>
              <a:t>Υψηλότερες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θερμοκρασίες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(πάνω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από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spc="15" dirty="0">
                <a:latin typeface="Segoe Print"/>
                <a:cs typeface="Segoe Print"/>
              </a:rPr>
              <a:t>25</a:t>
            </a:r>
            <a:r>
              <a:rPr sz="1950" b="1" spc="22" baseline="25641" dirty="0">
                <a:latin typeface="Segoe Print"/>
                <a:cs typeface="Segoe Print"/>
              </a:rPr>
              <a:t>0</a:t>
            </a:r>
            <a:r>
              <a:rPr sz="1950" b="1" spc="412" baseline="25641" dirty="0">
                <a:latin typeface="Segoe Print"/>
                <a:cs typeface="Segoe Print"/>
              </a:rPr>
              <a:t> </a:t>
            </a:r>
            <a:r>
              <a:rPr sz="2000" b="1" spc="-5" dirty="0">
                <a:latin typeface="Segoe Print"/>
                <a:cs typeface="Segoe Print"/>
              </a:rPr>
              <a:t>c) </a:t>
            </a:r>
            <a:r>
              <a:rPr sz="2000" b="1" spc="-78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κάνουν</a:t>
            </a:r>
            <a:r>
              <a:rPr sz="2000" b="1" i="1" spc="-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το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νερό</a:t>
            </a:r>
            <a:r>
              <a:rPr sz="2000" b="1" i="1" dirty="0">
                <a:latin typeface="Segoe Print"/>
                <a:cs typeface="Segoe Print"/>
              </a:rPr>
              <a:t> να</a:t>
            </a:r>
            <a:r>
              <a:rPr sz="2000" b="1" i="1" spc="-5" dirty="0">
                <a:latin typeface="Segoe Print"/>
                <a:cs typeface="Segoe Print"/>
              </a:rPr>
              <a:t> έχει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δυσάρεστη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γεύση</a:t>
            </a:r>
            <a:endParaRPr sz="2000" dirty="0">
              <a:latin typeface="Segoe Print"/>
              <a:cs typeface="Segoe Print"/>
            </a:endParaRPr>
          </a:p>
          <a:p>
            <a:pPr marL="254000" marR="38735" indent="-228600">
              <a:lnSpc>
                <a:spcPct val="120000"/>
              </a:lnSpc>
              <a:spcBef>
                <a:spcPts val="994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Η σκληρότητά του </a:t>
            </a:r>
            <a:r>
              <a:rPr sz="2000" b="1" i="1" spc="-5" dirty="0">
                <a:latin typeface="Segoe Print"/>
                <a:cs typeface="Segoe Print"/>
              </a:rPr>
              <a:t>πρέπει </a:t>
            </a:r>
            <a:r>
              <a:rPr sz="2000" b="1" i="1" dirty="0">
                <a:latin typeface="Segoe Print"/>
                <a:cs typeface="Segoe Print"/>
              </a:rPr>
              <a:t>να </a:t>
            </a:r>
            <a:r>
              <a:rPr sz="2000" b="1" i="1" spc="-5" dirty="0">
                <a:latin typeface="Segoe Print"/>
                <a:cs typeface="Segoe Print"/>
              </a:rPr>
              <a:t>είναι </a:t>
            </a:r>
            <a:r>
              <a:rPr sz="2000" b="1" i="1" dirty="0">
                <a:latin typeface="Segoe Print"/>
                <a:cs typeface="Segoe Print"/>
              </a:rPr>
              <a:t>κανονική, 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δηλ.</a:t>
            </a:r>
            <a:r>
              <a:rPr lang="el-GR" sz="2000" b="1" i="1" spc="-5" dirty="0">
                <a:latin typeface="Segoe Print"/>
                <a:cs typeface="Segoe Print"/>
              </a:rPr>
              <a:t>   </a:t>
            </a:r>
            <a:r>
              <a:rPr lang="el-GR"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Σ</a:t>
            </a:r>
            <a:r>
              <a:rPr sz="2000" b="1" i="1" spc="-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τα</a:t>
            </a:r>
            <a:r>
              <a:rPr lang="el-GR" sz="2000" b="1" i="1" dirty="0">
                <a:latin typeface="Segoe Print"/>
                <a:cs typeface="Segoe Print"/>
              </a:rPr>
              <a:t>Σ</a:t>
            </a:r>
            <a:r>
              <a:rPr sz="2000" b="1" i="1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διάφορα </a:t>
            </a:r>
            <a:r>
              <a:rPr sz="2000" b="1" i="1" dirty="0">
                <a:latin typeface="Segoe Print"/>
                <a:cs typeface="Segoe Print"/>
              </a:rPr>
              <a:t>άλατα να βρίσκονται σε σωστή </a:t>
            </a:r>
            <a:r>
              <a:rPr sz="2000" b="1" i="1" spc="-78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αναλογία</a:t>
            </a:r>
            <a:endParaRPr sz="2000" dirty="0">
              <a:latin typeface="Segoe Print"/>
              <a:cs typeface="Segoe Print"/>
            </a:endParaRPr>
          </a:p>
          <a:p>
            <a:pPr marL="254000" marR="17780" indent="-228600">
              <a:lnSpc>
                <a:spcPct val="120100"/>
              </a:lnSpc>
              <a:spcBef>
                <a:spcPts val="1005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Η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αντίδρασή</a:t>
            </a:r>
            <a:r>
              <a:rPr sz="2000" b="1" i="1" spc="1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του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ουδέτερη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ως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ελαφρά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αλκαλική </a:t>
            </a:r>
            <a:r>
              <a:rPr sz="2000" b="1" i="1" spc="-78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(ph</a:t>
            </a:r>
            <a:r>
              <a:rPr sz="2000" b="1" spc="-1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6,8-7,8)</a:t>
            </a:r>
            <a:r>
              <a:rPr lang="el-GR" sz="2000" b="1" dirty="0">
                <a:latin typeface="Segoe Print"/>
                <a:cs typeface="Segoe Print"/>
              </a:rPr>
              <a:t>       </a:t>
            </a:r>
            <a:r>
              <a:rPr lang="en-US" sz="2000" b="1" dirty="0">
                <a:latin typeface="Segoe Print"/>
                <a:cs typeface="Segoe Print"/>
              </a:rPr>
              <a:t>                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Segoe Print"/>
                <a:cs typeface="Segoe Print"/>
              </a:rPr>
              <a:t>PH</a:t>
            </a:r>
            <a:endParaRPr sz="2000" dirty="0">
              <a:solidFill>
                <a:srgbClr val="FF0000"/>
              </a:solidFill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836" y="983437"/>
            <a:ext cx="6858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Χαρακτηριστικά</a:t>
            </a:r>
            <a:r>
              <a:rPr sz="3200" spc="-30" dirty="0"/>
              <a:t> </a:t>
            </a:r>
            <a:r>
              <a:rPr sz="3200" dirty="0"/>
              <a:t>πόσιμου</a:t>
            </a:r>
            <a:r>
              <a:rPr sz="3200" spc="-10" dirty="0"/>
              <a:t> </a:t>
            </a:r>
            <a:r>
              <a:rPr sz="3200" dirty="0"/>
              <a:t>νερού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73860" y="1787602"/>
            <a:ext cx="7914846" cy="4190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Να</a:t>
            </a:r>
            <a:r>
              <a:rPr sz="2000" b="1" i="1" spc="-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μην</a:t>
            </a:r>
            <a:r>
              <a:rPr sz="2000" b="1" i="1" spc="-2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περιέχει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u="sng" dirty="0">
                <a:solidFill>
                  <a:srgbClr val="FF0000"/>
                </a:solidFill>
                <a:latin typeface="Segoe Print"/>
                <a:cs typeface="Segoe Print"/>
              </a:rPr>
              <a:t>χημικές</a:t>
            </a:r>
            <a:r>
              <a:rPr sz="2000" b="1" i="1" u="sng" spc="-1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Segoe Print"/>
                <a:cs typeface="Segoe Print"/>
              </a:rPr>
              <a:t>ουσίες</a:t>
            </a:r>
            <a:r>
              <a:rPr sz="2000" b="1" i="1" spc="-1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ή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όταν</a:t>
            </a:r>
            <a:r>
              <a:rPr sz="2000" b="1" i="1" spc="-5" dirty="0">
                <a:latin typeface="Segoe Print"/>
                <a:cs typeface="Segoe Print"/>
              </a:rPr>
              <a:t> υπάρχουν,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δεν</a:t>
            </a:r>
            <a:endParaRPr sz="2000" dirty="0">
              <a:latin typeface="Segoe Print"/>
              <a:cs typeface="Segoe Print"/>
            </a:endParaRPr>
          </a:p>
          <a:p>
            <a:pPr marL="241300" marR="413384">
              <a:lnSpc>
                <a:spcPct val="120000"/>
              </a:lnSpc>
            </a:pPr>
            <a:r>
              <a:rPr sz="2000" b="1" i="1" spc="-5" dirty="0">
                <a:latin typeface="Segoe Print"/>
                <a:cs typeface="Segoe Print"/>
              </a:rPr>
              <a:t>επιτρέπεται </a:t>
            </a:r>
            <a:r>
              <a:rPr sz="2000" b="1" i="1" dirty="0">
                <a:latin typeface="Segoe Print"/>
                <a:cs typeface="Segoe Print"/>
              </a:rPr>
              <a:t>να </a:t>
            </a:r>
            <a:r>
              <a:rPr sz="2000" b="1" i="1" spc="-5" dirty="0">
                <a:latin typeface="Segoe Print"/>
                <a:cs typeface="Segoe Print"/>
              </a:rPr>
              <a:t>υπερβαίνουν </a:t>
            </a:r>
            <a:r>
              <a:rPr sz="2000" b="1" dirty="0">
                <a:latin typeface="Segoe Print"/>
                <a:cs typeface="Segoe Print"/>
              </a:rPr>
              <a:t>ορισμένη αναλογία</a:t>
            </a:r>
            <a:r>
              <a:rPr sz="2000" b="1" i="1" dirty="0">
                <a:latin typeface="Segoe Print"/>
                <a:cs typeface="Segoe Print"/>
              </a:rPr>
              <a:t>. 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Όταν </a:t>
            </a:r>
            <a:r>
              <a:rPr sz="2000" b="1" i="1" dirty="0">
                <a:latin typeface="Segoe Print"/>
                <a:cs typeface="Segoe Print"/>
              </a:rPr>
              <a:t>ο </a:t>
            </a:r>
            <a:r>
              <a:rPr sz="2000" b="1" i="1" spc="-5" dirty="0">
                <a:latin typeface="Segoe Print"/>
                <a:cs typeface="Segoe Print"/>
              </a:rPr>
              <a:t>μόλυβδος </a:t>
            </a:r>
            <a:r>
              <a:rPr sz="2000" b="1" i="1" dirty="0">
                <a:latin typeface="Segoe Print"/>
                <a:cs typeface="Segoe Print"/>
              </a:rPr>
              <a:t>π.Χ. Βρίσκεται </a:t>
            </a:r>
            <a:r>
              <a:rPr sz="2000" b="1" i="1" spc="-5" dirty="0">
                <a:latin typeface="Segoe Print"/>
                <a:cs typeface="Segoe Print"/>
              </a:rPr>
              <a:t>στο </a:t>
            </a:r>
            <a:r>
              <a:rPr sz="2000" b="1" i="1" dirty="0">
                <a:latin typeface="Segoe Print"/>
                <a:cs typeface="Segoe Print"/>
              </a:rPr>
              <a:t>πόσιμο </a:t>
            </a:r>
            <a:r>
              <a:rPr sz="2000" b="1" i="1" spc="-5" dirty="0">
                <a:latin typeface="Segoe Print"/>
                <a:cs typeface="Segoe Print"/>
              </a:rPr>
              <a:t>νερό </a:t>
            </a:r>
            <a:r>
              <a:rPr sz="2000" b="1" i="1" dirty="0">
                <a:latin typeface="Segoe Print"/>
                <a:cs typeface="Segoe Print"/>
              </a:rPr>
              <a:t>σε </a:t>
            </a:r>
            <a:r>
              <a:rPr sz="2000" b="1" i="1" spc="-78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μεγάλη </a:t>
            </a:r>
            <a:r>
              <a:rPr sz="2000" b="1" i="1" dirty="0">
                <a:latin typeface="Segoe Print"/>
                <a:cs typeface="Segoe Print"/>
              </a:rPr>
              <a:t>αναλογία,</a:t>
            </a:r>
            <a:r>
              <a:rPr sz="2000" b="1" i="1" spc="-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προκαλούνται </a:t>
            </a:r>
            <a:r>
              <a:rPr sz="2000" b="1" i="1" spc="-5" dirty="0">
                <a:latin typeface="Segoe Print"/>
                <a:cs typeface="Segoe Print"/>
              </a:rPr>
              <a:t>χρόνιες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b="1" i="1" dirty="0">
                <a:latin typeface="Segoe Print"/>
                <a:cs typeface="Segoe Print"/>
              </a:rPr>
              <a:t>δηλητηριάσεις.</a:t>
            </a:r>
            <a:endParaRPr sz="2000" dirty="0">
              <a:latin typeface="Segoe Print"/>
              <a:cs typeface="Segoe Print"/>
            </a:endParaRPr>
          </a:p>
          <a:p>
            <a:pPr marL="241300" marR="17145" indent="-228600">
              <a:lnSpc>
                <a:spcPct val="120000"/>
              </a:lnSpc>
              <a:spcBef>
                <a:spcPts val="1005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Να </a:t>
            </a:r>
            <a:r>
              <a:rPr sz="2000" b="1" i="1" spc="-5" dirty="0">
                <a:latin typeface="Segoe Print"/>
                <a:cs typeface="Segoe Print"/>
              </a:rPr>
              <a:t>μην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περιέχει </a:t>
            </a:r>
            <a:r>
              <a:rPr sz="2000" b="1" i="1" dirty="0">
                <a:solidFill>
                  <a:srgbClr val="FF0000"/>
                </a:solidFill>
                <a:latin typeface="Segoe Print"/>
                <a:cs typeface="Segoe Print"/>
              </a:rPr>
              <a:t>αζωτούχες</a:t>
            </a:r>
            <a:r>
              <a:rPr sz="2000" b="1" i="1" spc="5" dirty="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ενώσεις</a:t>
            </a:r>
            <a:r>
              <a:rPr sz="2000" b="1" i="1" spc="-5" dirty="0">
                <a:latin typeface="Segoe Print"/>
                <a:cs typeface="Segoe Print"/>
              </a:rPr>
              <a:t>.</a:t>
            </a:r>
            <a:r>
              <a:rPr sz="2000" b="1" i="1" dirty="0">
                <a:latin typeface="Segoe Print"/>
                <a:cs typeface="Segoe Print"/>
              </a:rPr>
              <a:t> Η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παρουσία</a:t>
            </a:r>
            <a:r>
              <a:rPr sz="2000" b="1" i="1" dirty="0">
                <a:latin typeface="Segoe Print"/>
                <a:cs typeface="Segoe Print"/>
              </a:rPr>
              <a:t> των 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ενώσεων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αυτών</a:t>
            </a:r>
            <a:r>
              <a:rPr sz="2000" b="1" i="1" spc="-5" dirty="0">
                <a:latin typeface="Segoe Print"/>
                <a:cs typeface="Segoe Print"/>
              </a:rPr>
              <a:t> αποτελεί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έ</a:t>
            </a:r>
            <a:r>
              <a:rPr sz="2000" b="1" i="1" u="sng" spc="-5" dirty="0">
                <a:latin typeface="Segoe Print"/>
                <a:cs typeface="Segoe Print"/>
              </a:rPr>
              <a:t>νδειξη</a:t>
            </a:r>
            <a:r>
              <a:rPr sz="2000" b="1" i="1" spc="2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μόλυνσης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του</a:t>
            </a:r>
            <a:r>
              <a:rPr sz="2000" b="1" i="1" spc="-5" dirty="0">
                <a:latin typeface="Segoe Print"/>
                <a:cs typeface="Segoe Print"/>
              </a:rPr>
              <a:t> νερού </a:t>
            </a:r>
            <a:r>
              <a:rPr sz="2000" b="1" i="1" spc="-78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από</a:t>
            </a:r>
            <a:r>
              <a:rPr sz="2000" b="1" i="1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λύματα, περιττώματα</a:t>
            </a:r>
            <a:r>
              <a:rPr sz="2000" b="1" i="1" spc="15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κλπ και όχι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απόδειξη </a:t>
            </a:r>
            <a:r>
              <a:rPr sz="2000" b="1" i="1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μόλυνσης,</a:t>
            </a:r>
            <a:r>
              <a:rPr sz="2000" b="1" i="1" spc="-3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διότι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μπορεί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οι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αζωτούχες ενώσεις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να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latin typeface="Segoe Print"/>
                <a:cs typeface="Segoe Print"/>
              </a:rPr>
              <a:t>προέρχονται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από</a:t>
            </a:r>
            <a:r>
              <a:rPr sz="2000" b="1" i="1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λιπάσματα</a:t>
            </a:r>
            <a:r>
              <a:rPr sz="2000" b="1" i="1" spc="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ή από τη</a:t>
            </a:r>
            <a:r>
              <a:rPr sz="2000" b="1" i="1" spc="-5" dirty="0">
                <a:latin typeface="Segoe Print"/>
                <a:cs typeface="Segoe Print"/>
              </a:rPr>
              <a:t> γεωλογική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latin typeface="Segoe Print"/>
                <a:cs typeface="Segoe Print"/>
              </a:rPr>
              <a:t>σύσταση</a:t>
            </a:r>
            <a:r>
              <a:rPr sz="2000" b="1" i="1" spc="-1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του</a:t>
            </a:r>
            <a:r>
              <a:rPr sz="2000" b="1" i="1" spc="-30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εδάφους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6350" y="730707"/>
            <a:ext cx="6863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Χαρακτηριστικά</a:t>
            </a:r>
            <a:r>
              <a:rPr sz="3200" spc="-60" dirty="0"/>
              <a:t> </a:t>
            </a:r>
            <a:r>
              <a:rPr sz="3200" spc="5" dirty="0"/>
              <a:t>πόσιμου</a:t>
            </a:r>
            <a:r>
              <a:rPr sz="3200" spc="-40" dirty="0"/>
              <a:t> </a:t>
            </a:r>
            <a:r>
              <a:rPr sz="3200" dirty="0"/>
              <a:t>νερού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51712" y="1395196"/>
            <a:ext cx="758444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solidFill>
                  <a:srgbClr val="3C856C"/>
                </a:solidFill>
                <a:latin typeface="Segoe UI Symbol"/>
                <a:cs typeface="Segoe UI Symbol"/>
              </a:rPr>
              <a:t>☺</a:t>
            </a:r>
            <a:r>
              <a:rPr sz="2000" b="1" i="1" dirty="0">
                <a:latin typeface="Segoe Print"/>
                <a:cs typeface="Segoe Print"/>
              </a:rPr>
              <a:t>Τα </a:t>
            </a:r>
            <a:r>
              <a:rPr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χλωριούχα </a:t>
            </a:r>
            <a:r>
              <a:rPr sz="2000" b="1" i="1" dirty="0">
                <a:solidFill>
                  <a:srgbClr val="FF0000"/>
                </a:solidFill>
                <a:latin typeface="Segoe Print"/>
                <a:cs typeface="Segoe Print"/>
              </a:rPr>
              <a:t>άλατα </a:t>
            </a:r>
            <a:r>
              <a:rPr sz="2000" b="1" i="1" spc="-5" dirty="0">
                <a:latin typeface="Segoe Print"/>
                <a:cs typeface="Segoe Print"/>
              </a:rPr>
              <a:t>υπάρχουν </a:t>
            </a:r>
            <a:r>
              <a:rPr sz="2000" b="1" i="1" dirty="0">
                <a:latin typeface="Segoe Print"/>
                <a:cs typeface="Segoe Print"/>
              </a:rPr>
              <a:t>σε μικρές </a:t>
            </a:r>
            <a:r>
              <a:rPr sz="2000" b="1" i="1" spc="-5" dirty="0">
                <a:latin typeface="Segoe Print"/>
                <a:cs typeface="Segoe Print"/>
              </a:rPr>
              <a:t>ποσότητες </a:t>
            </a:r>
            <a:r>
              <a:rPr sz="2000" b="1" i="1" dirty="0">
                <a:latin typeface="Segoe Print"/>
                <a:cs typeface="Segoe Print"/>
              </a:rPr>
              <a:t> στο </a:t>
            </a:r>
            <a:r>
              <a:rPr sz="2000" b="1" i="1" spc="-5" dirty="0">
                <a:latin typeface="Segoe Print"/>
                <a:cs typeface="Segoe Print"/>
              </a:rPr>
              <a:t>νερό </a:t>
            </a:r>
            <a:r>
              <a:rPr sz="2000" b="1" i="1" u="sng" dirty="0">
                <a:latin typeface="Segoe Print"/>
                <a:cs typeface="Segoe Print"/>
              </a:rPr>
              <a:t>(30mg/</a:t>
            </a:r>
            <a:r>
              <a:rPr sz="2000" b="1" u="sng" dirty="0">
                <a:latin typeface="Segoe Print"/>
                <a:cs typeface="Segoe Print"/>
              </a:rPr>
              <a:t>lt</a:t>
            </a:r>
            <a:r>
              <a:rPr sz="2000" b="1" i="1" u="sng" dirty="0">
                <a:latin typeface="Segoe Print"/>
                <a:cs typeface="Segoe Print"/>
              </a:rPr>
              <a:t>)</a:t>
            </a:r>
            <a:r>
              <a:rPr lang="el-GR" sz="2000" b="1" i="1" u="sng" dirty="0">
                <a:latin typeface="Segoe Print"/>
                <a:cs typeface="Segoe Print"/>
              </a:rPr>
              <a:t>. Α</a:t>
            </a:r>
            <a:r>
              <a:rPr sz="2000" b="1" i="1" dirty="0">
                <a:latin typeface="Segoe Print"/>
                <a:cs typeface="Segoe Print"/>
              </a:rPr>
              <a:t>ν το </a:t>
            </a:r>
            <a:r>
              <a:rPr sz="2000" b="1" i="1" spc="-5" dirty="0">
                <a:latin typeface="Segoe Print"/>
                <a:cs typeface="Segoe Print"/>
              </a:rPr>
              <a:t>νερό βρίσκεται </a:t>
            </a:r>
            <a:r>
              <a:rPr sz="2000" b="1" i="1" dirty="0">
                <a:latin typeface="Segoe Print"/>
                <a:cs typeface="Segoe Print"/>
              </a:rPr>
              <a:t>κοντά σε </a:t>
            </a:r>
            <a:r>
              <a:rPr sz="2000" b="1" i="1" spc="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θάλασσα </a:t>
            </a:r>
            <a:r>
              <a:rPr sz="2000" b="1" i="1" dirty="0">
                <a:latin typeface="Segoe Print"/>
                <a:cs typeface="Segoe Print"/>
              </a:rPr>
              <a:t>ή αλυκές, </a:t>
            </a:r>
            <a:r>
              <a:rPr sz="2000" b="1" i="1" spc="-5" dirty="0">
                <a:latin typeface="Segoe Print"/>
                <a:cs typeface="Segoe Print"/>
              </a:rPr>
              <a:t>είναι φυσιολογικό </a:t>
            </a:r>
            <a:r>
              <a:rPr sz="2000" b="1" i="1" dirty="0">
                <a:latin typeface="Segoe Print"/>
                <a:cs typeface="Segoe Print"/>
              </a:rPr>
              <a:t>να </a:t>
            </a:r>
            <a:r>
              <a:rPr sz="2000" b="1" i="1" spc="-5" dirty="0">
                <a:latin typeface="Segoe Print"/>
                <a:cs typeface="Segoe Print"/>
              </a:rPr>
              <a:t>υπάρχουν </a:t>
            </a:r>
            <a:r>
              <a:rPr sz="2000" b="1" i="1" dirty="0">
                <a:latin typeface="Segoe Print"/>
                <a:cs typeface="Segoe Print"/>
              </a:rPr>
              <a:t>σε </a:t>
            </a:r>
            <a:r>
              <a:rPr sz="2000" b="1" i="1" spc="-78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μεγαλύτερες</a:t>
            </a:r>
            <a:r>
              <a:rPr sz="2000" b="1" i="1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ποσότητες. Εάν</a:t>
            </a:r>
            <a:r>
              <a:rPr sz="2000" b="1" i="1" dirty="0">
                <a:latin typeface="Segoe Print"/>
                <a:cs typeface="Segoe Print"/>
              </a:rPr>
              <a:t> όχι,</a:t>
            </a:r>
            <a:r>
              <a:rPr sz="2000" b="1" i="1" spc="-20" dirty="0">
                <a:latin typeface="Segoe Print"/>
                <a:cs typeface="Segoe Print"/>
              </a:rPr>
              <a:t> </a:t>
            </a:r>
            <a:r>
              <a:rPr sz="2000" b="1" i="1" dirty="0">
                <a:latin typeface="Segoe Print"/>
                <a:cs typeface="Segoe Print"/>
              </a:rPr>
              <a:t>τότε</a:t>
            </a:r>
            <a:r>
              <a:rPr sz="2000" b="1" i="1" spc="-5" dirty="0">
                <a:latin typeface="Segoe Print"/>
                <a:cs typeface="Segoe Print"/>
              </a:rPr>
              <a:t> αποτελεί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u="sng" spc="-5" dirty="0">
                <a:latin typeface="Segoe Print"/>
                <a:cs typeface="Segoe Print"/>
              </a:rPr>
              <a:t>ένδειξη</a:t>
            </a:r>
            <a:r>
              <a:rPr sz="2000" b="1" i="1" spc="-15" dirty="0">
                <a:latin typeface="Segoe Print"/>
                <a:cs typeface="Segoe Print"/>
              </a:rPr>
              <a:t> </a:t>
            </a:r>
            <a:r>
              <a:rPr sz="2000" b="1" i="1" spc="-5" dirty="0">
                <a:latin typeface="Segoe Print"/>
                <a:cs typeface="Segoe Print"/>
              </a:rPr>
              <a:t>μόλυνσης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3352800"/>
            <a:ext cx="4349496" cy="2895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411" y="3346703"/>
            <a:ext cx="3639312" cy="24003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18540" y="6288978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58B9A-4A17-4D76-B14A-06D25706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00" y="491998"/>
            <a:ext cx="6670598" cy="861774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Πότε υπάρχει ένδειξη μόλυνσης του πόσιμου νερού;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E11701-83C8-49C1-B26B-F59575C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329" y="1524000"/>
            <a:ext cx="7927340" cy="3939540"/>
          </a:xfrm>
        </p:spPr>
        <p:txBody>
          <a:bodyPr/>
          <a:lstStyle/>
          <a:p>
            <a:r>
              <a:rPr lang="el-GR" dirty="0"/>
              <a:t>Όταν υπάρχουν :</a:t>
            </a:r>
          </a:p>
          <a:p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Αζωτούχες ενώσεις</a:t>
            </a:r>
            <a:r>
              <a:rPr lang="en-US" dirty="0"/>
              <a:t>           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/>
          </a:p>
          <a:p>
            <a:r>
              <a:rPr lang="el-GR" sz="2000" dirty="0"/>
              <a:t>Λιπάσματα              γεωλογική σύσταση εδάφους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Χλωριούχα άλατα &gt;30</a:t>
            </a:r>
            <a:r>
              <a:rPr lang="en-US" dirty="0"/>
              <a:t>mg/</a:t>
            </a:r>
            <a:r>
              <a:rPr lang="en-US" dirty="0" err="1"/>
              <a:t>lt</a:t>
            </a:r>
            <a:r>
              <a:rPr lang="el-GR" dirty="0"/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 θάλασσα                  αλυκές     </a:t>
            </a:r>
          </a:p>
        </p:txBody>
      </p: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A4056809-97E8-4D18-AF8D-F2FA7A11B235}"/>
              </a:ext>
            </a:extLst>
          </p:cNvPr>
          <p:cNvCxnSpPr/>
          <p:nvPr/>
        </p:nvCxnSpPr>
        <p:spPr>
          <a:xfrm flipH="1">
            <a:off x="1447800" y="2557365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F72DB6BF-F5F7-4BD5-B8BB-16E104237E9A}"/>
              </a:ext>
            </a:extLst>
          </p:cNvPr>
          <p:cNvCxnSpPr/>
          <p:nvPr/>
        </p:nvCxnSpPr>
        <p:spPr>
          <a:xfrm>
            <a:off x="3352800" y="2514600"/>
            <a:ext cx="6858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DD88194E-F328-4C3A-A7A3-733D3FF2FE4F}"/>
              </a:ext>
            </a:extLst>
          </p:cNvPr>
          <p:cNvCxnSpPr/>
          <p:nvPr/>
        </p:nvCxnSpPr>
        <p:spPr>
          <a:xfrm flipH="1">
            <a:off x="1600200" y="4381500"/>
            <a:ext cx="9906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5A77EA30-C6FC-445C-8581-F3B4C8C14BD0}"/>
              </a:ext>
            </a:extLst>
          </p:cNvPr>
          <p:cNvCxnSpPr/>
          <p:nvPr/>
        </p:nvCxnSpPr>
        <p:spPr>
          <a:xfrm>
            <a:off x="3429000" y="4305300"/>
            <a:ext cx="1219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9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51F6AC-E7FE-4E1F-B798-127EE07F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00" y="491998"/>
            <a:ext cx="6670598" cy="861774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Τί υποδηλώνει η παρουσία στο πόσιμο νερό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F4D21F-91BD-4C5D-A37D-17E6A315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329" y="1905000"/>
            <a:ext cx="7927340" cy="5539978"/>
          </a:xfrm>
        </p:spPr>
        <p:txBody>
          <a:bodyPr/>
          <a:lstStyle/>
          <a:p>
            <a:r>
              <a:rPr lang="el-GR" dirty="0"/>
              <a:t> -</a:t>
            </a:r>
            <a:r>
              <a:rPr lang="el-GR" dirty="0">
                <a:solidFill>
                  <a:srgbClr val="FF0000"/>
                </a:solidFill>
              </a:rPr>
              <a:t>αζωτούχων ενώσεων</a:t>
            </a:r>
            <a:r>
              <a:rPr lang="el-GR" dirty="0"/>
              <a:t>;</a:t>
            </a:r>
          </a:p>
          <a:p>
            <a:endParaRPr lang="el-GR" dirty="0"/>
          </a:p>
          <a:p>
            <a:r>
              <a:rPr lang="el-GR" dirty="0"/>
              <a:t>Ένδειξη μόλυνσης 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</a:t>
            </a:r>
            <a:r>
              <a:rPr lang="el-GR" dirty="0"/>
              <a:t>λιπάσματα 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</a:t>
            </a:r>
            <a:r>
              <a:rPr lang="el-GR" dirty="0"/>
              <a:t>έδαφος</a:t>
            </a:r>
          </a:p>
          <a:p>
            <a:endParaRPr lang="el-GR" dirty="0"/>
          </a:p>
          <a:p>
            <a:r>
              <a:rPr lang="el-GR" dirty="0"/>
              <a:t>-</a:t>
            </a:r>
            <a:r>
              <a:rPr lang="el-GR" dirty="0">
                <a:solidFill>
                  <a:srgbClr val="FF0000"/>
                </a:solidFill>
              </a:rPr>
              <a:t>χλωριούχων αλάτων&gt; 30</a:t>
            </a:r>
            <a:r>
              <a:rPr lang="en-US" dirty="0">
                <a:solidFill>
                  <a:srgbClr val="FF0000"/>
                </a:solidFill>
              </a:rPr>
              <a:t>mg/</a:t>
            </a:r>
            <a:r>
              <a:rPr lang="en-US" dirty="0" err="1">
                <a:solidFill>
                  <a:srgbClr val="FF0000"/>
                </a:solidFill>
              </a:rPr>
              <a:t>lt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</a:rPr>
              <a:t>Ένδειξη μόλυνσης</a:t>
            </a:r>
          </a:p>
          <a:p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</a:rPr>
              <a:t> </a:t>
            </a: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/>
                <a:ea typeface="+mn-ea"/>
              </a:rPr>
              <a:t>ή </a:t>
            </a: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</a:rPr>
              <a:t>θάλασσα </a:t>
            </a:r>
          </a:p>
          <a:p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/>
                <a:ea typeface="+mn-ea"/>
              </a:rPr>
              <a:t>ή </a:t>
            </a:r>
            <a:r>
              <a:rPr kumimoji="0" lang="el-GR" sz="2400" b="1" i="1" u="none" strike="noStrike" kern="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</a:rPr>
              <a:t>αλυκές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8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4148491"/>
            <a:ext cx="3122676" cy="199034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810" y="0"/>
            <a:ext cx="622779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spc="-5" dirty="0">
                <a:solidFill>
                  <a:srgbClr val="FF0000"/>
                </a:solidFill>
              </a:rPr>
              <a:t>Τί περιλαμβάνει η </a:t>
            </a:r>
            <a:r>
              <a:rPr spc="-5" dirty="0" err="1"/>
              <a:t>Χημική</a:t>
            </a:r>
            <a:r>
              <a:rPr spc="-50" dirty="0"/>
              <a:t> </a:t>
            </a:r>
            <a:r>
              <a:rPr dirty="0"/>
              <a:t>εξέταση</a:t>
            </a:r>
            <a:r>
              <a:rPr spc="-20" dirty="0"/>
              <a:t> </a:t>
            </a:r>
            <a:r>
              <a:rPr spc="-5" dirty="0"/>
              <a:t>του </a:t>
            </a:r>
            <a:r>
              <a:rPr dirty="0"/>
              <a:t>νερού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912" y="914400"/>
            <a:ext cx="7968031" cy="6076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>
              <a:lnSpc>
                <a:spcPct val="100000"/>
              </a:lnSpc>
              <a:spcBef>
                <a:spcPts val="105"/>
              </a:spcBef>
            </a:pPr>
            <a:r>
              <a:rPr sz="2800" b="1" i="1" spc="-5" dirty="0">
                <a:solidFill>
                  <a:srgbClr val="295847"/>
                </a:solidFill>
                <a:latin typeface="Segoe Print"/>
                <a:cs typeface="Segoe Print"/>
              </a:rPr>
              <a:t>περιλαμβάνει</a:t>
            </a:r>
            <a:r>
              <a:rPr sz="2800" b="1" i="1" spc="-10" dirty="0">
                <a:solidFill>
                  <a:srgbClr val="295847"/>
                </a:solidFill>
                <a:latin typeface="Segoe Print"/>
                <a:cs typeface="Segoe Print"/>
              </a:rPr>
              <a:t> </a:t>
            </a:r>
            <a:r>
              <a:rPr sz="2800" b="1" i="1" dirty="0">
                <a:solidFill>
                  <a:srgbClr val="295847"/>
                </a:solidFill>
                <a:latin typeface="Segoe Print"/>
                <a:cs typeface="Segoe Print"/>
              </a:rPr>
              <a:t>τον</a:t>
            </a:r>
            <a:r>
              <a:rPr sz="2800" b="1" i="1" spc="-5" dirty="0">
                <a:solidFill>
                  <a:srgbClr val="295847"/>
                </a:solidFill>
                <a:latin typeface="Segoe Print"/>
                <a:cs typeface="Segoe Print"/>
              </a:rPr>
              <a:t> προσδιορισμό</a:t>
            </a:r>
            <a:r>
              <a:rPr sz="3200" b="1" i="1" spc="-5" dirty="0">
                <a:solidFill>
                  <a:srgbClr val="295847"/>
                </a:solidFill>
                <a:latin typeface="Segoe Print"/>
                <a:cs typeface="Segoe Print"/>
              </a:rPr>
              <a:t>:</a:t>
            </a:r>
            <a:endParaRPr lang="el-GR" sz="3200" dirty="0">
              <a:latin typeface="Segoe Print"/>
              <a:cs typeface="Segoe Print"/>
            </a:endParaRPr>
          </a:p>
          <a:p>
            <a:pPr marL="355600" indent="-342900">
              <a:lnSpc>
                <a:spcPct val="100000"/>
              </a:lnSpc>
              <a:spcBef>
                <a:spcPts val="2460"/>
              </a:spcBef>
              <a:buClr>
                <a:srgbClr val="3C856C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el-GR"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Της</a:t>
            </a:r>
            <a:r>
              <a:rPr lang="el-GR" sz="2000" b="1" i="1" spc="-4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lang="el-GR"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σκληρότητας (αναλογία των αλάτων)</a:t>
            </a:r>
            <a:endParaRPr lang="el-GR" sz="2000" dirty="0">
              <a:latin typeface="Segoe Print"/>
              <a:cs typeface="Segoe Print"/>
            </a:endParaRPr>
          </a:p>
          <a:p>
            <a:pPr marL="355600" indent="-342900">
              <a:lnSpc>
                <a:spcPct val="100000"/>
              </a:lnSpc>
              <a:spcBef>
                <a:spcPts val="1490"/>
              </a:spcBef>
              <a:buClr>
                <a:srgbClr val="3C856C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sz="2000" b="1" i="1" spc="-5" dirty="0" err="1">
                <a:solidFill>
                  <a:srgbClr val="122752"/>
                </a:solidFill>
                <a:latin typeface="Segoe Print"/>
                <a:cs typeface="Segoe Print"/>
              </a:rPr>
              <a:t>Των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χημικών</a:t>
            </a:r>
            <a:r>
              <a:rPr sz="2000" b="1" i="1" spc="-4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ουσιών</a:t>
            </a:r>
            <a:r>
              <a:rPr lang="el-GR" sz="2000" b="1" i="1" dirty="0">
                <a:solidFill>
                  <a:srgbClr val="122752"/>
                </a:solidFill>
                <a:latin typeface="Segoe Print"/>
                <a:cs typeface="Segoe Print"/>
              </a:rPr>
              <a:t> (αναλογία )</a:t>
            </a:r>
            <a:endParaRPr sz="2000" dirty="0">
              <a:latin typeface="Segoe Print"/>
              <a:cs typeface="Segoe Print"/>
            </a:endParaRPr>
          </a:p>
          <a:p>
            <a:pPr marL="355600" indent="-342900">
              <a:lnSpc>
                <a:spcPct val="100000"/>
              </a:lnSpc>
              <a:spcBef>
                <a:spcPts val="1475"/>
              </a:spcBef>
              <a:buClr>
                <a:srgbClr val="3C856C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Των</a:t>
            </a:r>
            <a:r>
              <a:rPr sz="20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νιτρικών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και</a:t>
            </a:r>
            <a:endParaRPr sz="2000" dirty="0">
              <a:latin typeface="Segoe Print"/>
              <a:cs typeface="Segoe Print"/>
            </a:endParaRPr>
          </a:p>
          <a:p>
            <a:pPr marL="241300" marR="3796029">
              <a:lnSpc>
                <a:spcPct val="120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νιτρωδών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αλάτων και</a:t>
            </a:r>
            <a:r>
              <a:rPr sz="20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της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μμωνί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ας</a:t>
            </a:r>
            <a:r>
              <a:rPr lang="el-GR" sz="2000" b="1" i="1" dirty="0">
                <a:solidFill>
                  <a:srgbClr val="122752"/>
                </a:solidFill>
                <a:latin typeface="Segoe Print"/>
                <a:cs typeface="Segoe Print"/>
              </a:rPr>
              <a:t>  (αζωτούχες ενώσεις)</a:t>
            </a:r>
            <a:endParaRPr sz="20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l-GR"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Τί διαπιστώνεται ;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b="1" i="1" spc="-5" dirty="0" err="1">
                <a:solidFill>
                  <a:srgbClr val="122752"/>
                </a:solidFill>
                <a:latin typeface="Segoe Print"/>
                <a:cs typeface="Segoe Print"/>
              </a:rPr>
              <a:t>Με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τη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χημική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εξέταση</a:t>
            </a:r>
            <a:r>
              <a:rPr sz="2000" b="1" i="1" spc="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του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νερού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διαπιστώνεται</a:t>
            </a:r>
            <a:endParaRPr sz="2000" dirty="0">
              <a:latin typeface="Segoe Print"/>
              <a:cs typeface="Segoe Print"/>
            </a:endParaRPr>
          </a:p>
          <a:p>
            <a:pPr marL="241300" marR="3602354">
              <a:lnSpc>
                <a:spcPct val="120000"/>
              </a:lnSpc>
            </a:pPr>
            <a:r>
              <a:rPr sz="2000" b="1" u="sng" spc="-5" dirty="0">
                <a:solidFill>
                  <a:srgbClr val="FF0000"/>
                </a:solidFill>
                <a:latin typeface="Segoe Print"/>
                <a:cs typeface="Segoe Print"/>
              </a:rPr>
              <a:t>πιθανή </a:t>
            </a:r>
            <a:r>
              <a:rPr sz="2000" b="1" spc="-5" dirty="0">
                <a:solidFill>
                  <a:srgbClr val="FF0000"/>
                </a:solidFill>
                <a:latin typeface="Segoe Print"/>
                <a:cs typeface="Segoe Print"/>
              </a:rPr>
              <a:t>μόλυνση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του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νερού,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ενώ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η </a:t>
            </a:r>
            <a:r>
              <a:rPr sz="2000" b="1" i="1" u="sng" spc="-5" dirty="0">
                <a:solidFill>
                  <a:srgbClr val="122752"/>
                </a:solidFill>
                <a:latin typeface="Segoe Print"/>
                <a:cs typeface="Segoe Print"/>
              </a:rPr>
              <a:t>εξακρίβωση</a:t>
            </a:r>
            <a:r>
              <a:rPr sz="2000" b="1" i="1" u="sng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u="sng" dirty="0">
                <a:solidFill>
                  <a:srgbClr val="122752"/>
                </a:solidFill>
                <a:latin typeface="Segoe Print"/>
                <a:cs typeface="Segoe Print"/>
              </a:rPr>
              <a:t>του</a:t>
            </a:r>
            <a:endParaRPr sz="2000" u="sng" dirty="0">
              <a:latin typeface="Segoe Print"/>
              <a:cs typeface="Segoe Print"/>
            </a:endParaRPr>
          </a:p>
          <a:p>
            <a:pPr marL="241300" marR="3886200">
              <a:lnSpc>
                <a:spcPct val="120000"/>
              </a:lnSpc>
              <a:spcBef>
                <a:spcPts val="5"/>
              </a:spcBef>
            </a:pPr>
            <a:r>
              <a:rPr sz="2000" b="1" i="1" u="sng" dirty="0">
                <a:solidFill>
                  <a:srgbClr val="122752"/>
                </a:solidFill>
                <a:latin typeface="Segoe Print"/>
                <a:cs typeface="Segoe Print"/>
              </a:rPr>
              <a:t>μικροβίου</a:t>
            </a:r>
            <a:r>
              <a:rPr sz="2000" b="1" i="1" u="sng" spc="-7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γίνεται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με</a:t>
            </a:r>
            <a:r>
              <a:rPr sz="2000" b="1" i="1" spc="-3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την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μικροβιολογική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εξέταση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7600" y="127124"/>
            <a:ext cx="217487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05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05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05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05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050" dirty="0">
              <a:latin typeface="Segoe UI"/>
              <a:cs typeface="Segoe UI"/>
            </a:endParaRPr>
          </a:p>
        </p:txBody>
      </p:sp>
      <p:pic>
        <p:nvPicPr>
          <p:cNvPr id="6" name="object 6" descr="ξηκξλξλ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377443"/>
            <a:ext cx="2362200" cy="23975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618540" y="6288978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03804"/>
            <a:ext cx="5486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lang="el-GR" sz="2000" spc="-10" dirty="0">
                <a:solidFill>
                  <a:srgbClr val="FF0000"/>
                </a:solidFill>
              </a:rPr>
              <a:t>Τί γίνεται με </a:t>
            </a:r>
            <a:r>
              <a:rPr spc="-10" dirty="0" err="1"/>
              <a:t>Μικρο</a:t>
            </a:r>
            <a:r>
              <a:rPr spc="-10" dirty="0"/>
              <a:t>βιολογική</a:t>
            </a:r>
            <a:r>
              <a:rPr spc="65" dirty="0"/>
              <a:t> </a:t>
            </a:r>
            <a:r>
              <a:rPr spc="-5" dirty="0"/>
              <a:t>εξέταση</a:t>
            </a:r>
            <a:r>
              <a:rPr dirty="0"/>
              <a:t> </a:t>
            </a:r>
            <a:r>
              <a:rPr spc="-5" dirty="0"/>
              <a:t>του</a:t>
            </a:r>
            <a:r>
              <a:rPr spc="20" dirty="0"/>
              <a:t> </a:t>
            </a:r>
            <a:r>
              <a:rPr spc="-5" dirty="0"/>
              <a:t>νερού</a:t>
            </a:r>
            <a:r>
              <a:rPr lang="el-GR" spc="-5" dirty="0">
                <a:solidFill>
                  <a:srgbClr val="FF0000"/>
                </a:solidFill>
              </a:rPr>
              <a:t>;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23263"/>
            <a:ext cx="7706359" cy="4047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10185" indent="-228600">
              <a:lnSpc>
                <a:spcPct val="12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Στο νερό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υπάρχουν πολλών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ειδών μικρόβια.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Άλλα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είναι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παθογόνα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και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άλλα όχι.</a:t>
            </a:r>
            <a:endParaRPr sz="20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l-GR" sz="2000" b="1" i="1" spc="5" dirty="0">
                <a:solidFill>
                  <a:srgbClr val="FF0000"/>
                </a:solidFill>
                <a:latin typeface="Segoe Print"/>
                <a:cs typeface="Segoe Print"/>
              </a:rPr>
              <a:t>Πώς</a:t>
            </a:r>
            <a:r>
              <a:rPr lang="el-GR"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lang="el-GR" sz="2000" b="1" i="1" spc="5" dirty="0">
                <a:solidFill>
                  <a:srgbClr val="FF0000"/>
                </a:solidFill>
                <a:latin typeface="Segoe Print"/>
                <a:cs typeface="Segoe Print"/>
              </a:rPr>
              <a:t>γίνεται:</a:t>
            </a:r>
            <a:r>
              <a:rPr lang="el-GR"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Η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μικροβιολογική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εξέταση</a:t>
            </a:r>
            <a:r>
              <a:rPr sz="2000" b="1" i="1" spc="4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γίνεται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με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την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ανάλυση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των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λεγομένων</a:t>
            </a:r>
            <a:r>
              <a:rPr sz="2000" b="1" i="1" spc="-4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δεικτών.</a:t>
            </a:r>
            <a:endParaRPr sz="20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l-GR" sz="2000" b="1" i="1" dirty="0">
                <a:solidFill>
                  <a:srgbClr val="FF0000"/>
                </a:solidFill>
                <a:latin typeface="Segoe Print"/>
                <a:cs typeface="Segoe Print"/>
              </a:rPr>
              <a:t>Τί 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Οι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δείκτες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Segoe Print"/>
                <a:cs typeface="Segoe Print"/>
              </a:rPr>
              <a:t>περιλαμβάνουν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την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u="sng" dirty="0">
                <a:solidFill>
                  <a:srgbClr val="122752"/>
                </a:solidFill>
                <a:latin typeface="Segoe Print"/>
                <a:cs typeface="Segoe Print"/>
              </a:rPr>
              <a:t>ομάδα</a:t>
            </a:r>
            <a:r>
              <a:rPr sz="2000" b="1" i="1" u="sng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u="sng" spc="-5" dirty="0">
                <a:solidFill>
                  <a:srgbClr val="122752"/>
                </a:solidFill>
                <a:latin typeface="Segoe Print"/>
                <a:cs typeface="Segoe Print"/>
              </a:rPr>
              <a:t>των</a:t>
            </a:r>
            <a:endParaRPr sz="2000" u="sng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u="sng" dirty="0">
                <a:solidFill>
                  <a:srgbClr val="122752"/>
                </a:solidFill>
                <a:latin typeface="Segoe Print"/>
                <a:cs typeface="Segoe Print"/>
              </a:rPr>
              <a:t>κολοβακτηριοειδών</a:t>
            </a:r>
            <a:r>
              <a:rPr sz="2000" b="1" i="1" spc="-5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και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η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ρύπανση</a:t>
            </a:r>
            <a:r>
              <a:rPr sz="2000" b="1" i="1" spc="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από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περιττώματα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προσδιορίζεται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από τα κολοβακτηρίδια.</a:t>
            </a:r>
            <a:endParaRPr sz="20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Από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τους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παθογόνους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μικροοργανισμούς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μπορεί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να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βρεθούν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σελμονέλλες</a:t>
            </a:r>
            <a:r>
              <a:rPr sz="2000" b="1" spc="-5" dirty="0">
                <a:solidFill>
                  <a:srgbClr val="122752"/>
                </a:solidFill>
                <a:latin typeface="Segoe Print"/>
                <a:cs typeface="Segoe Print"/>
              </a:rPr>
              <a:t>,</a:t>
            </a:r>
            <a:r>
              <a:rPr sz="2000" b="1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σιγκέλλες,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δονάκιο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της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χολέρας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484"/>
              </a:spcBef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και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παράσιτα</a:t>
            </a:r>
            <a:r>
              <a:rPr sz="2000" b="1" i="1" spc="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(αμοιβάδες,</a:t>
            </a:r>
            <a:r>
              <a:rPr sz="2000" b="1" i="1" spc="-6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λάμβλιες</a:t>
            </a:r>
            <a:r>
              <a:rPr sz="2000" b="1" i="1" spc="-3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κλπ</a:t>
            </a:r>
            <a:r>
              <a:rPr sz="2000" b="1" dirty="0">
                <a:solidFill>
                  <a:srgbClr val="122752"/>
                </a:solidFill>
                <a:latin typeface="Segoe Print"/>
                <a:cs typeface="Segoe Print"/>
              </a:rPr>
              <a:t>)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DFB96FA-773F-42CC-A412-116ECCAEE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746" y="680286"/>
            <a:ext cx="4871038" cy="61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EEFB6C-A29A-4A9E-8F36-38E52A5F2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37" y="1214058"/>
            <a:ext cx="7467600" cy="902287"/>
          </a:xfrm>
        </p:spPr>
        <p:txBody>
          <a:bodyPr/>
          <a:lstStyle/>
          <a:p>
            <a:r>
              <a:rPr lang="el-GR" sz="2000" dirty="0">
                <a:solidFill>
                  <a:srgbClr val="FF0000"/>
                </a:solidFill>
              </a:rPr>
              <a:t>Από τί προσδιορίζεται η ρύπανση από περιττώματα;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8A01B6-C805-4572-B51A-EF02D98F47B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38200" y="3464767"/>
            <a:ext cx="6400800" cy="1714500"/>
          </a:xfrm>
        </p:spPr>
        <p:txBody>
          <a:bodyPr/>
          <a:lstStyle/>
          <a:p>
            <a:r>
              <a:rPr lang="el-GR" sz="2000" dirty="0">
                <a:solidFill>
                  <a:srgbClr val="FF0000"/>
                </a:solidFill>
              </a:rPr>
              <a:t>Ποιοι παθογόνοι μικροοργανισμοί μπορούν να βρεθούν στο νερό;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0A3269-F133-49B6-B014-12EBBB15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8216"/>
            <a:ext cx="5620999" cy="90228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4C5DB5-D004-4620-B8E4-0FE8B25B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34" y="4713664"/>
            <a:ext cx="7718205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12596"/>
            <a:ext cx="7414894" cy="214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1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</a:t>
            </a:r>
            <a:r>
              <a:rPr sz="1800" b="1" spc="-25" dirty="0" err="1">
                <a:solidFill>
                  <a:srgbClr val="3C856C"/>
                </a:solidFill>
                <a:latin typeface="Segoe UI"/>
                <a:cs typeface="Segoe UI"/>
              </a:rPr>
              <a:t>τσίου</a:t>
            </a:r>
            <a:endParaRPr lang="el-GR" b="1" spc="-25" dirty="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l-GR" sz="2650" dirty="0">
                <a:solidFill>
                  <a:srgbClr val="FF0000"/>
                </a:solidFill>
                <a:latin typeface="Segoe UI"/>
                <a:cs typeface="Segoe UI"/>
              </a:rPr>
              <a:t>Πώς γίνεται η πρόσληψη του νερού και πόσο;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50" dirty="0">
              <a:solidFill>
                <a:srgbClr val="FF0000"/>
              </a:solidFill>
              <a:latin typeface="Segoe UI"/>
              <a:cs typeface="Segoe UI"/>
            </a:endParaRPr>
          </a:p>
          <a:p>
            <a:pPr marL="12065" marR="257175" algn="ctr">
              <a:lnSpc>
                <a:spcPts val="2590"/>
              </a:lnSpc>
            </a:pP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Ο</a:t>
            </a:r>
            <a:r>
              <a:rPr sz="2400" b="1" i="1" spc="-1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άνθρωπος</a:t>
            </a:r>
            <a:r>
              <a:rPr sz="2400" b="1" i="1" spc="-3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προσλαμβάνει</a:t>
            </a:r>
            <a:r>
              <a:rPr sz="2400" b="1" i="1" spc="-5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καθημερινά</a:t>
            </a:r>
            <a:r>
              <a:rPr sz="2400" b="1" i="1" spc="-5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2</a:t>
            </a:r>
            <a:r>
              <a:rPr sz="2400" b="1" dirty="0">
                <a:solidFill>
                  <a:srgbClr val="3C856C"/>
                </a:solidFill>
                <a:latin typeface="Segoe Print"/>
                <a:cs typeface="Segoe Print"/>
              </a:rPr>
              <a:t>-3 </a:t>
            </a:r>
            <a:r>
              <a:rPr sz="2400" b="1" spc="-944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λίτρα</a:t>
            </a:r>
            <a:r>
              <a:rPr sz="2400" b="1" i="1" spc="-3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νερό,</a:t>
            </a:r>
            <a:r>
              <a:rPr sz="2400" b="1" i="1" spc="-2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ανάλογα</a:t>
            </a:r>
            <a:r>
              <a:rPr sz="2400" b="1" i="1" spc="-3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με</a:t>
            </a:r>
            <a:r>
              <a:rPr sz="2400" b="1" i="1" spc="-2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την</a:t>
            </a:r>
            <a:r>
              <a:rPr sz="24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απασχόλησή</a:t>
            </a:r>
            <a:endParaRPr sz="2400" dirty="0">
              <a:latin typeface="Segoe Print"/>
              <a:cs typeface="Segoe Print"/>
            </a:endParaRPr>
          </a:p>
          <a:p>
            <a:pPr marR="241935" algn="ctr">
              <a:lnSpc>
                <a:spcPts val="2560"/>
              </a:lnSpc>
            </a:pP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του</a:t>
            </a:r>
            <a:r>
              <a:rPr sz="2400" b="1" i="1" spc="-3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και</a:t>
            </a:r>
            <a:r>
              <a:rPr sz="2400" b="1" i="1" spc="-3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τις</a:t>
            </a:r>
            <a:r>
              <a:rPr sz="2400" b="1" i="1" spc="-3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καιρικές</a:t>
            </a:r>
            <a:r>
              <a:rPr sz="2400" b="1" i="1" spc="-5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3C856C"/>
                </a:solidFill>
                <a:latin typeface="Segoe Print"/>
                <a:cs typeface="Segoe Print"/>
              </a:rPr>
              <a:t>συνθήκες</a:t>
            </a:r>
            <a:endParaRPr sz="2400" dirty="0">
              <a:latin typeface="Segoe Print"/>
              <a:cs typeface="Segoe Prin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4296"/>
            <a:ext cx="3779520" cy="2203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3954779" cy="263956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8809" y="59873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282C8C-933C-41B4-B89A-B36C834EBE3A}"/>
              </a:ext>
            </a:extLst>
          </p:cNvPr>
          <p:cNvSpPr txBox="1"/>
          <p:nvPr/>
        </p:nvSpPr>
        <p:spPr>
          <a:xfrm>
            <a:off x="457200" y="2686489"/>
            <a:ext cx="8077200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760" marR="0" lvl="0" indent="-99695" algn="l" defTabSz="914400" rtl="0" eaLnBrk="1" fontAlgn="auto" latinLnBrk="0" hangingPunct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112395" algn="l"/>
              </a:tabLst>
              <a:defRPr/>
            </a:pP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Προσλαμβάνεται</a:t>
            </a:r>
            <a:r>
              <a:rPr kumimoji="0" lang="el-GR" sz="2200" b="1" i="1" u="none" strike="noStrike" kern="1200" cap="none" spc="2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-1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με</a:t>
            </a: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τη</a:t>
            </a:r>
            <a:r>
              <a:rPr kumimoji="0" lang="el-GR" sz="2200" b="1" i="1" u="none" strike="noStrike" kern="1200" cap="none" spc="-1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μορφή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1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νερού,</a:t>
            </a: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2</a:t>
            </a:r>
            <a:r>
              <a:rPr kumimoji="0" lang="el-GR" sz="2200" b="1" i="1" u="none" strike="noStrike" kern="1200" cap="none" spc="-1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διαφόρων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υγρών,</a:t>
            </a:r>
            <a:r>
              <a:rPr kumimoji="0" lang="el-GR" sz="2200" b="1" i="1" u="none" strike="noStrike" kern="1200" cap="none" spc="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3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τροφών,</a:t>
            </a:r>
            <a:r>
              <a:rPr kumimoji="0" lang="el-GR" sz="2200" b="1" i="1" u="none" strike="noStrike" kern="1200" cap="none" spc="1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4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φρούτων</a:t>
            </a:r>
            <a:r>
              <a:rPr kumimoji="0" lang="el-GR" sz="2200" b="1" i="1" u="none" strike="noStrike" kern="1200" cap="none" spc="2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και</a:t>
            </a:r>
            <a:r>
              <a:rPr kumimoji="0" lang="el-GR" sz="2200" b="1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5</a:t>
            </a: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200" b="1" i="1" u="none" strike="noStrike" kern="1200" cap="none" spc="-10" normalizeH="0" baseline="0" noProof="0" dirty="0">
                <a:ln>
                  <a:noFill/>
                </a:ln>
                <a:solidFill>
                  <a:srgbClr val="154A5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λαχανικών.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561" y="517093"/>
            <a:ext cx="1946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Ύδρευση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14222" y="1070965"/>
            <a:ext cx="7566659" cy="1594026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lang="el-GR" sz="2000" b="1" i="1" dirty="0">
                <a:solidFill>
                  <a:srgbClr val="FF0000"/>
                </a:solidFill>
                <a:latin typeface="Segoe Print"/>
                <a:cs typeface="Segoe Print"/>
              </a:rPr>
              <a:t>Ποιος είναι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Ο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καλύτερος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τρό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πος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ύδρευσηςείναι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με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000" b="1" i="1" spc="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υδραγωγείο.</a:t>
            </a:r>
            <a:endParaRPr sz="2000" dirty="0">
              <a:latin typeface="Segoe Print"/>
              <a:cs typeface="Segoe Print"/>
            </a:endParaRPr>
          </a:p>
          <a:p>
            <a:pPr marL="241300" marR="1080770" indent="-228600">
              <a:lnSpc>
                <a:spcPct val="110000"/>
              </a:lnSpc>
              <a:spcBef>
                <a:spcPts val="1010"/>
              </a:spcBef>
            </a:pPr>
            <a:r>
              <a:rPr lang="el-GR" sz="2000" b="1" i="1" dirty="0">
                <a:solidFill>
                  <a:srgbClr val="FF0000"/>
                </a:solidFill>
                <a:latin typeface="Segoe Print"/>
                <a:cs typeface="Segoe Print"/>
              </a:rPr>
              <a:t>Γιατί;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νερό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καθαρίζεται</a:t>
            </a:r>
            <a:r>
              <a:rPr sz="2000" b="1" i="1" spc="1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και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 απολυμαίνεται</a:t>
            </a:r>
            <a:r>
              <a:rPr sz="2000" b="1" i="1" spc="30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προτού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διοχετευθεί</a:t>
            </a:r>
            <a:r>
              <a:rPr sz="20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στον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καταναλωτή.</a:t>
            </a:r>
            <a:endParaRPr lang="el-GR" sz="2000" b="1" i="1" spc="-5" dirty="0">
              <a:solidFill>
                <a:srgbClr val="122752"/>
              </a:solidFill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4106" y="59754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222" y="5762650"/>
            <a:ext cx="71037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000" spc="-10" dirty="0">
                <a:latin typeface="Tahoma"/>
                <a:cs typeface="Tahoma"/>
              </a:rPr>
              <a:t>Βα</a:t>
            </a:r>
            <a:r>
              <a:rPr sz="1000" spc="-10" dirty="0" err="1">
                <a:latin typeface="Tahoma"/>
                <a:cs typeface="Tahoma"/>
              </a:rPr>
              <a:t>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B217B5-28F9-4047-ACB1-5DBA9EBD0C91}"/>
              </a:ext>
            </a:extLst>
          </p:cNvPr>
          <p:cNvSpPr txBox="1"/>
          <p:nvPr/>
        </p:nvSpPr>
        <p:spPr>
          <a:xfrm>
            <a:off x="0" y="533401"/>
            <a:ext cx="9029700" cy="7058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1080770" lvl="0" indent="-228600" algn="l" defTabSz="914400" rtl="0" eaLnBrk="1" fontAlgn="auto" latinLnBrk="0" hangingPunct="1">
              <a:lnSpc>
                <a:spcPct val="11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Ποια είναι τα στάδια που περνά το νερό στο Υδραγωγείο(τί γίνεται και τί </a:t>
            </a:r>
            <a:r>
              <a:rPr kumimoji="0" lang="el-GR" sz="2000" b="1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πετυχαίνεται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)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1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Σε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πρώτο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στάδιο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το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νερό,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που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προέρχεται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συνήθως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λ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ίμνες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,</a:t>
            </a:r>
            <a:r>
              <a:rPr kumimoji="0" lang="el-GR" sz="2000" b="1" i="1" u="none" strike="noStrike" kern="1200" cap="none" spc="-2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διοχετεύεται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σε</a:t>
            </a:r>
            <a:r>
              <a:rPr kumimoji="0" lang="el-GR" sz="2000" b="1" i="1" u="none" strike="noStrike" kern="1200" cap="none" spc="2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τεχνητές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λίμνες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και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241300" marR="33337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εκτοξεύεται</a:t>
            </a:r>
            <a:r>
              <a:rPr kumimoji="0" lang="el-GR" sz="2000" b="1" i="1" u="none" strike="noStrike" kern="1200" cap="none" spc="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προς</a:t>
            </a:r>
            <a:r>
              <a:rPr kumimoji="0" lang="el-GR" sz="2000" b="1" i="1" u="none" strike="noStrike" kern="1200" cap="none" spc="-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τα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πάνω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(πίδακες).</a:t>
            </a:r>
            <a:r>
              <a:rPr kumimoji="0" lang="el-GR" sz="2000" b="1" i="1" u="none" strike="noStrike" kern="1200" cap="none" spc="1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Με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αυτό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τον 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τρόπο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απαλλάσσεται</a:t>
            </a:r>
            <a:r>
              <a:rPr kumimoji="0" lang="el-GR" sz="2000" b="1" i="1" u="none" strike="noStrike" kern="1200" cap="none" spc="4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το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νερό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από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δυσάρεστες</a:t>
            </a:r>
            <a:r>
              <a:rPr kumimoji="0" lang="el-GR" sz="2000" b="1" i="1" u="none" strike="noStrike" kern="1200" cap="none" spc="2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οσμές </a:t>
            </a:r>
            <a:r>
              <a:rPr kumimoji="0" lang="el-GR" sz="2000" b="1" i="1" u="none" strike="noStrike" kern="1200" cap="none" spc="-78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και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οξυγονώνεται.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241300" marR="57785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2Μετά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διοχετεύεται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στις</a:t>
            </a:r>
            <a:r>
              <a:rPr kumimoji="0" lang="el-GR" sz="2000" b="1" i="1" u="none" strike="noStrike" kern="1200" cap="none" spc="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δεξαμενές</a:t>
            </a:r>
            <a:r>
              <a:rPr kumimoji="0" lang="el-GR" sz="2000" b="1" i="1" u="none" strike="noStrike" kern="1200" cap="none" spc="1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καθίζησης,</a:t>
            </a:r>
          </a:p>
          <a:p>
            <a:pPr marL="241300" marR="57785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όπου </a:t>
            </a:r>
            <a:r>
              <a:rPr kumimoji="0" lang="el-GR" sz="2000" b="1" i="1" u="none" strike="noStrike" kern="1200" cap="none" spc="-78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καθιζάνουν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όλες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οι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ουσίες.</a:t>
            </a:r>
            <a:endParaRPr lang="el-GR" sz="2000" b="1" i="1" dirty="0">
              <a:solidFill>
                <a:srgbClr val="122752"/>
              </a:solidFill>
              <a:latin typeface="Segoe Print"/>
              <a:cs typeface="Segoe Print"/>
            </a:endParaRPr>
          </a:p>
          <a:p>
            <a:pPr marL="241300" marR="57785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3Στη</a:t>
            </a:r>
            <a:r>
              <a:rPr kumimoji="0" lang="el-GR" sz="2000" b="1" i="1" u="none" strike="noStrike" kern="1200" cap="none" spc="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συνέχεια</a:t>
            </a:r>
            <a:r>
              <a:rPr kumimoji="0" lang="el-GR" sz="2000" b="1" i="1" u="none" strike="noStrike" kern="1200" cap="none" spc="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μεταφέρεται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στα</a:t>
            </a:r>
            <a:r>
              <a:rPr kumimoji="0" lang="el-GR" sz="2000" b="1" i="1" u="none" strike="noStrike" kern="1200" cap="none" spc="3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 err="1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αμμοδιϋλιστήρια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,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όπου </a:t>
            </a:r>
            <a:r>
              <a:rPr kumimoji="0" lang="el-GR" sz="2000" b="1" i="1" u="none" strike="noStrike" kern="1200" cap="none" spc="-78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κατακρατούνται</a:t>
            </a:r>
            <a:r>
              <a:rPr kumimoji="0" lang="el-GR" sz="2000" b="1" i="1" u="none" strike="noStrike" kern="1200" cap="none" spc="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όλες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οι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μικροσκοπικές</a:t>
            </a:r>
            <a:r>
              <a:rPr kumimoji="0" lang="el-GR" sz="2000" b="1" i="1" u="none" strike="noStrike" kern="1200" cap="none" spc="-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ουσίες</a:t>
            </a: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-2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(φιλτράρισμα)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και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το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νερό βγαίνει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διαυγές,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απαλλαγμένο</a:t>
            </a:r>
            <a:r>
              <a:rPr kumimoji="0" lang="el-GR" sz="2000" b="1" i="1" u="none" strike="noStrike" kern="1200" cap="none" spc="1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από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μικρόβια.</a:t>
            </a: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b="1" i="1" dirty="0">
              <a:solidFill>
                <a:srgbClr val="3C856C"/>
              </a:solidFill>
              <a:latin typeface="Segoe Print"/>
              <a:cs typeface="Segoe Print"/>
            </a:endParaRPr>
          </a:p>
          <a:p>
            <a:pPr marL="241300" marR="5080" lvl="0" indent="-229235" algn="l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4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Στο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τελικό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στάδιο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γίνεται</a:t>
            </a:r>
            <a:r>
              <a:rPr kumimoji="0" lang="el-GR" sz="2000" b="1" i="1" u="none" strike="noStrike" kern="1200" cap="none" spc="2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απολύμανση του</a:t>
            </a:r>
            <a:r>
              <a:rPr kumimoji="0" lang="el-GR" sz="2000" b="1" i="1" u="none" strike="noStrike" kern="1200" cap="none" spc="-1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νερού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με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χλωρίωση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(αέριο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υπό</a:t>
            </a:r>
            <a:r>
              <a:rPr kumimoji="0" lang="el-GR" sz="2000" b="1" i="1" u="none" strike="noStrike" kern="1200" cap="none" spc="-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πίεση). Τα</a:t>
            </a:r>
            <a:r>
              <a:rPr kumimoji="0" lang="el-GR" sz="2000" b="1" i="1" u="none" strike="noStrike" kern="1200" cap="none" spc="1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τελευταία</a:t>
            </a:r>
            <a:r>
              <a:rPr kumimoji="0" lang="el-GR" sz="2000" b="1" i="1" u="none" strike="noStrike" kern="1200" cap="none" spc="1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μικρόβια, </a:t>
            </a:r>
            <a:r>
              <a:rPr kumimoji="0" lang="el-GR" sz="2000" b="1" i="1" u="none" strike="noStrike" kern="1200" cap="none" spc="-785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που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πιθανόν διέφυγαν,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3C856C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καταστρέφονται </a:t>
            </a:r>
            <a:r>
              <a:rPr kumimoji="0" lang="el-GR" sz="2000" b="1" i="1" u="none" strike="noStrike" kern="1200" cap="none" spc="-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μ’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αυτόν τον </a:t>
            </a:r>
            <a:r>
              <a:rPr kumimoji="0" lang="el-GR" sz="2000" b="1" i="1" u="none" strike="noStrike" kern="1200" cap="none" spc="-785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122752"/>
                </a:solidFill>
                <a:effectLst/>
                <a:uLnTx/>
                <a:uFillTx/>
                <a:latin typeface="Segoe Print"/>
                <a:ea typeface="+mn-ea"/>
                <a:cs typeface="Segoe Print"/>
              </a:rPr>
              <a:t>τρόπο.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2413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  <a:p>
            <a:pPr marL="241300" marR="24765" lvl="0" indent="-228600" algn="l" defTabSz="914400" rtl="0" eaLnBrk="1" fontAlgn="auto" latinLnBrk="0" hangingPunct="1">
              <a:lnSpc>
                <a:spcPct val="1101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437096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105" y="-4513"/>
            <a:ext cx="1946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Ύδρευση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2445521"/>
            <a:ext cx="7547609" cy="3511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3505" indent="-229235">
              <a:lnSpc>
                <a:spcPct val="110000"/>
              </a:lnSpc>
              <a:spcBef>
                <a:spcPts val="1015"/>
              </a:spcBef>
            </a:pPr>
            <a:r>
              <a:rPr lang="el-GR"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α)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δίκτυο σωλήνων</a:t>
            </a:r>
            <a:r>
              <a:rPr sz="2000" b="1" i="1" spc="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διανομής</a:t>
            </a:r>
            <a:r>
              <a:rPr sz="2000" b="1" i="1" spc="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πρέπει</a:t>
            </a:r>
            <a:r>
              <a:rPr sz="2000" b="1" i="1" spc="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να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είναι</a:t>
            </a:r>
            <a:r>
              <a:rPr sz="2000" b="1" i="1" spc="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σε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καλή </a:t>
            </a:r>
            <a:r>
              <a:rPr sz="2000" b="1" i="1" spc="-78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κατάσταση</a:t>
            </a:r>
            <a:r>
              <a:rPr sz="2000" b="1" i="1" spc="3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και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να 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μη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βρίσκεται κοντά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στο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δίκτυο</a:t>
            </a:r>
            <a:endParaRPr sz="2000" dirty="0">
              <a:latin typeface="Segoe Print"/>
              <a:cs typeface="Segoe Print"/>
            </a:endParaRPr>
          </a:p>
          <a:p>
            <a:pPr marL="241300" marR="100965">
              <a:lnSpc>
                <a:spcPct val="110000"/>
              </a:lnSpc>
            </a:pP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αποχέτευσης,</a:t>
            </a:r>
            <a:r>
              <a:rPr sz="2000" b="1" i="1" spc="1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γιατί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σε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περίπτωση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φθοράς</a:t>
            </a:r>
            <a:r>
              <a:rPr sz="20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μπορεί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τα </a:t>
            </a:r>
            <a:r>
              <a:rPr sz="2000" b="1" i="1" spc="-78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ακάθαρτα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νερά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να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μολύνουν</a:t>
            </a:r>
            <a:r>
              <a:rPr sz="20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σύστημα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ύδρευσης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με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δυσμενείς</a:t>
            </a:r>
            <a:r>
              <a:rPr sz="2000" b="1" i="1" spc="-1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επιπτώσεις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στην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υγεία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του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ανθρώπου</a:t>
            </a:r>
            <a:r>
              <a:rPr sz="2000" b="1" dirty="0">
                <a:solidFill>
                  <a:srgbClr val="122752"/>
                </a:solidFill>
                <a:latin typeface="Segoe Print"/>
                <a:cs typeface="Segoe Print"/>
              </a:rPr>
              <a:t>.</a:t>
            </a:r>
            <a:endParaRPr lang="el-GR" sz="2000" b="1" dirty="0">
              <a:solidFill>
                <a:srgbClr val="122752"/>
              </a:solidFill>
              <a:latin typeface="Segoe Print"/>
              <a:cs typeface="Segoe Print"/>
            </a:endParaRPr>
          </a:p>
          <a:p>
            <a:pPr marL="241300" marR="100965">
              <a:lnSpc>
                <a:spcPct val="110000"/>
              </a:lnSpc>
            </a:pPr>
            <a:endParaRPr sz="20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lang="el-GR" sz="2000" b="1" i="1" dirty="0">
                <a:solidFill>
                  <a:srgbClr val="122752"/>
                </a:solidFill>
                <a:latin typeface="Segoe Print"/>
                <a:cs typeface="Segoe Print"/>
              </a:rPr>
              <a:t>β)</a:t>
            </a:r>
            <a:r>
              <a:rPr sz="2000" b="1" i="1" dirty="0" err="1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νερό</a:t>
            </a:r>
            <a:r>
              <a:rPr sz="2000" b="1" i="1" spc="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μέσα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στους</a:t>
            </a:r>
            <a:r>
              <a:rPr sz="20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σωλήνες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πρέπει</a:t>
            </a:r>
            <a:r>
              <a:rPr sz="2000" b="1" i="1" spc="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να</a:t>
            </a:r>
            <a:r>
              <a:rPr sz="20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είναι</a:t>
            </a:r>
            <a:r>
              <a:rPr sz="2000" b="1" i="1" spc="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υπό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πίεση</a:t>
            </a:r>
            <a:r>
              <a:rPr sz="2000" b="1" i="1" dirty="0">
                <a:solidFill>
                  <a:srgbClr val="3C856C"/>
                </a:solidFill>
                <a:latin typeface="Segoe Print"/>
                <a:cs typeface="Segoe Print"/>
              </a:rPr>
              <a:t> και</a:t>
            </a:r>
            <a:r>
              <a:rPr sz="2000" b="1" i="1" spc="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συνεχή</a:t>
            </a:r>
            <a:r>
              <a:rPr sz="2000" b="1" i="1" spc="15" dirty="0">
                <a:solidFill>
                  <a:srgbClr val="3C856C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3C856C"/>
                </a:solidFill>
                <a:latin typeface="Segoe Print"/>
                <a:cs typeface="Segoe Print"/>
              </a:rPr>
              <a:t>ροή.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Μετά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από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αυτά</a:t>
            </a:r>
            <a:r>
              <a:rPr sz="2000" b="1" i="1" spc="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νερό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είναι</a:t>
            </a:r>
            <a:endParaRPr sz="2000" dirty="0">
              <a:latin typeface="Segoe Print"/>
              <a:cs typeface="Segoe Print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έτοιμο</a:t>
            </a:r>
            <a:r>
              <a:rPr sz="2000" b="1" i="1" spc="-5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για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πόση.</a:t>
            </a:r>
            <a:endParaRPr sz="2000" dirty="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4106" y="59754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6675196"/>
            <a:ext cx="16598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1831D-C87D-42F3-8078-1C22C4DCDECD}"/>
              </a:ext>
            </a:extLst>
          </p:cNvPr>
          <p:cNvSpPr txBox="1"/>
          <p:nvPr/>
        </p:nvSpPr>
        <p:spPr>
          <a:xfrm>
            <a:off x="609600" y="901261"/>
            <a:ext cx="7094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C00000"/>
                </a:solidFill>
              </a:rPr>
              <a:t>Τί πρέπει να ισχύει για να φτάσει το καθαρισμένο νερό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 από το υδραγωγείο στον καταναλωτή</a:t>
            </a:r>
          </a:p>
          <a:p>
            <a:r>
              <a:rPr lang="el-GR" sz="2400" i="1" dirty="0">
                <a:solidFill>
                  <a:srgbClr val="C00000"/>
                </a:solidFill>
              </a:rPr>
              <a:t> έτοιμο για πόση;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0750" y="459739"/>
            <a:ext cx="19456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Ύδρε</a:t>
            </a:r>
            <a:r>
              <a:rPr sz="3200" spc="-15" dirty="0"/>
              <a:t>υ</a:t>
            </a:r>
            <a:r>
              <a:rPr sz="3200" dirty="0"/>
              <a:t>ση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14106" y="59754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3" y="3954779"/>
            <a:ext cx="4463796" cy="25161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8591" y="2459735"/>
            <a:ext cx="2673095" cy="4011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6632" y="1235963"/>
            <a:ext cx="3671316" cy="24475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98235" y="760476"/>
            <a:ext cx="3285744" cy="13898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66699" y="6472224"/>
            <a:ext cx="16598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413" y="831850"/>
            <a:ext cx="7186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400" dirty="0">
                <a:solidFill>
                  <a:srgbClr val="FF0000"/>
                </a:solidFill>
                <a:latin typeface="Segoe Print"/>
                <a:cs typeface="Segoe Print"/>
              </a:rPr>
              <a:t>Πώς αποβάλλεται το νερό;</a:t>
            </a:r>
            <a:endParaRPr sz="2400" dirty="0">
              <a:solidFill>
                <a:srgbClr val="FF0000"/>
              </a:solidFill>
              <a:latin typeface="Segoe Print"/>
              <a:cs typeface="Segoe Prin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8809" y="59873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7814" y="1160729"/>
            <a:ext cx="792734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/>
          </a:p>
          <a:p>
            <a:pPr marL="241300" indent="-228600">
              <a:lnSpc>
                <a:spcPct val="100000"/>
              </a:lnSpc>
              <a:buClr>
                <a:srgbClr val="295847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solidFill>
                  <a:srgbClr val="122752"/>
                </a:solidFill>
              </a:rPr>
              <a:t>Αποβ</a:t>
            </a:r>
            <a:r>
              <a:rPr sz="2000" dirty="0" err="1">
                <a:solidFill>
                  <a:srgbClr val="122752"/>
                </a:solidFill>
              </a:rPr>
              <a:t>άλλετ</a:t>
            </a:r>
            <a:r>
              <a:rPr sz="2000" dirty="0">
                <a:solidFill>
                  <a:srgbClr val="122752"/>
                </a:solidFill>
              </a:rPr>
              <a:t>αι</a:t>
            </a:r>
            <a:r>
              <a:rPr sz="2000" spc="10" dirty="0">
                <a:solidFill>
                  <a:srgbClr val="122752"/>
                </a:solidFill>
              </a:rPr>
              <a:t> </a:t>
            </a:r>
            <a:r>
              <a:rPr lang="el-GR" sz="2000" spc="10" dirty="0">
                <a:solidFill>
                  <a:srgbClr val="FF0000"/>
                </a:solidFill>
              </a:rPr>
              <a:t>1</a:t>
            </a:r>
            <a:r>
              <a:rPr sz="2000" dirty="0" err="1">
                <a:solidFill>
                  <a:srgbClr val="122752"/>
                </a:solidFill>
              </a:rPr>
              <a:t>με</a:t>
            </a:r>
            <a:r>
              <a:rPr sz="2000" spc="-10" dirty="0">
                <a:solidFill>
                  <a:srgbClr val="122752"/>
                </a:solidFill>
              </a:rPr>
              <a:t> </a:t>
            </a:r>
            <a:r>
              <a:rPr sz="2000" dirty="0">
                <a:solidFill>
                  <a:srgbClr val="122752"/>
                </a:solidFill>
              </a:rPr>
              <a:t>τα</a:t>
            </a:r>
            <a:r>
              <a:rPr sz="2000" spc="5" dirty="0">
                <a:solidFill>
                  <a:srgbClr val="122752"/>
                </a:solidFill>
              </a:rPr>
              <a:t> </a:t>
            </a:r>
            <a:r>
              <a:rPr sz="2000" dirty="0" err="1">
                <a:solidFill>
                  <a:srgbClr val="122752"/>
                </a:solidFill>
              </a:rPr>
              <a:t>ούρ</a:t>
            </a:r>
            <a:r>
              <a:rPr sz="2000" dirty="0">
                <a:solidFill>
                  <a:srgbClr val="122752"/>
                </a:solidFill>
              </a:rPr>
              <a:t>α,</a:t>
            </a:r>
            <a:r>
              <a:rPr sz="2000" spc="-10" dirty="0">
                <a:solidFill>
                  <a:srgbClr val="122752"/>
                </a:solidFill>
              </a:rPr>
              <a:t> </a:t>
            </a:r>
            <a:r>
              <a:rPr lang="el-GR" sz="2000" spc="-10" dirty="0">
                <a:solidFill>
                  <a:srgbClr val="FF0000"/>
                </a:solidFill>
              </a:rPr>
              <a:t>2</a:t>
            </a:r>
            <a:r>
              <a:rPr sz="2000" dirty="0">
                <a:solidFill>
                  <a:srgbClr val="122752"/>
                </a:solidFill>
              </a:rPr>
              <a:t>τα</a:t>
            </a:r>
            <a:r>
              <a:rPr sz="2000" spc="5" dirty="0">
                <a:solidFill>
                  <a:srgbClr val="122752"/>
                </a:solidFill>
              </a:rPr>
              <a:t> </a:t>
            </a:r>
            <a:r>
              <a:rPr sz="2000" spc="-5" dirty="0">
                <a:solidFill>
                  <a:srgbClr val="122752"/>
                </a:solidFill>
              </a:rPr>
              <a:t>κόπρανα,</a:t>
            </a:r>
            <a:r>
              <a:rPr sz="2000" dirty="0">
                <a:solidFill>
                  <a:srgbClr val="122752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3</a:t>
            </a:r>
            <a:r>
              <a:rPr sz="2000" dirty="0" err="1">
                <a:solidFill>
                  <a:srgbClr val="122752"/>
                </a:solidFill>
              </a:rPr>
              <a:t>την</a:t>
            </a:r>
            <a:r>
              <a:rPr sz="2000" spc="5" dirty="0">
                <a:solidFill>
                  <a:srgbClr val="122752"/>
                </a:solidFill>
              </a:rPr>
              <a:t> </a:t>
            </a:r>
            <a:r>
              <a:rPr sz="2000" spc="-5" dirty="0">
                <a:solidFill>
                  <a:srgbClr val="122752"/>
                </a:solidFill>
              </a:rPr>
              <a:t>αναπνοή</a:t>
            </a:r>
            <a:r>
              <a:rPr sz="2000" spc="20" dirty="0">
                <a:solidFill>
                  <a:srgbClr val="122752"/>
                </a:solidFill>
              </a:rPr>
              <a:t> </a:t>
            </a:r>
            <a:r>
              <a:rPr sz="2000" dirty="0">
                <a:solidFill>
                  <a:srgbClr val="122752"/>
                </a:solidFill>
              </a:rPr>
              <a:t>και</a:t>
            </a:r>
            <a:endParaRPr sz="2000" dirty="0"/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lang="el-GR" sz="2000" dirty="0">
                <a:solidFill>
                  <a:srgbClr val="FF0000"/>
                </a:solidFill>
              </a:rPr>
              <a:t>4</a:t>
            </a:r>
            <a:r>
              <a:rPr sz="2000" dirty="0" err="1">
                <a:solidFill>
                  <a:srgbClr val="122752"/>
                </a:solidFill>
              </a:rPr>
              <a:t>τον</a:t>
            </a:r>
            <a:r>
              <a:rPr sz="2000" spc="-55" dirty="0">
                <a:solidFill>
                  <a:srgbClr val="122752"/>
                </a:solidFill>
              </a:rPr>
              <a:t> </a:t>
            </a:r>
            <a:r>
              <a:rPr sz="2000" dirty="0" err="1">
                <a:solidFill>
                  <a:srgbClr val="122752"/>
                </a:solidFill>
              </a:rPr>
              <a:t>ιδρώτ</a:t>
            </a:r>
            <a:r>
              <a:rPr sz="2000" dirty="0">
                <a:solidFill>
                  <a:srgbClr val="122752"/>
                </a:solidFill>
              </a:rPr>
              <a:t>α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11405"/>
            <a:ext cx="533019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3200" dirty="0">
                <a:solidFill>
                  <a:srgbClr val="FF0000"/>
                </a:solidFill>
              </a:rPr>
              <a:t>Πως </a:t>
            </a:r>
            <a:r>
              <a:rPr sz="3200" dirty="0" err="1"/>
              <a:t>Το</a:t>
            </a:r>
            <a:r>
              <a:rPr sz="3200" spc="-30" dirty="0"/>
              <a:t> </a:t>
            </a:r>
            <a:r>
              <a:rPr sz="3200" dirty="0"/>
              <a:t>νερό</a:t>
            </a:r>
            <a:r>
              <a:rPr sz="3200" spc="-10" dirty="0"/>
              <a:t> </a:t>
            </a:r>
            <a:r>
              <a:rPr sz="3200" spc="-5" dirty="0"/>
              <a:t>χρησιμοποιείται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374359"/>
            <a:ext cx="4359275" cy="4274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Ως</a:t>
            </a:r>
            <a:r>
              <a:rPr sz="2000" b="1" i="1" spc="-6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πόσιμο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Για</a:t>
            </a:r>
            <a:r>
              <a:rPr sz="20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την ατομική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καθαριότητα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Για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οικιακή</a:t>
            </a:r>
            <a:r>
              <a:rPr sz="20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χρήση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Στη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γεωργία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Στην</a:t>
            </a:r>
            <a:r>
              <a:rPr sz="20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κτηνοτροφία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Στη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βιομηχανία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7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Στα</a:t>
            </a:r>
            <a:r>
              <a:rPr sz="2000" b="1" i="1" spc="-5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ξενοδοχεία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Στα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νοσοκομεία</a:t>
            </a:r>
            <a:endParaRPr sz="2000">
              <a:latin typeface="Segoe Print"/>
              <a:cs typeface="Segoe Print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Στα</a:t>
            </a:r>
            <a:r>
              <a:rPr sz="20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σχολεία</a:t>
            </a:r>
            <a:r>
              <a:rPr sz="2000" b="1" i="1" spc="-4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000" b="1" i="1" dirty="0">
                <a:solidFill>
                  <a:srgbClr val="122752"/>
                </a:solidFill>
                <a:latin typeface="Segoe Print"/>
                <a:cs typeface="Segoe Print"/>
              </a:rPr>
              <a:t>κλπ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59" y="1295400"/>
            <a:ext cx="3047999" cy="20330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947" y="3429000"/>
            <a:ext cx="3829811" cy="23865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4235" y="5978387"/>
            <a:ext cx="1659889" cy="17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8809" y="5987382"/>
            <a:ext cx="1466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410" y="467995"/>
            <a:ext cx="5334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Το</a:t>
            </a:r>
            <a:r>
              <a:rPr sz="3200" spc="-35" dirty="0"/>
              <a:t> </a:t>
            </a:r>
            <a:r>
              <a:rPr sz="3200" dirty="0"/>
              <a:t>νερό</a:t>
            </a:r>
            <a:r>
              <a:rPr sz="3200" spc="-25" dirty="0"/>
              <a:t> </a:t>
            </a:r>
            <a:r>
              <a:rPr sz="3200" dirty="0"/>
              <a:t>χρησιμοποιείται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96909" y="6000082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199388"/>
            <a:ext cx="3467100" cy="23042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1359408"/>
            <a:ext cx="3806952" cy="2657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4188" y="4387596"/>
            <a:ext cx="3390900" cy="18608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639" y="3835908"/>
            <a:ext cx="4610100" cy="27553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4235" y="5978448"/>
            <a:ext cx="16598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Λυκοστράτη 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1410" y="467995"/>
            <a:ext cx="53346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Το</a:t>
            </a:r>
            <a:r>
              <a:rPr sz="3200" spc="-35" dirty="0"/>
              <a:t> </a:t>
            </a:r>
            <a:r>
              <a:rPr sz="3200" dirty="0"/>
              <a:t>νερό</a:t>
            </a:r>
            <a:r>
              <a:rPr sz="3200" spc="-25" dirty="0"/>
              <a:t> </a:t>
            </a:r>
            <a:r>
              <a:rPr sz="3200" dirty="0"/>
              <a:t>χρησιμοποιείται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284209" y="59754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953" y="143636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b="1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b="1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b="1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4005071"/>
            <a:ext cx="3572255" cy="2380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6571" y="3867911"/>
            <a:ext cx="3485387" cy="2380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39" y="1243583"/>
            <a:ext cx="3619500" cy="23743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46776" y="1368552"/>
            <a:ext cx="2997707" cy="22494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0816" y="6481673"/>
            <a:ext cx="16598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7A3908-416A-4C80-B0A7-922F6D72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700" y="491998"/>
            <a:ext cx="6670598" cy="430887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Ποιες οι ανάγκες μας για νερό;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BC39DF1-EC2D-4E80-ADBB-1202A5AC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48" y="2264563"/>
            <a:ext cx="7370703" cy="2328874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465FC4-0E52-4F8E-8134-05A03CC58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0729"/>
            <a:ext cx="7915554" cy="3944671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1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84209" y="59754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spc="-5" dirty="0">
                <a:solidFill>
                  <a:srgbClr val="3C856C"/>
                </a:solidFill>
                <a:latin typeface="Segoe UI"/>
                <a:cs typeface="Segoe UI"/>
              </a:rPr>
              <a:t>2o</a:t>
            </a:r>
            <a:r>
              <a:rPr sz="1800" i="0" spc="-15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i="0" spc="-5" dirty="0">
                <a:solidFill>
                  <a:srgbClr val="3C856C"/>
                </a:solidFill>
                <a:latin typeface="Segoe UI"/>
                <a:cs typeface="Segoe UI"/>
              </a:rPr>
              <a:t>ΕΠΑΛ</a:t>
            </a:r>
            <a:r>
              <a:rPr sz="1800" i="0" spc="-20" dirty="0">
                <a:solidFill>
                  <a:srgbClr val="3C856C"/>
                </a:solidFill>
                <a:latin typeface="Segoe UI"/>
                <a:cs typeface="Segoe UI"/>
              </a:rPr>
              <a:t> </a:t>
            </a:r>
            <a:r>
              <a:rPr sz="1800" i="0" spc="-25" dirty="0">
                <a:solidFill>
                  <a:srgbClr val="3C856C"/>
                </a:solidFill>
                <a:latin typeface="Segoe UI"/>
                <a:cs typeface="Segoe UI"/>
              </a:rPr>
              <a:t>Γαλατσίου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833A9DED-9804-4283-A1C6-1B61DC8E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814" y="1160729"/>
            <a:ext cx="7927340" cy="36933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Από πού προέρχεται το νερό;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2458" y="2432883"/>
            <a:ext cx="6974840" cy="2639695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760095" algn="ctr">
              <a:lnSpc>
                <a:spcPct val="100000"/>
              </a:lnSpc>
              <a:spcBef>
                <a:spcPts val="1670"/>
              </a:spcBef>
            </a:pP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Το</a:t>
            </a:r>
            <a:r>
              <a:rPr sz="2400" b="1" i="1" spc="-2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νερό</a:t>
            </a:r>
            <a:r>
              <a:rPr sz="24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προέρχεται</a:t>
            </a:r>
            <a:r>
              <a:rPr sz="2400" b="1" i="1" spc="-6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από</a:t>
            </a:r>
            <a:r>
              <a:rPr sz="2400" b="1" i="1" spc="-1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τα:</a:t>
            </a:r>
            <a:endParaRPr sz="2400" dirty="0">
              <a:latin typeface="Segoe Print"/>
              <a:cs typeface="Segoe Print"/>
            </a:endParaRPr>
          </a:p>
          <a:p>
            <a:pPr marL="2696845" indent="-302895">
              <a:lnSpc>
                <a:spcPct val="100000"/>
              </a:lnSpc>
              <a:spcBef>
                <a:spcPts val="1570"/>
              </a:spcBef>
              <a:buClr>
                <a:srgbClr val="3C856C"/>
              </a:buClr>
              <a:buSzPct val="95833"/>
              <a:buFont typeface="Century Gothic"/>
              <a:buChar char="►"/>
              <a:tabLst>
                <a:tab pos="2697480" algn="l"/>
              </a:tabLst>
            </a:pP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νερά</a:t>
            </a:r>
            <a:r>
              <a:rPr sz="2400" b="1" i="1" spc="-5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της</a:t>
            </a:r>
            <a:r>
              <a:rPr sz="2400" b="1" i="1" spc="-30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βροχής</a:t>
            </a:r>
            <a:endParaRPr sz="2400" dirty="0">
              <a:latin typeface="Segoe Print"/>
              <a:cs typeface="Segoe Print"/>
            </a:endParaRPr>
          </a:p>
          <a:p>
            <a:pPr marL="1069975" indent="-302895">
              <a:lnSpc>
                <a:spcPct val="100000"/>
              </a:lnSpc>
              <a:spcBef>
                <a:spcPts val="1575"/>
              </a:spcBef>
              <a:buClr>
                <a:srgbClr val="3C856C"/>
              </a:buClr>
              <a:buSzPct val="95833"/>
              <a:buFont typeface="Century Gothic"/>
              <a:buChar char="►"/>
              <a:tabLst>
                <a:tab pos="1070610" algn="l"/>
              </a:tabLst>
            </a:pP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επιφανειακά</a:t>
            </a:r>
            <a:r>
              <a:rPr sz="24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νερά</a:t>
            </a:r>
            <a:r>
              <a:rPr sz="2400" b="1" i="1" spc="-4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(ποτάμια,</a:t>
            </a:r>
            <a:r>
              <a:rPr sz="2400" b="1" i="1" spc="-2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λίμνες)</a:t>
            </a:r>
            <a:endParaRPr sz="2400" dirty="0">
              <a:latin typeface="Segoe Print"/>
              <a:cs typeface="Segoe Print"/>
            </a:endParaRPr>
          </a:p>
          <a:p>
            <a:pPr marL="2885440" lvl="1" indent="-302895">
              <a:lnSpc>
                <a:spcPct val="100000"/>
              </a:lnSpc>
              <a:spcBef>
                <a:spcPts val="1585"/>
              </a:spcBef>
              <a:buClr>
                <a:srgbClr val="3C856C"/>
              </a:buClr>
              <a:buSzPct val="95833"/>
              <a:buFont typeface="Century Gothic"/>
              <a:buChar char="►"/>
              <a:tabLst>
                <a:tab pos="2886075" algn="l"/>
              </a:tabLst>
            </a:pPr>
            <a:r>
              <a:rPr sz="2400" b="1" i="1" spc="-5" dirty="0">
                <a:solidFill>
                  <a:srgbClr val="122752"/>
                </a:solidFill>
                <a:latin typeface="Segoe Print"/>
                <a:cs typeface="Segoe Print"/>
              </a:rPr>
              <a:t>υπόγεια</a:t>
            </a:r>
            <a:r>
              <a:rPr sz="2400" b="1" i="1" spc="-75" dirty="0">
                <a:solidFill>
                  <a:srgbClr val="122752"/>
                </a:solidFill>
                <a:latin typeface="Segoe Print"/>
                <a:cs typeface="Segoe Print"/>
              </a:rPr>
              <a:t> </a:t>
            </a:r>
            <a:r>
              <a:rPr sz="2400" b="1" i="1" dirty="0">
                <a:solidFill>
                  <a:srgbClr val="122752"/>
                </a:solidFill>
                <a:latin typeface="Segoe Print"/>
                <a:cs typeface="Segoe Print"/>
              </a:rPr>
              <a:t>νερά.</a:t>
            </a:r>
            <a:endParaRPr sz="2400" dirty="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000" spc="-10" dirty="0">
                <a:latin typeface="Tahoma"/>
                <a:cs typeface="Tahoma"/>
              </a:rPr>
              <a:t>Βαρελά</a:t>
            </a:r>
            <a:r>
              <a:rPr sz="1000" spc="-1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Μ.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- Λυκοστράτη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Αικ.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A509908-FDF6-49EE-9102-71F65529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329" y="1066800"/>
            <a:ext cx="7927340" cy="4062651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Χρήσεις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Ανάγκες 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Πηγές  </a:t>
            </a:r>
          </a:p>
        </p:txBody>
      </p:sp>
    </p:spTree>
    <p:extLst>
      <p:ext uri="{BB962C8B-B14F-4D97-AF65-F5344CB8AC3E}">
        <p14:creationId xmlns:p14="http://schemas.microsoft.com/office/powerpoint/2010/main" val="4142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1063</Words>
  <Application>Microsoft Office PowerPoint</Application>
  <PresentationFormat>Προβολή στην οθόνη (4:3)</PresentationFormat>
  <Paragraphs>186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Segoe Print</vt:lpstr>
      <vt:lpstr>Segoe UI</vt:lpstr>
      <vt:lpstr>Segoe UI Symbol</vt:lpstr>
      <vt:lpstr>Tahoma</vt:lpstr>
      <vt:lpstr>Wingdings</vt:lpstr>
      <vt:lpstr>Office Theme</vt:lpstr>
      <vt:lpstr>Γιατί είναι απαραίτητο το Νερό;</vt:lpstr>
      <vt:lpstr>Παρουσίαση του PowerPoint</vt:lpstr>
      <vt:lpstr>Πώς αποβάλλεται το νερό;</vt:lpstr>
      <vt:lpstr>Πως Το νερό χρησιμοποιείται</vt:lpstr>
      <vt:lpstr>Το νερό χρησιμοποιείται</vt:lpstr>
      <vt:lpstr>Το νερό χρησιμοποιείται</vt:lpstr>
      <vt:lpstr>Ποιες οι ανάγκες μας για νερό;</vt:lpstr>
      <vt:lpstr>2o ΕΠΑΛ Γαλατσίου</vt:lpstr>
      <vt:lpstr>Παρουσίαση του PowerPoint</vt:lpstr>
      <vt:lpstr>Παρουσίαση του PowerPoint</vt:lpstr>
      <vt:lpstr>Παρουσίαση του PowerPoint</vt:lpstr>
      <vt:lpstr>Ποιά είναι τα Χαρακτηριστικά πόσιμου νερού</vt:lpstr>
      <vt:lpstr>Χαρακτηριστικά πόσιμου νερού</vt:lpstr>
      <vt:lpstr>Χαρακτηριστικά πόσιμου νερού</vt:lpstr>
      <vt:lpstr>Πότε υπάρχει ένδειξη μόλυνσης του πόσιμου νερού;</vt:lpstr>
      <vt:lpstr>Τί υποδηλώνει η παρουσία στο πόσιμο νερό </vt:lpstr>
      <vt:lpstr>Τί περιλαμβάνει η Χημική εξέταση του νερού</vt:lpstr>
      <vt:lpstr>Τί γίνεται με Μικροβιολογική εξέταση του νερού;</vt:lpstr>
      <vt:lpstr>Από τί προσδιορίζεται η ρύπανση από περιττώματα;</vt:lpstr>
      <vt:lpstr>Ύδρευση</vt:lpstr>
      <vt:lpstr>Παρουσίαση του PowerPoint</vt:lpstr>
      <vt:lpstr>Ύδρευση</vt:lpstr>
      <vt:lpstr>Ύδρευση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</dc:title>
  <dc:creator>giannis</dc:creator>
  <cp:lastModifiedBy>kalamata kalamata</cp:lastModifiedBy>
  <cp:revision>24</cp:revision>
  <dcterms:created xsi:type="dcterms:W3CDTF">2021-03-04T06:46:52Z</dcterms:created>
  <dcterms:modified xsi:type="dcterms:W3CDTF">2021-03-09T08:39:14Z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2021-03-04T00:00:00Z</vt:filetime>
  </property>
</Properties>
</file>