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6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amata kalamata" initials="kk" lastIdx="1" clrIdx="0">
    <p:extLst>
      <p:ext uri="{19B8F6BF-5375-455C-9EA6-DF929625EA0E}">
        <p15:presenceInfo xmlns:p15="http://schemas.microsoft.com/office/powerpoint/2012/main" userId="2ab7b02a2da10c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797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3719" y="831545"/>
            <a:ext cx="8036560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AFE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5260" y="172212"/>
            <a:ext cx="8795004" cy="651357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92607" y="292607"/>
            <a:ext cx="8559165" cy="6273165"/>
          </a:xfrm>
          <a:custGeom>
            <a:avLst/>
            <a:gdLst/>
            <a:ahLst/>
            <a:cxnLst/>
            <a:rect l="l" t="t" r="r" b="b"/>
            <a:pathLst>
              <a:path w="8559165" h="6273165">
                <a:moveTo>
                  <a:pt x="0" y="6272784"/>
                </a:moveTo>
                <a:lnTo>
                  <a:pt x="8558784" y="6272784"/>
                </a:lnTo>
                <a:lnTo>
                  <a:pt x="8558784" y="0"/>
                </a:lnTo>
                <a:lnTo>
                  <a:pt x="0" y="0"/>
                </a:lnTo>
                <a:lnTo>
                  <a:pt x="0" y="6272784"/>
                </a:lnTo>
                <a:close/>
              </a:path>
            </a:pathLst>
          </a:custGeom>
          <a:ln w="6096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24941"/>
            <a:ext cx="357187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4347" y="2165349"/>
            <a:ext cx="7855305" cy="3241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99408" y="6389568"/>
            <a:ext cx="1346200" cy="154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404040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92946" y="6390697"/>
            <a:ext cx="2044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116" y="1222247"/>
              <a:ext cx="7287768" cy="44135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9932" y="1274063"/>
              <a:ext cx="7184135" cy="43098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88136" y="1385316"/>
              <a:ext cx="6967855" cy="4087495"/>
            </a:xfrm>
            <a:custGeom>
              <a:avLst/>
              <a:gdLst/>
              <a:ahLst/>
              <a:cxnLst/>
              <a:rect l="l" t="t" r="r" b="b"/>
              <a:pathLst>
                <a:path w="6967855" h="4087495">
                  <a:moveTo>
                    <a:pt x="0" y="4087367"/>
                  </a:moveTo>
                  <a:lnTo>
                    <a:pt x="6967727" y="4087367"/>
                  </a:lnTo>
                  <a:lnTo>
                    <a:pt x="6967727" y="0"/>
                  </a:lnTo>
                  <a:lnTo>
                    <a:pt x="0" y="0"/>
                  </a:lnTo>
                  <a:lnTo>
                    <a:pt x="0" y="4087367"/>
                  </a:lnTo>
                  <a:close/>
                </a:path>
              </a:pathLst>
            </a:custGeom>
            <a:ln w="609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94759" y="1267967"/>
              <a:ext cx="1554480" cy="640080"/>
            </a:xfrm>
            <a:custGeom>
              <a:avLst/>
              <a:gdLst/>
              <a:ahLst/>
              <a:cxnLst/>
              <a:rect l="l" t="t" r="r" b="b"/>
              <a:pathLst>
                <a:path w="1554479" h="640080">
                  <a:moveTo>
                    <a:pt x="1554480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1554480" y="640079"/>
                  </a:lnTo>
                  <a:lnTo>
                    <a:pt x="1554480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6200" y="1267967"/>
              <a:ext cx="1371600" cy="548640"/>
            </a:xfrm>
            <a:custGeom>
              <a:avLst/>
              <a:gdLst/>
              <a:ahLst/>
              <a:cxnLst/>
              <a:rect l="l" t="t" r="r" b="b"/>
              <a:pathLst>
                <a:path w="1371600" h="548639">
                  <a:moveTo>
                    <a:pt x="0" y="0"/>
                  </a:moveTo>
                  <a:lnTo>
                    <a:pt x="0" y="542925"/>
                  </a:lnTo>
                </a:path>
                <a:path w="1371600" h="548639">
                  <a:moveTo>
                    <a:pt x="1371600" y="0"/>
                  </a:moveTo>
                  <a:lnTo>
                    <a:pt x="1371600" y="542925"/>
                  </a:lnTo>
                </a:path>
                <a:path w="1371600" h="548639">
                  <a:moveTo>
                    <a:pt x="0" y="548640"/>
                  </a:moveTo>
                  <a:lnTo>
                    <a:pt x="1371600" y="548640"/>
                  </a:lnTo>
                </a:path>
              </a:pathLst>
            </a:custGeom>
            <a:ln w="6096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76652" y="2538171"/>
            <a:ext cx="4587240" cy="125349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948055" marR="5080" indent="-935990">
              <a:lnSpc>
                <a:spcPts val="4380"/>
              </a:lnSpc>
              <a:spcBef>
                <a:spcPts val="1000"/>
              </a:spcBef>
            </a:pPr>
            <a:r>
              <a:rPr sz="4400" b="1" spc="-385" dirty="0">
                <a:solidFill>
                  <a:srgbClr val="C00000"/>
                </a:solidFill>
                <a:latin typeface="Times New Roman"/>
                <a:cs typeface="Times New Roman"/>
              </a:rPr>
              <a:t>Α</a:t>
            </a:r>
            <a:r>
              <a:rPr sz="4400" b="1" spc="-425" dirty="0">
                <a:solidFill>
                  <a:srgbClr val="C00000"/>
                </a:solidFill>
                <a:latin typeface="Times New Roman"/>
                <a:cs typeface="Times New Roman"/>
              </a:rPr>
              <a:t>τ</a:t>
            </a:r>
            <a:r>
              <a:rPr sz="4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ο</a:t>
            </a:r>
            <a:r>
              <a:rPr sz="4400" b="1" spc="-240" dirty="0">
                <a:solidFill>
                  <a:srgbClr val="C00000"/>
                </a:solidFill>
                <a:latin typeface="Times New Roman"/>
                <a:cs typeface="Times New Roman"/>
              </a:rPr>
              <a:t>μ</a:t>
            </a:r>
            <a:r>
              <a:rPr sz="4400" b="1" spc="-434" dirty="0">
                <a:solidFill>
                  <a:srgbClr val="C00000"/>
                </a:solidFill>
                <a:latin typeface="Times New Roman"/>
                <a:cs typeface="Times New Roman"/>
              </a:rPr>
              <a:t>ι</a:t>
            </a:r>
            <a:r>
              <a:rPr sz="4400" b="1" spc="-390" dirty="0">
                <a:solidFill>
                  <a:srgbClr val="C00000"/>
                </a:solidFill>
                <a:latin typeface="Times New Roman"/>
                <a:cs typeface="Times New Roman"/>
              </a:rPr>
              <a:t>κ</a:t>
            </a:r>
            <a:r>
              <a:rPr sz="4400" b="1" spc="-265" dirty="0">
                <a:solidFill>
                  <a:srgbClr val="C00000"/>
                </a:solidFill>
                <a:latin typeface="Times New Roman"/>
                <a:cs typeface="Times New Roman"/>
              </a:rPr>
              <a:t>ή</a:t>
            </a:r>
            <a:r>
              <a:rPr sz="4400" b="1" spc="-2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spc="-390" dirty="0">
                <a:solidFill>
                  <a:srgbClr val="C00000"/>
                </a:solidFill>
                <a:latin typeface="Times New Roman"/>
                <a:cs typeface="Times New Roman"/>
              </a:rPr>
              <a:t>κ</a:t>
            </a:r>
            <a:r>
              <a:rPr sz="4400" b="1" spc="-360" dirty="0">
                <a:solidFill>
                  <a:srgbClr val="C00000"/>
                </a:solidFill>
                <a:latin typeface="Times New Roman"/>
                <a:cs typeface="Times New Roman"/>
              </a:rPr>
              <a:t>α</a:t>
            </a:r>
            <a:r>
              <a:rPr sz="4400" b="1" spc="-370" dirty="0">
                <a:solidFill>
                  <a:srgbClr val="C00000"/>
                </a:solidFill>
                <a:latin typeface="Times New Roman"/>
                <a:cs typeface="Times New Roman"/>
              </a:rPr>
              <a:t>θ</a:t>
            </a:r>
            <a:r>
              <a:rPr sz="4400" b="1" spc="-360" dirty="0">
                <a:solidFill>
                  <a:srgbClr val="C00000"/>
                </a:solidFill>
                <a:latin typeface="Times New Roman"/>
                <a:cs typeface="Times New Roman"/>
              </a:rPr>
              <a:t>α</a:t>
            </a:r>
            <a:r>
              <a:rPr sz="4400" b="1" spc="-200" dirty="0">
                <a:solidFill>
                  <a:srgbClr val="C00000"/>
                </a:solidFill>
                <a:latin typeface="Times New Roman"/>
                <a:cs typeface="Times New Roman"/>
              </a:rPr>
              <a:t>ρ</a:t>
            </a:r>
            <a:r>
              <a:rPr sz="4400" b="1" spc="-420" dirty="0">
                <a:solidFill>
                  <a:srgbClr val="C00000"/>
                </a:solidFill>
                <a:latin typeface="Times New Roman"/>
                <a:cs typeface="Times New Roman"/>
              </a:rPr>
              <a:t>ι</a:t>
            </a:r>
            <a:r>
              <a:rPr sz="4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ό</a:t>
            </a:r>
            <a:r>
              <a:rPr sz="4400" b="1" spc="-434" dirty="0">
                <a:solidFill>
                  <a:srgbClr val="C00000"/>
                </a:solidFill>
                <a:latin typeface="Times New Roman"/>
                <a:cs typeface="Times New Roman"/>
              </a:rPr>
              <a:t>τ</a:t>
            </a:r>
            <a:r>
              <a:rPr sz="4400" b="1" spc="-365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4400" b="1" spc="-434" dirty="0">
                <a:solidFill>
                  <a:srgbClr val="C00000"/>
                </a:solidFill>
                <a:latin typeface="Times New Roman"/>
                <a:cs typeface="Times New Roman"/>
              </a:rPr>
              <a:t>τ</a:t>
            </a:r>
            <a:r>
              <a:rPr sz="4400" b="1" spc="-165" dirty="0">
                <a:solidFill>
                  <a:srgbClr val="C00000"/>
                </a:solidFill>
                <a:latin typeface="Times New Roman"/>
                <a:cs typeface="Times New Roman"/>
              </a:rPr>
              <a:t>α  </a:t>
            </a:r>
            <a:r>
              <a:rPr sz="4400" b="1" spc="-425" dirty="0">
                <a:solidFill>
                  <a:srgbClr val="C00000"/>
                </a:solidFill>
                <a:latin typeface="Times New Roman"/>
                <a:cs typeface="Times New Roman"/>
              </a:rPr>
              <a:t>τ</a:t>
            </a:r>
            <a:r>
              <a:rPr sz="4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ο</a:t>
            </a:r>
            <a:r>
              <a:rPr sz="4400" b="1" spc="-365" dirty="0">
                <a:solidFill>
                  <a:srgbClr val="C00000"/>
                </a:solidFill>
                <a:latin typeface="Times New Roman"/>
                <a:cs typeface="Times New Roman"/>
              </a:rPr>
              <a:t>υ</a:t>
            </a:r>
            <a:r>
              <a:rPr sz="4400" b="1" spc="-2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spc="-360" dirty="0">
                <a:solidFill>
                  <a:srgbClr val="C00000"/>
                </a:solidFill>
                <a:latin typeface="Times New Roman"/>
                <a:cs typeface="Times New Roman"/>
              </a:rPr>
              <a:t>σ</a:t>
            </a:r>
            <a:r>
              <a:rPr sz="4400" b="1" spc="-520" dirty="0">
                <a:solidFill>
                  <a:srgbClr val="C00000"/>
                </a:solidFill>
                <a:latin typeface="Times New Roman"/>
                <a:cs typeface="Times New Roman"/>
              </a:rPr>
              <a:t>ώ</a:t>
            </a:r>
            <a:r>
              <a:rPr sz="4400" b="1" spc="-240" dirty="0">
                <a:solidFill>
                  <a:srgbClr val="C00000"/>
                </a:solidFill>
                <a:latin typeface="Times New Roman"/>
                <a:cs typeface="Times New Roman"/>
              </a:rPr>
              <a:t>μ</a:t>
            </a:r>
            <a:r>
              <a:rPr sz="4400" b="1" spc="-360" dirty="0">
                <a:solidFill>
                  <a:srgbClr val="C00000"/>
                </a:solidFill>
                <a:latin typeface="Times New Roman"/>
                <a:cs typeface="Times New Roman"/>
              </a:rPr>
              <a:t>α</a:t>
            </a:r>
            <a:r>
              <a:rPr sz="4400" b="1" spc="-425" dirty="0">
                <a:solidFill>
                  <a:srgbClr val="C00000"/>
                </a:solidFill>
                <a:latin typeface="Times New Roman"/>
                <a:cs typeface="Times New Roman"/>
              </a:rPr>
              <a:t>τ</a:t>
            </a:r>
            <a:r>
              <a:rPr sz="4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ο</a:t>
            </a:r>
            <a:r>
              <a:rPr sz="4400" b="1" spc="-130" dirty="0">
                <a:solidFill>
                  <a:srgbClr val="C00000"/>
                </a:solidFill>
                <a:latin typeface="Times New Roman"/>
                <a:cs typeface="Times New Roman"/>
              </a:rPr>
              <a:t>ς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1586" y="524294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MT"/>
                <a:cs typeface="Arial MT"/>
              </a:rPr>
              <a:t>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504685" y="200406"/>
            <a:ext cx="21805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5A3470"/>
                </a:solidFill>
              </a:rPr>
              <a:t>2</a:t>
            </a:r>
            <a:r>
              <a:rPr sz="1950" spc="-30" baseline="25641" dirty="0">
                <a:solidFill>
                  <a:srgbClr val="5A3470"/>
                </a:solidFill>
              </a:rPr>
              <a:t>ο</a:t>
            </a:r>
            <a:r>
              <a:rPr sz="1950" spc="240" baseline="25641" dirty="0">
                <a:solidFill>
                  <a:srgbClr val="5A3470"/>
                </a:solidFill>
              </a:rPr>
              <a:t> </a:t>
            </a:r>
            <a:r>
              <a:rPr sz="2000" spc="-5" dirty="0">
                <a:solidFill>
                  <a:srgbClr val="5A3470"/>
                </a:solidFill>
              </a:rPr>
              <a:t>ΕΠΑΛ</a:t>
            </a:r>
            <a:r>
              <a:rPr sz="2000" spc="-30" dirty="0">
                <a:solidFill>
                  <a:srgbClr val="5A3470"/>
                </a:solidFill>
              </a:rPr>
              <a:t> </a:t>
            </a:r>
            <a:r>
              <a:rPr sz="2000" spc="-114" dirty="0">
                <a:solidFill>
                  <a:srgbClr val="5A3470"/>
                </a:solidFill>
              </a:rPr>
              <a:t>Γαλατσίου</a:t>
            </a:r>
            <a:endParaRPr sz="2000"/>
          </a:p>
        </p:txBody>
      </p:sp>
      <p:sp>
        <p:nvSpPr>
          <p:cNvPr id="12" name="object 12"/>
          <p:cNvSpPr txBox="1"/>
          <p:nvPr/>
        </p:nvSpPr>
        <p:spPr>
          <a:xfrm>
            <a:off x="1183944" y="5236845"/>
            <a:ext cx="13455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Times New Roman"/>
                <a:cs typeface="Times New Roman"/>
              </a:rPr>
              <a:t>Β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α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ρελά</a:t>
            </a:r>
            <a:r>
              <a:rPr sz="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Times New Roman"/>
                <a:cs typeface="Times New Roman"/>
              </a:rPr>
              <a:t>Μ</a:t>
            </a:r>
            <a:r>
              <a:rPr sz="900" spc="-3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9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Tahoma"/>
                <a:cs typeface="Tahoma"/>
              </a:rPr>
              <a:t>- 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Λ</a:t>
            </a:r>
            <a:r>
              <a:rPr sz="900" spc="-80" dirty="0">
                <a:solidFill>
                  <a:srgbClr val="404040"/>
                </a:solidFill>
                <a:latin typeface="Times New Roman"/>
                <a:cs typeface="Times New Roman"/>
              </a:rPr>
              <a:t>υ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κο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σ</a:t>
            </a:r>
            <a:r>
              <a:rPr sz="900" spc="-30" dirty="0">
                <a:solidFill>
                  <a:srgbClr val="404040"/>
                </a:solidFill>
                <a:latin typeface="Times New Roman"/>
                <a:cs typeface="Times New Roman"/>
              </a:rPr>
              <a:t>τράτη</a:t>
            </a:r>
            <a:r>
              <a:rPr sz="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Α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ικ.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716" y="745997"/>
            <a:ext cx="738060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lang="el-GR" spc="310" dirty="0">
                <a:solidFill>
                  <a:schemeClr val="tx1"/>
                </a:solidFill>
              </a:rPr>
              <a:t>1</a:t>
            </a:r>
            <a:r>
              <a:rPr spc="310" dirty="0">
                <a:solidFill>
                  <a:srgbClr val="C00000"/>
                </a:solidFill>
              </a:rPr>
              <a:t>Η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spc="-200" dirty="0">
                <a:solidFill>
                  <a:srgbClr val="C00000"/>
                </a:solidFill>
              </a:rPr>
              <a:t>καθαριότητα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spc="-245" dirty="0">
                <a:solidFill>
                  <a:srgbClr val="C00000"/>
                </a:solidFill>
              </a:rPr>
              <a:t>των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spc="-185" dirty="0">
                <a:solidFill>
                  <a:srgbClr val="C00000"/>
                </a:solidFill>
              </a:rPr>
              <a:t>γεννητικών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spc="-130" dirty="0">
                <a:solidFill>
                  <a:srgbClr val="C00000"/>
                </a:solidFill>
              </a:rPr>
              <a:t>οργάνων </a:t>
            </a:r>
            <a:r>
              <a:rPr spc="-885" dirty="0">
                <a:solidFill>
                  <a:srgbClr val="C00000"/>
                </a:solidFill>
              </a:rPr>
              <a:t> </a:t>
            </a:r>
            <a:r>
              <a:rPr spc="-240" dirty="0">
                <a:solidFill>
                  <a:srgbClr val="C00000"/>
                </a:solidFill>
              </a:rPr>
              <a:t>και</a:t>
            </a:r>
            <a:r>
              <a:rPr spc="-235" dirty="0">
                <a:solidFill>
                  <a:srgbClr val="C00000"/>
                </a:solidFill>
              </a:rPr>
              <a:t> κατά</a:t>
            </a:r>
            <a:r>
              <a:rPr spc="-229" dirty="0">
                <a:solidFill>
                  <a:srgbClr val="C00000"/>
                </a:solidFill>
              </a:rPr>
              <a:t> </a:t>
            </a:r>
            <a:r>
              <a:rPr spc="-215" dirty="0">
                <a:solidFill>
                  <a:srgbClr val="C00000"/>
                </a:solidFill>
              </a:rPr>
              <a:t>τις</a:t>
            </a:r>
            <a:r>
              <a:rPr spc="-210" dirty="0">
                <a:solidFill>
                  <a:srgbClr val="C00000"/>
                </a:solidFill>
              </a:rPr>
              <a:t> </a:t>
            </a:r>
            <a:r>
              <a:rPr spc="-105" dirty="0">
                <a:solidFill>
                  <a:srgbClr val="C00000"/>
                </a:solidFill>
              </a:rPr>
              <a:t>ημέρες </a:t>
            </a:r>
            <a:r>
              <a:rPr spc="-200" dirty="0">
                <a:solidFill>
                  <a:srgbClr val="C00000"/>
                </a:solidFill>
              </a:rPr>
              <a:t>της </a:t>
            </a:r>
            <a:r>
              <a:rPr spc="-95" dirty="0">
                <a:solidFill>
                  <a:srgbClr val="C00000"/>
                </a:solidFill>
              </a:rPr>
              <a:t>περιόδου </a:t>
            </a:r>
            <a:r>
              <a:rPr u="sng" spc="-185" dirty="0">
                <a:solidFill>
                  <a:srgbClr val="C00000"/>
                </a:solidFill>
              </a:rPr>
              <a:t>είναι </a:t>
            </a:r>
            <a:r>
              <a:rPr u="sng" spc="-180" dirty="0">
                <a:solidFill>
                  <a:srgbClr val="C00000"/>
                </a:solidFill>
              </a:rPr>
              <a:t> </a:t>
            </a:r>
            <a:r>
              <a:rPr u="sng" spc="-110" dirty="0">
                <a:solidFill>
                  <a:srgbClr val="C00000"/>
                </a:solidFill>
              </a:rPr>
              <a:t>επιβεβλημένη</a:t>
            </a:r>
            <a:r>
              <a:rPr spc="-11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1001" y="2415284"/>
            <a:ext cx="8416416" cy="3313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464184" algn="ctr">
              <a:lnSpc>
                <a:spcPct val="100000"/>
              </a:lnSpc>
              <a:spcBef>
                <a:spcPts val="100"/>
              </a:spcBef>
            </a:pPr>
            <a:r>
              <a:rPr lang="el-GR" sz="2400" b="1" spc="35" dirty="0">
                <a:latin typeface="Times New Roman"/>
                <a:cs typeface="Times New Roman"/>
              </a:rPr>
              <a:t>2</a:t>
            </a:r>
            <a:r>
              <a:rPr sz="2400" b="1" spc="35" dirty="0" err="1">
                <a:solidFill>
                  <a:srgbClr val="C00000"/>
                </a:solidFill>
                <a:latin typeface="Times New Roman"/>
                <a:cs typeface="Times New Roman"/>
              </a:rPr>
              <a:t>Το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ντους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C00000"/>
                </a:solidFill>
                <a:latin typeface="Times New Roman"/>
                <a:cs typeface="Times New Roman"/>
              </a:rPr>
              <a:t>είναι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προτιμότερο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από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το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μπάνιο,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C00000"/>
                </a:solidFill>
                <a:latin typeface="Times New Roman"/>
                <a:cs typeface="Times New Roman"/>
              </a:rPr>
              <a:t>γιατί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35" dirty="0">
                <a:solidFill>
                  <a:srgbClr val="C00000"/>
                </a:solidFill>
                <a:latin typeface="Times New Roman"/>
                <a:cs typeface="Times New Roman"/>
              </a:rPr>
              <a:t>έτσι </a:t>
            </a:r>
            <a:r>
              <a:rPr sz="2400" b="1" spc="-5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αποφεύγεται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είσοδος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νερού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στον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κόλπο.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lang="el-GR" sz="2400" b="1" spc="204" dirty="0">
                <a:latin typeface="Times New Roman"/>
                <a:cs typeface="Times New Roman"/>
              </a:rPr>
              <a:t>3</a:t>
            </a:r>
            <a:r>
              <a:rPr sz="2400" b="1" spc="204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σερβιέτα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πρέπει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να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αλλάζεται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C00000"/>
                </a:solidFill>
                <a:latin typeface="Times New Roman"/>
                <a:cs typeface="Times New Roman"/>
              </a:rPr>
              <a:t>τακτικά,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όπως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επίσης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και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C00000"/>
                </a:solidFill>
                <a:latin typeface="Times New Roman"/>
                <a:cs typeface="Times New Roman"/>
              </a:rPr>
              <a:t>τα</a:t>
            </a:r>
            <a:endParaRPr sz="2400" dirty="0">
              <a:latin typeface="Times New Roman"/>
              <a:cs typeface="Times New Roman"/>
            </a:endParaRPr>
          </a:p>
          <a:p>
            <a:pPr marL="182245" algn="ctr">
              <a:lnSpc>
                <a:spcPct val="100000"/>
              </a:lnSpc>
            </a:pPr>
            <a:r>
              <a:rPr sz="2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εσώρουχα</a:t>
            </a:r>
            <a:endParaRPr sz="2400" dirty="0">
              <a:latin typeface="Times New Roman"/>
              <a:cs typeface="Times New Roman"/>
            </a:endParaRPr>
          </a:p>
          <a:p>
            <a:pPr marL="317500" marR="177800" indent="-129539" algn="ctr">
              <a:lnSpc>
                <a:spcPct val="100000"/>
              </a:lnSpc>
              <a:spcBef>
                <a:spcPts val="900"/>
              </a:spcBef>
            </a:pPr>
            <a:r>
              <a:rPr lang="el-GR" sz="2400" b="1" spc="210" dirty="0">
                <a:latin typeface="Times New Roman"/>
                <a:cs typeface="Times New Roman"/>
              </a:rPr>
              <a:t>4</a:t>
            </a:r>
            <a:r>
              <a:rPr sz="2400" b="1" spc="210" dirty="0">
                <a:solidFill>
                  <a:srgbClr val="C00000"/>
                </a:solidFill>
                <a:latin typeface="Times New Roman"/>
                <a:cs typeface="Times New Roman"/>
              </a:rPr>
              <a:t>Η </a:t>
            </a:r>
            <a:r>
              <a:rPr sz="24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γ</a:t>
            </a:r>
            <a:r>
              <a:rPr sz="2400" b="1" spc="-130" dirty="0">
                <a:solidFill>
                  <a:srgbClr val="C00000"/>
                </a:solidFill>
                <a:latin typeface="Times New Roman"/>
                <a:cs typeface="Times New Roman"/>
              </a:rPr>
              <a:t>υ</a:t>
            </a:r>
            <a:r>
              <a:rPr sz="2400" b="1" spc="-145" dirty="0">
                <a:solidFill>
                  <a:srgbClr val="C00000"/>
                </a:solidFill>
                <a:latin typeface="Times New Roman"/>
                <a:cs typeface="Times New Roman"/>
              </a:rPr>
              <a:t>μναστ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ι</a:t>
            </a:r>
            <a:r>
              <a:rPr sz="2400" b="1" spc="-150" dirty="0">
                <a:solidFill>
                  <a:srgbClr val="C00000"/>
                </a:solidFill>
                <a:latin typeface="Times New Roman"/>
                <a:cs typeface="Times New Roman"/>
              </a:rPr>
              <a:t>κή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δε</a:t>
            </a:r>
            <a:r>
              <a:rPr sz="2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ν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αντενδείκν</a:t>
            </a:r>
            <a:r>
              <a:rPr sz="2400" b="1" spc="-200" dirty="0">
                <a:solidFill>
                  <a:srgbClr val="C00000"/>
                </a:solidFill>
                <a:latin typeface="Times New Roman"/>
                <a:cs typeface="Times New Roman"/>
              </a:rPr>
              <a:t>υ</a:t>
            </a:r>
            <a:r>
              <a:rPr sz="2400" b="1" spc="-190" dirty="0">
                <a:solidFill>
                  <a:srgbClr val="C00000"/>
                </a:solidFill>
                <a:latin typeface="Times New Roman"/>
                <a:cs typeface="Times New Roman"/>
              </a:rPr>
              <a:t>τ</a:t>
            </a:r>
            <a:r>
              <a:rPr sz="2400" b="1" spc="-210" dirty="0">
                <a:solidFill>
                  <a:srgbClr val="C00000"/>
                </a:solidFill>
                <a:latin typeface="Times New Roman"/>
                <a:cs typeface="Times New Roman"/>
              </a:rPr>
              <a:t>α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ι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κατά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90" dirty="0">
                <a:solidFill>
                  <a:srgbClr val="C00000"/>
                </a:solidFill>
                <a:latin typeface="Times New Roman"/>
                <a:cs typeface="Times New Roman"/>
              </a:rPr>
              <a:t>τ</a:t>
            </a:r>
            <a:r>
              <a:rPr sz="2400" b="1" spc="-130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ν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διά</a:t>
            </a:r>
            <a:r>
              <a:rPr sz="2400" b="1" spc="-135" dirty="0">
                <a:solidFill>
                  <a:srgbClr val="C00000"/>
                </a:solidFill>
                <a:latin typeface="Times New Roman"/>
                <a:cs typeface="Times New Roman"/>
              </a:rPr>
              <a:t>ρ</a:t>
            </a:r>
            <a:r>
              <a:rPr sz="2400" b="1" spc="-125" dirty="0">
                <a:solidFill>
                  <a:srgbClr val="C00000"/>
                </a:solidFill>
                <a:latin typeface="Times New Roman"/>
                <a:cs typeface="Times New Roman"/>
              </a:rPr>
              <a:t>κεια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C00000"/>
                </a:solidFill>
                <a:latin typeface="Times New Roman"/>
                <a:cs typeface="Times New Roman"/>
              </a:rPr>
              <a:t>τ</a:t>
            </a:r>
            <a:r>
              <a:rPr sz="2400" b="1" spc="-190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ς  </a:t>
            </a:r>
            <a:r>
              <a:rPr sz="2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περ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ι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όδ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ο</a:t>
            </a:r>
            <a:r>
              <a:rPr sz="24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υ,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el-GR" sz="2400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17500" marR="177800" indent="-129539" algn="ctr">
              <a:lnSpc>
                <a:spcPct val="100000"/>
              </a:lnSpc>
              <a:spcBef>
                <a:spcPts val="900"/>
              </a:spcBef>
            </a:pPr>
            <a:r>
              <a:rPr lang="el-GR" sz="2400" b="1" spc="-95" dirty="0">
                <a:latin typeface="Times New Roman"/>
                <a:cs typeface="Times New Roman"/>
              </a:rPr>
              <a:t>5</a:t>
            </a:r>
            <a:r>
              <a:rPr sz="2400" b="1" spc="-95" dirty="0" err="1">
                <a:solidFill>
                  <a:srgbClr val="C00000"/>
                </a:solidFill>
                <a:latin typeface="Times New Roman"/>
                <a:cs typeface="Times New Roman"/>
              </a:rPr>
              <a:t>εν</a:t>
            </a:r>
            <a:r>
              <a:rPr sz="2400" b="1" spc="-155" dirty="0" err="1">
                <a:solidFill>
                  <a:srgbClr val="C00000"/>
                </a:solidFill>
                <a:latin typeface="Times New Roman"/>
                <a:cs typeface="Times New Roman"/>
              </a:rPr>
              <a:t>ώ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C00000"/>
                </a:solidFill>
                <a:latin typeface="Times New Roman"/>
                <a:cs typeface="Times New Roman"/>
              </a:rPr>
              <a:t>τα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μπ</a:t>
            </a:r>
            <a:r>
              <a:rPr sz="2400" b="1" spc="-110" dirty="0" err="1">
                <a:solidFill>
                  <a:srgbClr val="C00000"/>
                </a:solidFill>
                <a:latin typeface="Times New Roman"/>
                <a:cs typeface="Times New Roman"/>
              </a:rPr>
              <a:t>άνι</a:t>
            </a:r>
            <a:r>
              <a:rPr sz="24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α</a:t>
            </a:r>
            <a:r>
              <a:rPr lang="el-GR" sz="24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(θάλασσα)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και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C00000"/>
                </a:solidFill>
                <a:latin typeface="Times New Roman"/>
                <a:cs typeface="Times New Roman"/>
              </a:rPr>
              <a:t>ιδ</a:t>
            </a:r>
            <a:r>
              <a:rPr sz="24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ί</a:t>
            </a:r>
            <a:r>
              <a:rPr sz="2400" b="1" spc="-200" dirty="0">
                <a:solidFill>
                  <a:srgbClr val="C00000"/>
                </a:solidFill>
                <a:latin typeface="Times New Roman"/>
                <a:cs typeface="Times New Roman"/>
              </a:rPr>
              <a:t>ω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ς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75" dirty="0">
                <a:solidFill>
                  <a:srgbClr val="C00000"/>
                </a:solidFill>
                <a:latin typeface="Times New Roman"/>
                <a:cs typeface="Times New Roman"/>
              </a:rPr>
              <a:t>σ</a:t>
            </a:r>
            <a:r>
              <a:rPr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τ</a:t>
            </a:r>
            <a:r>
              <a:rPr sz="2400" b="1" spc="-135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ν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35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sz="2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ι</a:t>
            </a:r>
            <a:r>
              <a:rPr sz="2400" b="1" spc="-135" dirty="0">
                <a:solidFill>
                  <a:srgbClr val="C00000"/>
                </a:solidFill>
                <a:latin typeface="Times New Roman"/>
                <a:cs typeface="Times New Roman"/>
              </a:rPr>
              <a:t>σίνα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sz="24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ρ</a:t>
            </a:r>
            <a:r>
              <a:rPr sz="2400" b="1" spc="-75" dirty="0">
                <a:solidFill>
                  <a:srgbClr val="C00000"/>
                </a:solidFill>
                <a:latin typeface="Times New Roman"/>
                <a:cs typeface="Times New Roman"/>
              </a:rPr>
              <a:t>έπε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ι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C00000"/>
                </a:solidFill>
                <a:latin typeface="Times New Roman"/>
                <a:cs typeface="Times New Roman"/>
              </a:rPr>
              <a:t>να  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αποφεύγονται.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5561" y="339090"/>
            <a:ext cx="1948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869" y="946149"/>
            <a:ext cx="5263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35" dirty="0">
                <a:solidFill>
                  <a:srgbClr val="C00000"/>
                </a:solidFill>
              </a:rPr>
              <a:t>Καθαριό</a:t>
            </a:r>
            <a:r>
              <a:rPr sz="4000" spc="-210" dirty="0">
                <a:solidFill>
                  <a:srgbClr val="C00000"/>
                </a:solidFill>
              </a:rPr>
              <a:t>τ</a:t>
            </a:r>
            <a:r>
              <a:rPr sz="4000" spc="-260" dirty="0">
                <a:solidFill>
                  <a:srgbClr val="C00000"/>
                </a:solidFill>
              </a:rPr>
              <a:t>ητ</a:t>
            </a:r>
            <a:r>
              <a:rPr sz="4000" spc="-280" dirty="0">
                <a:solidFill>
                  <a:srgbClr val="C00000"/>
                </a:solidFill>
              </a:rPr>
              <a:t>α</a:t>
            </a:r>
            <a:r>
              <a:rPr sz="4000" spc="30" dirty="0">
                <a:solidFill>
                  <a:srgbClr val="C00000"/>
                </a:solidFill>
              </a:rPr>
              <a:t> </a:t>
            </a:r>
            <a:r>
              <a:rPr sz="4000" spc="-275" dirty="0">
                <a:solidFill>
                  <a:srgbClr val="C00000"/>
                </a:solidFill>
              </a:rPr>
              <a:t>των</a:t>
            </a:r>
            <a:r>
              <a:rPr sz="4000" dirty="0">
                <a:solidFill>
                  <a:srgbClr val="C00000"/>
                </a:solidFill>
              </a:rPr>
              <a:t> </a:t>
            </a:r>
            <a:r>
              <a:rPr sz="4000" spc="-225" dirty="0">
                <a:solidFill>
                  <a:srgbClr val="C00000"/>
                </a:solidFill>
              </a:rPr>
              <a:t>μαλλιών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0227" y="1696288"/>
            <a:ext cx="7274559" cy="2344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43204" algn="just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μαλλιά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latin typeface="Times New Roman"/>
                <a:cs typeface="Times New Roman"/>
              </a:rPr>
              <a:t>πρέπει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λούζονται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συχνά.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400" b="1" spc="-10" dirty="0">
                <a:latin typeface="Times New Roman"/>
                <a:cs typeface="Times New Roman"/>
              </a:rPr>
              <a:t>γιατί</a:t>
            </a:r>
            <a:r>
              <a:rPr sz="2400" b="1" spc="-114" dirty="0" err="1">
                <a:solidFill>
                  <a:srgbClr val="5A3470"/>
                </a:solidFill>
                <a:latin typeface="Times New Roman"/>
                <a:cs typeface="Times New Roman"/>
              </a:rPr>
              <a:t>Λερώνοντ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αι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από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το</a:t>
            </a:r>
            <a:endParaRPr sz="2400" dirty="0">
              <a:latin typeface="Times New Roman"/>
              <a:cs typeface="Times New Roman"/>
            </a:endParaRPr>
          </a:p>
          <a:p>
            <a:pPr marL="195580" algn="just">
              <a:lnSpc>
                <a:spcPct val="100000"/>
              </a:lnSpc>
              <a:spcBef>
                <a:spcPts val="5"/>
              </a:spcBef>
            </a:pPr>
            <a:r>
              <a:rPr lang="el-GR" sz="2400" b="1" spc="-85" dirty="0">
                <a:latin typeface="Times New Roman"/>
                <a:cs typeface="Times New Roman"/>
              </a:rPr>
              <a:t>1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</a:t>
            </a:r>
            <a:r>
              <a:rPr sz="2400" b="1" spc="-85" dirty="0" err="1">
                <a:solidFill>
                  <a:srgbClr val="5A3470"/>
                </a:solidFill>
                <a:latin typeface="Times New Roman"/>
                <a:cs typeface="Times New Roman"/>
              </a:rPr>
              <a:t>ερ</a:t>
            </a:r>
            <a:r>
              <a:rPr sz="2400" b="1" spc="-60" dirty="0" err="1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βάλλον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αλλ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ά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5A3470"/>
                </a:solidFill>
                <a:latin typeface="Times New Roman"/>
                <a:cs typeface="Times New Roman"/>
              </a:rPr>
              <a:t>απ</a:t>
            </a:r>
            <a:r>
              <a:rPr sz="24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ό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τ</a:t>
            </a:r>
            <a:r>
              <a:rPr sz="24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lang="el-GR" sz="2400" b="1" spc="-80" dirty="0">
                <a:latin typeface="Times New Roman"/>
                <a:cs typeface="Times New Roman"/>
              </a:rPr>
              <a:t>2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έκκρι</a:t>
            </a:r>
            <a:r>
              <a:rPr sz="24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σ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σμ</a:t>
            </a:r>
            <a:r>
              <a:rPr sz="24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ή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γματο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ς</a:t>
            </a:r>
            <a:r>
              <a:rPr sz="24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95580" marR="66040" indent="-183515" algn="just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204" dirty="0">
                <a:solidFill>
                  <a:srgbClr val="5A3470"/>
                </a:solidFill>
                <a:latin typeface="Times New Roman"/>
                <a:cs typeface="Times New Roman"/>
              </a:rPr>
              <a:t>Η </a:t>
            </a:r>
            <a:r>
              <a:rPr sz="24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πιτυρίδα </a:t>
            </a:r>
            <a:r>
              <a:rPr sz="2400" b="1" spc="-55" dirty="0">
                <a:solidFill>
                  <a:srgbClr val="5A3470"/>
                </a:solidFill>
                <a:latin typeface="Times New Roman"/>
                <a:cs typeface="Times New Roman"/>
              </a:rPr>
              <a:t>δεν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είναι </a:t>
            </a:r>
            <a:r>
              <a:rPr sz="24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αρρώστια.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Είναι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νεκρά </a:t>
            </a:r>
            <a:r>
              <a:rPr sz="24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κύτταρα,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που </a:t>
            </a:r>
            <a:r>
              <a:rPr sz="24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αποκολλούνται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από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το 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τριχωτό 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της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κεφαλής. </a:t>
            </a:r>
            <a:r>
              <a:rPr sz="2400" b="1" u="sng" spc="-95" dirty="0" err="1">
                <a:solidFill>
                  <a:srgbClr val="5A3470"/>
                </a:solidFill>
                <a:latin typeface="Times New Roman"/>
                <a:cs typeface="Times New Roman"/>
              </a:rPr>
              <a:t>Θερ</a:t>
            </a:r>
            <a:r>
              <a:rPr sz="2400" b="1" u="sng" spc="-95" dirty="0">
                <a:solidFill>
                  <a:srgbClr val="5A3470"/>
                </a:solidFill>
                <a:latin typeface="Times New Roman"/>
                <a:cs typeface="Times New Roman"/>
              </a:rPr>
              <a:t>απεύεται </a:t>
            </a:r>
            <a:r>
              <a:rPr sz="24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400" b="1" spc="-90" dirty="0">
                <a:latin typeface="Times New Roman"/>
                <a:cs typeface="Times New Roman"/>
              </a:rPr>
              <a:t>1</a:t>
            </a:r>
            <a:r>
              <a:rPr sz="2400" b="1" spc="-50" dirty="0" err="1">
                <a:solidFill>
                  <a:srgbClr val="5A3470"/>
                </a:solidFill>
                <a:latin typeface="Times New Roman"/>
                <a:cs typeface="Times New Roman"/>
              </a:rPr>
              <a:t>με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αντιπιτυριδικό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σαμπουάν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400" b="1" dirty="0">
                <a:latin typeface="Times New Roman"/>
                <a:cs typeface="Times New Roman"/>
              </a:rPr>
              <a:t>2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κα</a:t>
            </a:r>
            <a:r>
              <a:rPr sz="2400" b="1" spc="-100" dirty="0" err="1">
                <a:solidFill>
                  <a:srgbClr val="5A3470"/>
                </a:solidFill>
                <a:latin typeface="Times New Roman"/>
                <a:cs typeface="Times New Roman"/>
              </a:rPr>
              <a:t>λό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βούρτσισμα.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64859" y="428625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4008120"/>
            <a:ext cx="8264652" cy="22951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38505"/>
            <a:ext cx="1076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35" dirty="0" err="1">
                <a:solidFill>
                  <a:srgbClr val="C00000"/>
                </a:solidFill>
              </a:rPr>
              <a:t>Αφτ</a:t>
            </a:r>
            <a:r>
              <a:rPr spc="-165" dirty="0" err="1">
                <a:solidFill>
                  <a:srgbClr val="C00000"/>
                </a:solidFill>
              </a:rPr>
              <a:t>ι</a:t>
            </a:r>
            <a:r>
              <a:rPr spc="-215" dirty="0" err="1">
                <a:solidFill>
                  <a:srgbClr val="C00000"/>
                </a:solidFill>
              </a:rPr>
              <a:t>ά</a:t>
            </a:r>
            <a:endParaRPr spc="-215" dirty="0">
              <a:solidFill>
                <a:srgbClr val="C00000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917270"/>
            <a:ext cx="7918450" cy="4696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210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ανατομική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κατασκευή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αφτιού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είναι</a:t>
            </a:r>
            <a:r>
              <a:rPr sz="2400" b="1" spc="-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τέτοια,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ώστε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endParaRPr sz="2400" dirty="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προφυλάσσεται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από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τις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επιδράσεις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περιβάλλοντος.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204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endParaRPr sz="2400" dirty="0">
              <a:latin typeface="Times New Roman"/>
              <a:cs typeface="Times New Roman"/>
            </a:endParaRPr>
          </a:p>
          <a:p>
            <a:pPr marL="194945" marR="5080">
              <a:lnSpc>
                <a:spcPct val="100000"/>
              </a:lnSpc>
            </a:pPr>
            <a:r>
              <a:rPr sz="24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καθαριότητα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4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αφτιού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πρέπει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γίνεται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u="sng" spc="-30" dirty="0">
                <a:solidFill>
                  <a:srgbClr val="5A3470"/>
                </a:solidFill>
                <a:latin typeface="Times New Roman"/>
                <a:cs typeface="Times New Roman"/>
              </a:rPr>
              <a:t>μόνο</a:t>
            </a:r>
            <a:r>
              <a:rPr sz="2400" b="1" u="sng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u="sng" spc="-120" dirty="0">
                <a:solidFill>
                  <a:srgbClr val="5A3470"/>
                </a:solidFill>
                <a:latin typeface="Times New Roman"/>
                <a:cs typeface="Times New Roman"/>
              </a:rPr>
              <a:t>εξωτερικά</a:t>
            </a:r>
            <a:r>
              <a:rPr sz="2400" b="1" u="sng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μ</a:t>
            </a:r>
            <a:r>
              <a:rPr lang="el-GR"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τη </a:t>
            </a:r>
            <a:r>
              <a:rPr sz="2400" b="1" spc="-5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χρήση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βαμβακιού</a:t>
            </a:r>
            <a:r>
              <a:rPr sz="24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όχι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μέσα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στον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ακουστικό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πόρο.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204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χρήση </a:t>
            </a:r>
            <a:r>
              <a:rPr sz="24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των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Otosticks 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πρέπει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γίνεται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70" dirty="0">
                <a:solidFill>
                  <a:srgbClr val="5A3470"/>
                </a:solidFill>
                <a:latin typeface="Times New Roman"/>
                <a:cs typeface="Times New Roman"/>
              </a:rPr>
              <a:t>σωστά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για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τον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καθαρισμό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της </a:t>
            </a:r>
            <a:r>
              <a:rPr sz="24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εξωτερικής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επιφάνειάς</a:t>
            </a:r>
            <a:r>
              <a:rPr sz="2400" b="1" spc="-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του.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194945" marR="9525" indent="-182880">
              <a:lnSpc>
                <a:spcPct val="100000"/>
              </a:lnSpc>
              <a:spcBef>
                <a:spcPts val="1580"/>
              </a:spcBef>
            </a:pPr>
            <a:r>
              <a:rPr lang="el-GR" sz="2400" b="1" spc="-110" dirty="0">
                <a:latin typeface="Times New Roman"/>
                <a:cs typeface="Times New Roman"/>
              </a:rPr>
              <a:t>1</a:t>
            </a:r>
            <a:r>
              <a:rPr sz="2400" b="1" spc="-110" dirty="0" err="1">
                <a:solidFill>
                  <a:srgbClr val="5A3470"/>
                </a:solidFill>
                <a:latin typeface="Times New Roman"/>
                <a:cs typeface="Times New Roman"/>
              </a:rPr>
              <a:t>Ιδι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αίτερη </a:t>
            </a:r>
            <a:r>
              <a:rPr sz="24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προσοχή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χρειάζεται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με 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θαλασσινά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μπάνια 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ή</a:t>
            </a:r>
            <a:r>
              <a:rPr sz="24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5A3470"/>
                </a:solidFill>
                <a:latin typeface="Times New Roman"/>
                <a:cs typeface="Times New Roman"/>
              </a:rPr>
              <a:t>σπορ. </a:t>
            </a:r>
            <a:r>
              <a:rPr sz="2400" b="1" spc="204" dirty="0">
                <a:solidFill>
                  <a:srgbClr val="5A3470"/>
                </a:solidFill>
                <a:latin typeface="Times New Roman"/>
                <a:cs typeface="Times New Roman"/>
              </a:rPr>
              <a:t>Η </a:t>
            </a:r>
            <a:r>
              <a:rPr sz="2400" b="1" spc="-5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u="sng" spc="-65" dirty="0">
                <a:solidFill>
                  <a:srgbClr val="5A3470"/>
                </a:solidFill>
                <a:latin typeface="Times New Roman"/>
                <a:cs typeface="Times New Roman"/>
              </a:rPr>
              <a:t>π</a:t>
            </a:r>
            <a:r>
              <a:rPr sz="2400" b="1" u="sng" spc="-65" dirty="0" err="1">
                <a:solidFill>
                  <a:srgbClr val="5A3470"/>
                </a:solidFill>
                <a:latin typeface="Times New Roman"/>
                <a:cs typeface="Times New Roman"/>
              </a:rPr>
              <a:t>ιο</a:t>
            </a:r>
            <a:r>
              <a:rPr sz="2400" b="1" u="sng" spc="-6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u="sng" spc="-110" dirty="0">
                <a:solidFill>
                  <a:srgbClr val="5A3470"/>
                </a:solidFill>
                <a:latin typeface="Times New Roman"/>
                <a:cs typeface="Times New Roman"/>
              </a:rPr>
              <a:t>απλ</a:t>
            </a:r>
            <a:r>
              <a:rPr lang="el-GR" sz="2400" b="1" u="sng" spc="-110" dirty="0">
                <a:solidFill>
                  <a:srgbClr val="5A3470"/>
                </a:solidFill>
                <a:latin typeface="Times New Roman"/>
                <a:cs typeface="Times New Roman"/>
              </a:rPr>
              <a:t>ή</a:t>
            </a:r>
            <a:r>
              <a:rPr sz="2400" b="1" u="sng" spc="-1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u="sng" spc="-130" dirty="0">
                <a:solidFill>
                  <a:srgbClr val="5A3470"/>
                </a:solidFill>
                <a:latin typeface="Times New Roman"/>
                <a:cs typeface="Times New Roman"/>
              </a:rPr>
              <a:t>πάθηση </a:t>
            </a:r>
            <a:r>
              <a:rPr sz="2400" b="1" u="sng" spc="-120" dirty="0">
                <a:solidFill>
                  <a:srgbClr val="5A3470"/>
                </a:solidFill>
                <a:latin typeface="Times New Roman"/>
                <a:cs typeface="Times New Roman"/>
              </a:rPr>
              <a:t>του </a:t>
            </a:r>
            <a:r>
              <a:rPr sz="2400" b="1" u="sng" spc="-155" dirty="0">
                <a:solidFill>
                  <a:srgbClr val="5A3470"/>
                </a:solidFill>
                <a:latin typeface="Times New Roman"/>
                <a:cs typeface="Times New Roman"/>
              </a:rPr>
              <a:t>αφτιού</a:t>
            </a:r>
            <a:r>
              <a:rPr sz="2400" b="1" u="sng" spc="-15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u="sng" spc="-50" dirty="0">
                <a:solidFill>
                  <a:srgbClr val="5A3470"/>
                </a:solidFill>
                <a:latin typeface="Times New Roman"/>
                <a:cs typeface="Times New Roman"/>
              </a:rPr>
              <a:t>από </a:t>
            </a:r>
            <a:r>
              <a:rPr sz="2400" b="1" u="sng" spc="-165" dirty="0">
                <a:solidFill>
                  <a:srgbClr val="5A3470"/>
                </a:solidFill>
                <a:latin typeface="Times New Roman"/>
                <a:cs typeface="Times New Roman"/>
              </a:rPr>
              <a:t>τη</a:t>
            </a:r>
            <a:r>
              <a:rPr sz="2400" b="1" u="sng" spc="-16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u="sng" spc="-140" dirty="0">
                <a:solidFill>
                  <a:srgbClr val="5A3470"/>
                </a:solidFill>
                <a:latin typeface="Times New Roman"/>
                <a:cs typeface="Times New Roman"/>
              </a:rPr>
              <a:t>θάλασσα </a:t>
            </a:r>
            <a:r>
              <a:rPr sz="2400" b="1" u="sng" spc="-125" dirty="0">
                <a:solidFill>
                  <a:srgbClr val="5A3470"/>
                </a:solidFill>
                <a:latin typeface="Times New Roman"/>
                <a:cs typeface="Times New Roman"/>
              </a:rPr>
              <a:t>είναι 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4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C00000"/>
                </a:solidFill>
                <a:latin typeface="Times New Roman"/>
                <a:cs typeface="Times New Roman"/>
              </a:rPr>
              <a:t>εξωτερική </a:t>
            </a:r>
            <a:r>
              <a:rPr sz="24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C00000"/>
                </a:solidFill>
                <a:latin typeface="Times New Roman"/>
                <a:cs typeface="Times New Roman"/>
              </a:rPr>
              <a:t>ωτίτιδα</a:t>
            </a:r>
            <a:r>
              <a:rPr sz="24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.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400" b="1" dirty="0">
                <a:latin typeface="Times New Roman"/>
                <a:cs typeface="Times New Roman"/>
              </a:rPr>
              <a:t>2</a:t>
            </a:r>
            <a:r>
              <a:rPr sz="2400" b="1" spc="40" dirty="0" err="1">
                <a:solidFill>
                  <a:srgbClr val="5A3470"/>
                </a:solidFill>
                <a:latin typeface="Times New Roman"/>
                <a:cs typeface="Times New Roman"/>
              </a:rPr>
              <a:t>Το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καλό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στέγνωμα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αφτιού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ή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400" b="1" dirty="0">
                <a:latin typeface="Times New Roman"/>
                <a:cs typeface="Times New Roman"/>
              </a:rPr>
              <a:t>3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επάλειψη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με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καθαρό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οινόπνευμα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βοηθά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στην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καλύτερη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υγιεινή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δέρματός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του.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6781" y="438150"/>
            <a:ext cx="19742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95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38505"/>
            <a:ext cx="1076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35" dirty="0">
                <a:solidFill>
                  <a:srgbClr val="C00000"/>
                </a:solidFill>
              </a:rPr>
              <a:t>Αφτ</a:t>
            </a:r>
            <a:r>
              <a:rPr spc="-165" dirty="0">
                <a:solidFill>
                  <a:srgbClr val="C00000"/>
                </a:solidFill>
              </a:rPr>
              <a:t>ι</a:t>
            </a:r>
            <a:r>
              <a:rPr spc="-215" dirty="0">
                <a:solidFill>
                  <a:srgbClr val="C00000"/>
                </a:solidFill>
              </a:rPr>
              <a:t>ά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56781" y="438150"/>
            <a:ext cx="19742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95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3838955"/>
            <a:ext cx="3994404" cy="24627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3416" y="821436"/>
            <a:ext cx="5978652" cy="28422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4503" y="3838955"/>
            <a:ext cx="3816096" cy="245364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616" y="339979"/>
            <a:ext cx="539638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2000" i="1" spc="-254" dirty="0">
                <a:solidFill>
                  <a:srgbClr val="C00000"/>
                </a:solidFill>
              </a:rPr>
              <a:t>Πώς</a:t>
            </a:r>
            <a:r>
              <a:rPr lang="el-GR" sz="2000" spc="-254" dirty="0">
                <a:solidFill>
                  <a:srgbClr val="C00000"/>
                </a:solidFill>
              </a:rPr>
              <a:t> </a:t>
            </a:r>
            <a:r>
              <a:rPr lang="el-GR" sz="4000" spc="-254" dirty="0">
                <a:solidFill>
                  <a:srgbClr val="C00000"/>
                </a:solidFill>
              </a:rPr>
              <a:t>ΤΑ </a:t>
            </a:r>
            <a:r>
              <a:rPr sz="4000" spc="-254" dirty="0" err="1">
                <a:solidFill>
                  <a:srgbClr val="C00000"/>
                </a:solidFill>
              </a:rPr>
              <a:t>Μά</a:t>
            </a:r>
            <a:r>
              <a:rPr sz="4000" spc="-165" dirty="0" err="1">
                <a:solidFill>
                  <a:srgbClr val="C00000"/>
                </a:solidFill>
              </a:rPr>
              <a:t>τ</a:t>
            </a:r>
            <a:r>
              <a:rPr sz="4000" spc="-275" dirty="0" err="1">
                <a:solidFill>
                  <a:srgbClr val="C00000"/>
                </a:solidFill>
              </a:rPr>
              <a:t>ι</a:t>
            </a:r>
            <a:r>
              <a:rPr sz="4000" spc="-275" dirty="0">
                <a:solidFill>
                  <a:srgbClr val="C00000"/>
                </a:solidFill>
              </a:rPr>
              <a:t>α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008710"/>
            <a:ext cx="7903845" cy="208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Προστατεύονται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πολύ</a:t>
            </a:r>
            <a:r>
              <a:rPr sz="24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καλά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από</a:t>
            </a:r>
            <a:r>
              <a:rPr sz="24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την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u="sng" spc="-125" dirty="0">
                <a:solidFill>
                  <a:srgbClr val="5A3470"/>
                </a:solidFill>
                <a:latin typeface="Times New Roman"/>
                <a:cs typeface="Times New Roman"/>
              </a:rPr>
              <a:t>ανατομική</a:t>
            </a:r>
            <a:r>
              <a:rPr sz="2400" b="1" u="sng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τους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κατασκευή</a:t>
            </a:r>
            <a:endParaRPr sz="2400" dirty="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 </a:t>
            </a:r>
            <a:r>
              <a:rPr sz="2400" b="1" u="sng" spc="-125" dirty="0" err="1">
                <a:solidFill>
                  <a:srgbClr val="5A3470"/>
                </a:solidFill>
                <a:latin typeface="Times New Roman"/>
                <a:cs typeface="Times New Roman"/>
              </a:rPr>
              <a:t>φυσιολογί</a:t>
            </a:r>
            <a:r>
              <a:rPr sz="2400" b="1" u="sng" spc="-14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τ</a:t>
            </a:r>
            <a:r>
              <a:rPr sz="24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4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υς</a:t>
            </a:r>
            <a:endParaRPr lang="el-GR" sz="2400" dirty="0">
              <a:latin typeface="Times New Roman"/>
              <a:cs typeface="Times New Roman"/>
            </a:endParaRPr>
          </a:p>
          <a:p>
            <a:pPr marL="194945" marR="857885" indent="-182880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l-GR"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Κλείνουν</a:t>
            </a:r>
            <a:r>
              <a:rPr lang="el-GR"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4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αυτόματα</a:t>
            </a:r>
            <a:r>
              <a:rPr lang="el-GR" sz="24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lang="el-GR"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4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παρεμποδίζουν</a:t>
            </a:r>
            <a:r>
              <a:rPr lang="el-GR" sz="24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την</a:t>
            </a:r>
            <a:r>
              <a:rPr lang="el-GR"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είσοδο</a:t>
            </a:r>
            <a:r>
              <a:rPr lang="el-GR"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ξένου </a:t>
            </a:r>
            <a:r>
              <a:rPr lang="el-GR" sz="2400" b="1" spc="-5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σώματος.</a:t>
            </a:r>
            <a:endParaRPr lang="el-GR" sz="2400" dirty="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δάκρυα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καθαρίζουν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μάτια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από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βλαπτικές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ουσίες.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0598" y="419480"/>
            <a:ext cx="19742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95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9580" y="3168395"/>
            <a:ext cx="8400415" cy="2996565"/>
            <a:chOff x="449580" y="3168395"/>
            <a:chExt cx="8400415" cy="29965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7327" y="3168395"/>
              <a:ext cx="5082539" cy="28590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" y="3727703"/>
              <a:ext cx="4334256" cy="243687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6965" y="649046"/>
            <a:ext cx="694372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90" dirty="0">
                <a:solidFill>
                  <a:srgbClr val="C00000"/>
                </a:solidFill>
              </a:rPr>
              <a:t>Παράγοντες</a:t>
            </a:r>
            <a:r>
              <a:rPr sz="4000" spc="10" dirty="0">
                <a:solidFill>
                  <a:srgbClr val="C00000"/>
                </a:solidFill>
              </a:rPr>
              <a:t> </a:t>
            </a:r>
            <a:r>
              <a:rPr sz="4000" spc="-114" dirty="0">
                <a:solidFill>
                  <a:srgbClr val="C00000"/>
                </a:solidFill>
              </a:rPr>
              <a:t>που</a:t>
            </a:r>
            <a:r>
              <a:rPr sz="4000" dirty="0">
                <a:solidFill>
                  <a:srgbClr val="C00000"/>
                </a:solidFill>
              </a:rPr>
              <a:t> </a:t>
            </a:r>
            <a:r>
              <a:rPr sz="4000" spc="-200" dirty="0">
                <a:solidFill>
                  <a:srgbClr val="C00000"/>
                </a:solidFill>
              </a:rPr>
              <a:t>ασκούν</a:t>
            </a:r>
            <a:r>
              <a:rPr sz="4000" dirty="0">
                <a:solidFill>
                  <a:srgbClr val="C00000"/>
                </a:solidFill>
              </a:rPr>
              <a:t> </a:t>
            </a:r>
            <a:r>
              <a:rPr sz="4000" spc="-215" dirty="0">
                <a:solidFill>
                  <a:srgbClr val="C00000"/>
                </a:solidFill>
              </a:rPr>
              <a:t>βλαπτική </a:t>
            </a:r>
            <a:r>
              <a:rPr sz="4000" spc="-985" dirty="0">
                <a:solidFill>
                  <a:srgbClr val="C00000"/>
                </a:solidFill>
              </a:rPr>
              <a:t> </a:t>
            </a:r>
            <a:r>
              <a:rPr sz="4000" spc="-165" dirty="0">
                <a:solidFill>
                  <a:srgbClr val="C00000"/>
                </a:solidFill>
              </a:rPr>
              <a:t>επίδρασ</a:t>
            </a:r>
            <a:r>
              <a:rPr sz="4000" spc="-180" dirty="0">
                <a:solidFill>
                  <a:srgbClr val="C00000"/>
                </a:solidFill>
              </a:rPr>
              <a:t>η</a:t>
            </a:r>
            <a:r>
              <a:rPr sz="4000" spc="15" dirty="0">
                <a:solidFill>
                  <a:srgbClr val="C00000"/>
                </a:solidFill>
              </a:rPr>
              <a:t> </a:t>
            </a:r>
            <a:r>
              <a:rPr sz="4000" spc="-260" dirty="0">
                <a:solidFill>
                  <a:srgbClr val="C00000"/>
                </a:solidFill>
              </a:rPr>
              <a:t>στα</a:t>
            </a:r>
            <a:r>
              <a:rPr sz="4000" dirty="0">
                <a:solidFill>
                  <a:srgbClr val="C00000"/>
                </a:solidFill>
              </a:rPr>
              <a:t> </a:t>
            </a:r>
            <a:r>
              <a:rPr sz="4000" spc="-190" dirty="0">
                <a:solidFill>
                  <a:srgbClr val="C00000"/>
                </a:solidFill>
              </a:rPr>
              <a:t>μ</a:t>
            </a:r>
            <a:r>
              <a:rPr sz="4000" spc="-200" dirty="0">
                <a:solidFill>
                  <a:srgbClr val="C00000"/>
                </a:solidFill>
              </a:rPr>
              <a:t>ά</a:t>
            </a:r>
            <a:r>
              <a:rPr sz="4000" spc="-285" dirty="0">
                <a:solidFill>
                  <a:srgbClr val="C00000"/>
                </a:solidFill>
              </a:rPr>
              <a:t>τια: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04850" y="2013378"/>
            <a:ext cx="4934305" cy="2743699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994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lang="el-GR" sz="2800" b="1" spc="-14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l-GR"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Κα</a:t>
            </a:r>
            <a:r>
              <a:rPr sz="2800" b="1" spc="-145" dirty="0" err="1">
                <a:solidFill>
                  <a:srgbClr val="5A3470"/>
                </a:solidFill>
                <a:latin typeface="Times New Roman"/>
                <a:cs typeface="Times New Roman"/>
              </a:rPr>
              <a:t>κός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70" dirty="0">
                <a:solidFill>
                  <a:srgbClr val="5A3470"/>
                </a:solidFill>
                <a:latin typeface="Times New Roman"/>
                <a:cs typeface="Times New Roman"/>
              </a:rPr>
              <a:t>φωτισμός</a:t>
            </a:r>
            <a:endParaRPr sz="2800" dirty="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lang="el-GR" sz="2800" b="1" spc="24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l-GR" sz="2800" b="1" spc="2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240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ρύπανση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περιβάλλοντος</a:t>
            </a:r>
            <a:endParaRPr sz="2800" dirty="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905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lang="el-GR" sz="28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3 </a:t>
            </a:r>
            <a:r>
              <a:rPr sz="2800" b="1" spc="-75" dirty="0" err="1">
                <a:solidFill>
                  <a:srgbClr val="5A3470"/>
                </a:solidFill>
                <a:latin typeface="Times New Roman"/>
                <a:cs typeface="Times New Roman"/>
              </a:rPr>
              <a:t>Ισχυροί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άνεμοι</a:t>
            </a:r>
            <a:endParaRPr sz="2800" dirty="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lang="el-GR" sz="28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4 </a:t>
            </a:r>
            <a:r>
              <a:rPr sz="2800" b="1" spc="-140" dirty="0" err="1">
                <a:solidFill>
                  <a:srgbClr val="5A3470"/>
                </a:solidFill>
                <a:latin typeface="Times New Roman"/>
                <a:cs typeface="Times New Roman"/>
              </a:rPr>
              <a:t>Αϋ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πνία-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οινοπνευματώδη</a:t>
            </a:r>
            <a:r>
              <a:rPr sz="2800" b="1" spc="5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ποτά</a:t>
            </a:r>
            <a:endParaRPr sz="2800" dirty="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lang="el-GR" sz="28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5 </a:t>
            </a:r>
            <a:r>
              <a:rPr sz="2800" b="1" spc="-85" dirty="0" err="1">
                <a:solidFill>
                  <a:srgbClr val="5A3470"/>
                </a:solidFill>
                <a:latin typeface="Times New Roman"/>
                <a:cs typeface="Times New Roman"/>
              </a:rPr>
              <a:t>Τηλεόρ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αση-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κομπιούτερ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9481" y="404876"/>
            <a:ext cx="19488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95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9155" y="1776983"/>
            <a:ext cx="3171444" cy="19004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2203" y="3912108"/>
            <a:ext cx="3176016" cy="23835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4941"/>
            <a:ext cx="3571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Μέτρα</a:t>
            </a:r>
            <a:r>
              <a:rPr spc="-70" dirty="0"/>
              <a:t> </a:t>
            </a:r>
            <a:r>
              <a:rPr spc="-165" dirty="0"/>
              <a:t>προφύλαξης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077594"/>
            <a:ext cx="7994650" cy="452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268605" indent="-515620">
              <a:lnSpc>
                <a:spcPct val="100000"/>
              </a:lnSpc>
              <a:spcBef>
                <a:spcPts val="95"/>
              </a:spcBef>
              <a:buClr>
                <a:srgbClr val="FF33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Επαρκής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φωτισμός,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ιδιαίτερα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σε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ώρες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εργασίας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 </a:t>
            </a:r>
            <a:r>
              <a:rPr sz="2800" b="1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μελέτης.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23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πρόσπτωση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φωτισμού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είναι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από </a:t>
            </a: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αριστερά</a:t>
            </a:r>
            <a:endParaRPr sz="2800" dirty="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000"/>
              </a:lnSpc>
              <a:spcBef>
                <a:spcPts val="900"/>
              </a:spcBef>
              <a:buClr>
                <a:srgbClr val="FF33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b="1" spc="23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παρακολούθηση</a:t>
            </a:r>
            <a:r>
              <a:rPr sz="2800" b="1" spc="5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της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τηλεόρασης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πρέπει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γίνεται </a:t>
            </a:r>
            <a:r>
              <a:rPr sz="2800" b="1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από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u="sng" spc="-105" dirty="0">
                <a:solidFill>
                  <a:srgbClr val="5A3470"/>
                </a:solidFill>
                <a:latin typeface="Times New Roman"/>
                <a:cs typeface="Times New Roman"/>
              </a:rPr>
              <a:t>ορισμένη</a:t>
            </a:r>
            <a:r>
              <a:rPr sz="2800" b="1" u="sng" spc="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απόσταση.</a:t>
            </a: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Οι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ειδικοί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συνιστούν</a:t>
            </a:r>
            <a:r>
              <a:rPr sz="2800" b="1" spc="5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να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είναι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πενταπλάσια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μεγέθους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της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οθόνης.</a:t>
            </a:r>
            <a:r>
              <a:rPr sz="2800" b="1" spc="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Καλό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είναι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υπάρχει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u="sng" spc="-70" dirty="0">
                <a:solidFill>
                  <a:srgbClr val="5A3470"/>
                </a:solidFill>
                <a:latin typeface="Times New Roman"/>
                <a:cs typeface="Times New Roman"/>
              </a:rPr>
              <a:t>χαμηλός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φωτισμός.</a:t>
            </a:r>
            <a:endParaRPr sz="28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905"/>
              </a:spcBef>
              <a:buClr>
                <a:srgbClr val="FF330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Επιβάλλεται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χρησιμοποίηση</a:t>
            </a:r>
            <a:r>
              <a:rPr sz="2800" b="1" spc="6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προστατευτικών</a:t>
            </a:r>
            <a:endParaRPr sz="2800" dirty="0">
              <a:latin typeface="Times New Roman"/>
              <a:cs typeface="Times New Roman"/>
            </a:endParaRPr>
          </a:p>
          <a:p>
            <a:pPr marL="527685" marR="189865">
              <a:lnSpc>
                <a:spcPct val="100000"/>
              </a:lnSpc>
            </a:pP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γυαλιών,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όταν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υπάρχει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δυνατός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ήλιος,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5A3470"/>
                </a:solidFill>
                <a:latin typeface="Times New Roman"/>
                <a:cs typeface="Times New Roman"/>
              </a:rPr>
              <a:t>χιόνι,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έντονο </a:t>
            </a:r>
            <a:r>
              <a:rPr sz="28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τεχνητό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225" dirty="0">
                <a:solidFill>
                  <a:srgbClr val="5A3470"/>
                </a:solidFill>
                <a:latin typeface="Times New Roman"/>
                <a:cs typeface="Times New Roman"/>
              </a:rPr>
              <a:t>φως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σε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ηλεκτροσυγκολλήσεις</a:t>
            </a:r>
            <a:r>
              <a:rPr sz="2800" b="1" spc="6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μετάλλων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9432" y="430148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4941"/>
            <a:ext cx="3571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Μέτρα</a:t>
            </a:r>
            <a:r>
              <a:rPr spc="-70" dirty="0"/>
              <a:t> </a:t>
            </a:r>
            <a:r>
              <a:rPr spc="-165" dirty="0"/>
              <a:t>προφύλαξης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39432" y="430148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575560"/>
            <a:ext cx="4764024" cy="34091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66232" y="3717035"/>
            <a:ext cx="3168395" cy="17739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6835" y="1988820"/>
            <a:ext cx="2645664" cy="148132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40" y="471528"/>
            <a:ext cx="8210550" cy="6059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889125" algn="r">
              <a:lnSpc>
                <a:spcPts val="505"/>
              </a:lnSpc>
            </a:pPr>
            <a:r>
              <a:rPr sz="12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3550"/>
              </a:lnSpc>
              <a:tabLst>
                <a:tab pos="6128385" algn="l"/>
                <a:tab pos="6370955" algn="l"/>
              </a:tabLst>
            </a:pPr>
            <a:r>
              <a:rPr sz="3600" b="1" spc="-140" dirty="0">
                <a:solidFill>
                  <a:srgbClr val="FF3300"/>
                </a:solidFill>
                <a:latin typeface="Times New Roman"/>
                <a:cs typeface="Times New Roman"/>
              </a:rPr>
              <a:t>Μέτρα</a:t>
            </a:r>
            <a:r>
              <a:rPr sz="36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165" dirty="0">
                <a:solidFill>
                  <a:srgbClr val="FF3300"/>
                </a:solidFill>
                <a:latin typeface="Times New Roman"/>
                <a:cs typeface="Times New Roman"/>
              </a:rPr>
              <a:t>προφύλαξης	</a:t>
            </a:r>
            <a:r>
              <a:rPr sz="2700" b="1" spc="-89" baseline="54012" dirty="0">
                <a:solidFill>
                  <a:srgbClr val="5A3470"/>
                </a:solidFill>
                <a:latin typeface="Times New Roman"/>
                <a:cs typeface="Times New Roman"/>
              </a:rPr>
              <a:t>2	</a:t>
            </a:r>
            <a:r>
              <a:rPr sz="2700" b="1" spc="-7" baseline="54012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2700" b="1" spc="-15" baseline="5401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700" b="1" spc="-150" baseline="54012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2700" baseline="54012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900" spc="-5" dirty="0">
                <a:latin typeface="Arial MT"/>
                <a:cs typeface="Arial MT"/>
              </a:rPr>
              <a:t>18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5260" y="172212"/>
            <a:ext cx="8795385" cy="6513830"/>
            <a:chOff x="175260" y="172212"/>
            <a:chExt cx="8795385" cy="6513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" y="172212"/>
              <a:ext cx="8795004" cy="65135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560" y="289560"/>
              <a:ext cx="8567928" cy="627888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99408" y="6373774"/>
            <a:ext cx="1346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Times New Roman"/>
                <a:cs typeface="Times New Roman"/>
              </a:rPr>
              <a:t>Β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α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ρελά</a:t>
            </a:r>
            <a:r>
              <a:rPr sz="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Times New Roman"/>
                <a:cs typeface="Times New Roman"/>
              </a:rPr>
              <a:t>Μ</a:t>
            </a:r>
            <a:r>
              <a:rPr sz="900" spc="-3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9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Tahoma"/>
                <a:cs typeface="Tahoma"/>
              </a:rPr>
              <a:t>- 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Λ</a:t>
            </a:r>
            <a:r>
              <a:rPr sz="900" spc="-80" dirty="0">
                <a:solidFill>
                  <a:srgbClr val="404040"/>
                </a:solidFill>
                <a:latin typeface="Times New Roman"/>
                <a:cs typeface="Times New Roman"/>
              </a:rPr>
              <a:t>υ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κο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σ</a:t>
            </a:r>
            <a:r>
              <a:rPr sz="900" spc="-30" dirty="0">
                <a:solidFill>
                  <a:srgbClr val="404040"/>
                </a:solidFill>
                <a:latin typeface="Times New Roman"/>
                <a:cs typeface="Times New Roman"/>
              </a:rPr>
              <a:t>τράτη</a:t>
            </a:r>
            <a:r>
              <a:rPr sz="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Α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ικ.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3796" y="4148328"/>
            <a:ext cx="4223004" cy="19202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Μέτρα</a:t>
            </a:r>
            <a:r>
              <a:rPr spc="-70" dirty="0"/>
              <a:t> </a:t>
            </a:r>
            <a:r>
              <a:rPr spc="-165" dirty="0"/>
              <a:t>προφύλαξης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963088"/>
            <a:ext cx="7601584" cy="525018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94"/>
              </a:spcBef>
              <a:buClr>
                <a:srgbClr val="FF3300"/>
              </a:buClr>
              <a:buAutoNum type="arabicPeriod" startAt="6"/>
              <a:tabLst>
                <a:tab pos="527685" algn="l"/>
                <a:tab pos="528320" algn="l"/>
              </a:tabLst>
            </a:pPr>
            <a:r>
              <a:rPr sz="2800" b="1" spc="80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απ</a:t>
            </a:r>
            <a:r>
              <a:rPr sz="2800" b="1" spc="-125" dirty="0" err="1">
                <a:solidFill>
                  <a:srgbClr val="5A3470"/>
                </a:solidFill>
                <a:latin typeface="Times New Roman"/>
                <a:cs typeface="Times New Roman"/>
              </a:rPr>
              <a:t>οφεύγοντ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αι</a:t>
            </a: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8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όλοι</a:t>
            </a:r>
            <a:r>
              <a:rPr lang="el-GR"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 err="1">
                <a:solidFill>
                  <a:srgbClr val="5A3470"/>
                </a:solidFill>
                <a:latin typeface="Times New Roman"/>
                <a:cs typeface="Times New Roman"/>
              </a:rPr>
              <a:t>οι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βλαπτικοί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παράγοντες</a:t>
            </a:r>
            <a:endParaRPr sz="2800" dirty="0">
              <a:latin typeface="Times New Roman"/>
              <a:cs typeface="Times New Roman"/>
            </a:endParaRPr>
          </a:p>
          <a:p>
            <a:pPr marL="527685" marR="398145" indent="-515620">
              <a:lnSpc>
                <a:spcPct val="100000"/>
              </a:lnSpc>
              <a:spcBef>
                <a:spcPts val="900"/>
              </a:spcBef>
              <a:buClr>
                <a:srgbClr val="FF3300"/>
              </a:buClr>
              <a:buAutoNum type="arabicPeriod" startAt="6"/>
              <a:tabLst>
                <a:tab pos="527685" algn="l"/>
                <a:tab pos="528320" algn="l"/>
              </a:tabLst>
            </a:pPr>
            <a:r>
              <a:rPr sz="2800" b="1" spc="240" dirty="0">
                <a:solidFill>
                  <a:srgbClr val="5A3470"/>
                </a:solidFill>
                <a:latin typeface="Times New Roman"/>
                <a:cs typeface="Times New Roman"/>
              </a:rPr>
              <a:t>Η 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χρήση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των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210" dirty="0">
                <a:solidFill>
                  <a:srgbClr val="5A3470"/>
                </a:solidFill>
                <a:latin typeface="Times New Roman"/>
                <a:cs typeface="Times New Roman"/>
              </a:rPr>
              <a:t>φακών</a:t>
            </a:r>
            <a:r>
              <a:rPr sz="2800" b="1" spc="-204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επαφής </a:t>
            </a:r>
            <a:r>
              <a:rPr sz="28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πρέπει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να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γίνεται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σωστά.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200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800" b="1" spc="-40" dirty="0">
                <a:solidFill>
                  <a:srgbClr val="5A3470"/>
                </a:solidFill>
                <a:latin typeface="Times New Roman"/>
                <a:cs typeface="Times New Roman"/>
              </a:rPr>
              <a:t>πάρ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χ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κί</a:t>
            </a:r>
            <a:r>
              <a:rPr sz="2800" b="1" spc="-18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δυνο</a:t>
            </a:r>
            <a:r>
              <a:rPr sz="28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ς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μόλ</a:t>
            </a:r>
            <a:r>
              <a:rPr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ση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ς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γι’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αυτό</a:t>
            </a:r>
            <a:endParaRPr sz="2800" dirty="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28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πρέπε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ακ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λουθούντα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800" b="1" spc="5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οι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συστάσεις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των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ιδικών</a:t>
            </a:r>
            <a:endParaRPr sz="2800" dirty="0">
              <a:latin typeface="Times New Roman"/>
              <a:cs typeface="Times New Roman"/>
            </a:endParaRPr>
          </a:p>
          <a:p>
            <a:pPr marL="527685" marR="1025525" indent="-515620">
              <a:lnSpc>
                <a:spcPct val="100000"/>
              </a:lnSpc>
              <a:spcBef>
                <a:spcPts val="900"/>
              </a:spcBef>
              <a:buClr>
                <a:srgbClr val="FF3300"/>
              </a:buClr>
              <a:buAutoNum type="arabicPeriod" startAt="8"/>
              <a:tabLst>
                <a:tab pos="527685" algn="l"/>
                <a:tab pos="528320" algn="l"/>
              </a:tabLst>
            </a:pPr>
            <a:r>
              <a:rPr sz="2800" b="1" spc="-55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παιδιά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της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σχολικής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70" dirty="0">
                <a:solidFill>
                  <a:srgbClr val="5A3470"/>
                </a:solidFill>
                <a:latin typeface="Times New Roman"/>
                <a:cs typeface="Times New Roman"/>
              </a:rPr>
              <a:t>ηλικίας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πρέπει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να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εξετάζονται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κάθε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χρόνο</a:t>
            </a:r>
            <a:r>
              <a:rPr sz="2800" b="1" spc="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για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τον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έλεγχο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της </a:t>
            </a:r>
            <a:r>
              <a:rPr sz="2800" b="1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ικανότητας</a:t>
            </a:r>
            <a:r>
              <a:rPr sz="2800" b="1" spc="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της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όρασης.</a:t>
            </a:r>
            <a:endParaRPr sz="2800" dirty="0">
              <a:latin typeface="Times New Roman"/>
              <a:cs typeface="Times New Roman"/>
            </a:endParaRPr>
          </a:p>
          <a:p>
            <a:pPr marL="554990" marR="4425315" indent="-515620" algn="just">
              <a:lnSpc>
                <a:spcPct val="100000"/>
              </a:lnSpc>
              <a:spcBef>
                <a:spcPts val="1475"/>
              </a:spcBef>
              <a:buClr>
                <a:srgbClr val="FF3300"/>
              </a:buClr>
              <a:buAutoNum type="arabicPeriod" startAt="8"/>
              <a:tabLst>
                <a:tab pos="555625" algn="l"/>
              </a:tabLst>
            </a:pPr>
            <a:r>
              <a:rPr sz="2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Πρέπει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να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δίνεται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ιδιαίτ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ρη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5A3470"/>
                </a:solidFill>
                <a:latin typeface="Times New Roman"/>
                <a:cs typeface="Times New Roman"/>
              </a:rPr>
              <a:t>πρ</a:t>
            </a:r>
            <a:r>
              <a:rPr sz="28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σο</a:t>
            </a:r>
            <a:r>
              <a:rPr sz="2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χ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ή 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στην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χρήση</a:t>
            </a:r>
            <a:endParaRPr sz="2800" dirty="0">
              <a:latin typeface="Times New Roman"/>
              <a:cs typeface="Times New Roman"/>
            </a:endParaRPr>
          </a:p>
          <a:p>
            <a:pPr marL="554990">
              <a:lnSpc>
                <a:spcPct val="100000"/>
              </a:lnSpc>
            </a:pPr>
            <a:r>
              <a:rPr sz="28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καλλυντικών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6116" y="2427223"/>
            <a:ext cx="7201534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30" dirty="0">
                <a:solidFill>
                  <a:srgbClr val="C00000"/>
                </a:solidFill>
                <a:latin typeface="Times New Roman"/>
                <a:cs typeface="Times New Roman"/>
              </a:rPr>
              <a:t>Είνα</a:t>
            </a:r>
            <a:r>
              <a:rPr sz="28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ι</a:t>
            </a:r>
            <a:r>
              <a:rPr sz="28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απομάκρυ</a:t>
            </a:r>
            <a:r>
              <a:rPr sz="28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ν</a:t>
            </a:r>
            <a:r>
              <a:rPr sz="28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σ</a:t>
            </a:r>
            <a:r>
              <a:rPr sz="2800" b="1" spc="-175" dirty="0">
                <a:solidFill>
                  <a:srgbClr val="C00000"/>
                </a:solidFill>
                <a:latin typeface="Times New Roman"/>
                <a:cs typeface="Times New Roman"/>
              </a:rPr>
              <a:t>η</a:t>
            </a:r>
            <a:r>
              <a:rPr sz="2800" b="1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απ</a:t>
            </a:r>
            <a:r>
              <a:rPr sz="28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ό</a:t>
            </a:r>
            <a:r>
              <a:rPr sz="2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το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C00000"/>
                </a:solidFill>
                <a:latin typeface="Times New Roman"/>
                <a:cs typeface="Times New Roman"/>
              </a:rPr>
              <a:t>σώμα</a:t>
            </a:r>
            <a:r>
              <a:rPr sz="2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C00000"/>
                </a:solidFill>
                <a:latin typeface="Times New Roman"/>
                <a:cs typeface="Times New Roman"/>
              </a:rPr>
              <a:t>των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ε</a:t>
            </a:r>
            <a:r>
              <a:rPr sz="2800" b="1" spc="-185" dirty="0">
                <a:solidFill>
                  <a:srgbClr val="C00000"/>
                </a:solidFill>
                <a:latin typeface="Times New Roman"/>
                <a:cs typeface="Times New Roman"/>
              </a:rPr>
              <a:t>κ</a:t>
            </a:r>
            <a:r>
              <a:rPr sz="2800" b="1" spc="-195" dirty="0">
                <a:solidFill>
                  <a:srgbClr val="C00000"/>
                </a:solidFill>
                <a:latin typeface="Times New Roman"/>
                <a:cs typeface="Times New Roman"/>
              </a:rPr>
              <a:t>κ</a:t>
            </a:r>
            <a:r>
              <a:rPr sz="28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ρίσεων,  </a:t>
            </a:r>
            <a:r>
              <a:rPr sz="2800" b="1" spc="-155" dirty="0">
                <a:solidFill>
                  <a:srgbClr val="C00000"/>
                </a:solidFill>
                <a:latin typeface="Times New Roman"/>
                <a:cs typeface="Times New Roman"/>
              </a:rPr>
              <a:t>ακαθαρσιών,</a:t>
            </a:r>
            <a:r>
              <a:rPr sz="2800" b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C00000"/>
                </a:solidFill>
                <a:latin typeface="Times New Roman"/>
                <a:cs typeface="Times New Roman"/>
              </a:rPr>
              <a:t>μικροβίων</a:t>
            </a:r>
            <a:r>
              <a:rPr sz="2800" b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κλπ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με</a:t>
            </a:r>
            <a:r>
              <a:rPr sz="2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διάφορα </a:t>
            </a:r>
            <a:r>
              <a:rPr sz="2800" b="1" spc="-1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270" dirty="0">
                <a:solidFill>
                  <a:srgbClr val="5A3470"/>
                </a:solidFill>
                <a:latin typeface="Times New Roman"/>
                <a:cs typeface="Times New Roman"/>
              </a:rPr>
              <a:t>φυ</a:t>
            </a:r>
            <a:r>
              <a:rPr sz="3200" b="1" spc="-250" dirty="0">
                <a:solidFill>
                  <a:srgbClr val="5A3470"/>
                </a:solidFill>
                <a:latin typeface="Times New Roman"/>
                <a:cs typeface="Times New Roman"/>
              </a:rPr>
              <a:t>σ</a:t>
            </a:r>
            <a:r>
              <a:rPr sz="32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ικοχημικ</a:t>
            </a:r>
            <a:r>
              <a:rPr sz="32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ά</a:t>
            </a:r>
            <a:r>
              <a:rPr sz="32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3200" b="1" spc="-210" dirty="0">
                <a:solidFill>
                  <a:srgbClr val="C00000"/>
                </a:solidFill>
                <a:latin typeface="Times New Roman"/>
                <a:cs typeface="Times New Roman"/>
              </a:rPr>
              <a:t>και</a:t>
            </a:r>
            <a:r>
              <a:rPr sz="3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μηχαν</a:t>
            </a:r>
            <a:r>
              <a:rPr sz="3200" b="1" spc="-200" dirty="0">
                <a:solidFill>
                  <a:srgbClr val="5A3470"/>
                </a:solidFill>
                <a:latin typeface="Times New Roman"/>
                <a:cs typeface="Times New Roman"/>
              </a:rPr>
              <a:t>ικ</a:t>
            </a:r>
            <a:r>
              <a:rPr sz="3200" b="1" spc="-250" dirty="0">
                <a:solidFill>
                  <a:srgbClr val="5A3470"/>
                </a:solidFill>
                <a:latin typeface="Times New Roman"/>
                <a:cs typeface="Times New Roman"/>
              </a:rPr>
              <a:t>ά</a:t>
            </a:r>
            <a:r>
              <a:rPr sz="32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32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μέσ</a:t>
            </a:r>
            <a:r>
              <a:rPr sz="32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,</a:t>
            </a:r>
            <a:r>
              <a:rPr sz="2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C00000"/>
                </a:solidFill>
                <a:latin typeface="Times New Roman"/>
                <a:cs typeface="Times New Roman"/>
              </a:rPr>
              <a:t>τα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οποία  </a:t>
            </a:r>
            <a:r>
              <a:rPr sz="28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είναι: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Clr>
                <a:srgbClr val="C00000"/>
              </a:buClr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Tο</a:t>
            </a:r>
            <a:r>
              <a:rPr sz="2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5A3470"/>
                </a:solidFill>
                <a:latin typeface="Times New Roman"/>
                <a:cs typeface="Times New Roman"/>
              </a:rPr>
              <a:t>νερό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Clr>
                <a:srgbClr val="C00000"/>
              </a:buClr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Το</a:t>
            </a:r>
            <a:r>
              <a:rPr sz="2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σαπούνι</a:t>
            </a:r>
            <a:endParaRPr sz="2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Το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σφουγγάρι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κλπ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6116" y="1480769"/>
            <a:ext cx="6350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>
                <a:solidFill>
                  <a:srgbClr val="5A3470"/>
                </a:solidFill>
              </a:rPr>
              <a:t>Ατομικ</a:t>
            </a:r>
            <a:r>
              <a:rPr spc="-200" dirty="0">
                <a:solidFill>
                  <a:srgbClr val="5A3470"/>
                </a:solidFill>
              </a:rPr>
              <a:t>ή</a:t>
            </a:r>
            <a:r>
              <a:rPr spc="-20" dirty="0">
                <a:solidFill>
                  <a:srgbClr val="5A3470"/>
                </a:solidFill>
              </a:rPr>
              <a:t> </a:t>
            </a:r>
            <a:r>
              <a:rPr spc="-200" dirty="0">
                <a:solidFill>
                  <a:srgbClr val="5A3470"/>
                </a:solidFill>
              </a:rPr>
              <a:t>καθαριότητα</a:t>
            </a:r>
            <a:r>
              <a:rPr spc="-30" dirty="0">
                <a:solidFill>
                  <a:srgbClr val="5A3470"/>
                </a:solidFill>
              </a:rPr>
              <a:t> </a:t>
            </a:r>
            <a:r>
              <a:rPr spc="-175" dirty="0">
                <a:solidFill>
                  <a:srgbClr val="5A3470"/>
                </a:solidFill>
              </a:rPr>
              <a:t>του</a:t>
            </a:r>
            <a:r>
              <a:rPr dirty="0">
                <a:solidFill>
                  <a:srgbClr val="5A3470"/>
                </a:solidFill>
              </a:rPr>
              <a:t> </a:t>
            </a:r>
            <a:r>
              <a:rPr spc="-235" dirty="0">
                <a:solidFill>
                  <a:srgbClr val="5A3470"/>
                </a:solidFill>
              </a:rPr>
              <a:t>σώ</a:t>
            </a:r>
            <a:r>
              <a:rPr spc="-220" dirty="0">
                <a:solidFill>
                  <a:srgbClr val="5A3470"/>
                </a:solidFill>
              </a:rPr>
              <a:t>μ</a:t>
            </a:r>
            <a:r>
              <a:rPr spc="-145" dirty="0">
                <a:solidFill>
                  <a:srgbClr val="5A3470"/>
                </a:solidFill>
              </a:rPr>
              <a:t>ατος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30340" y="418591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5577"/>
            <a:ext cx="72364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i="1" spc="-170" dirty="0">
                <a:solidFill>
                  <a:srgbClr val="FF0066"/>
                </a:solidFill>
              </a:rPr>
              <a:t>Τί περιλαμβάνει </a:t>
            </a:r>
            <a:r>
              <a:rPr lang="el-GR" spc="-170" dirty="0">
                <a:solidFill>
                  <a:srgbClr val="FF0066"/>
                </a:solidFill>
              </a:rPr>
              <a:t>η </a:t>
            </a:r>
            <a:r>
              <a:rPr spc="-170" dirty="0" err="1">
                <a:solidFill>
                  <a:srgbClr val="FF0066"/>
                </a:solidFill>
              </a:rPr>
              <a:t>Στομ</a:t>
            </a:r>
            <a:r>
              <a:rPr spc="-170" dirty="0">
                <a:solidFill>
                  <a:srgbClr val="FF0066"/>
                </a:solidFill>
              </a:rPr>
              <a:t>ατ</a:t>
            </a:r>
            <a:r>
              <a:rPr spc="-95" dirty="0">
                <a:solidFill>
                  <a:srgbClr val="FF0066"/>
                </a:solidFill>
              </a:rPr>
              <a:t>ι</a:t>
            </a:r>
            <a:r>
              <a:rPr spc="-225" dirty="0">
                <a:solidFill>
                  <a:srgbClr val="FF0066"/>
                </a:solidFill>
              </a:rPr>
              <a:t>κή</a:t>
            </a:r>
            <a:r>
              <a:rPr spc="-30" dirty="0">
                <a:solidFill>
                  <a:srgbClr val="FF0066"/>
                </a:solidFill>
              </a:rPr>
              <a:t> </a:t>
            </a:r>
            <a:r>
              <a:rPr spc="-180" dirty="0">
                <a:solidFill>
                  <a:srgbClr val="FF0066"/>
                </a:solidFill>
              </a:rPr>
              <a:t>υγιεινή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309" y="1212342"/>
            <a:ext cx="7716520" cy="1846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842644" indent="-182880">
              <a:lnSpc>
                <a:spcPct val="100000"/>
              </a:lnSpc>
              <a:spcBef>
                <a:spcPts val="95"/>
              </a:spcBef>
            </a:pP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Περιλαμβάνει</a:t>
            </a:r>
            <a:r>
              <a:rPr sz="2800" b="1" spc="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τη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295" dirty="0">
                <a:solidFill>
                  <a:srgbClr val="5A3470"/>
                </a:solidFill>
                <a:latin typeface="Times New Roman"/>
                <a:cs typeface="Times New Roman"/>
              </a:rPr>
              <a:t>φ</a:t>
            </a:r>
            <a:r>
              <a:rPr sz="28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ρο</a:t>
            </a:r>
            <a:r>
              <a:rPr sz="2800" b="1" spc="-55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τίδα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στόματος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των  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δοντιών.</a:t>
            </a:r>
            <a:endParaRPr sz="2800" dirty="0">
              <a:latin typeface="Times New Roman"/>
              <a:cs typeface="Times New Roman"/>
            </a:endParaRPr>
          </a:p>
          <a:p>
            <a:pPr marL="194945" marR="5080" indent="-182880">
              <a:lnSpc>
                <a:spcPct val="100000"/>
              </a:lnSpc>
              <a:spcBef>
                <a:spcPts val="900"/>
              </a:spcBef>
            </a:pPr>
            <a:r>
              <a:rPr sz="2800" b="1" spc="240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στοματική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κοιλότητα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αποτελεί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5A3470"/>
                </a:solidFill>
                <a:latin typeface="Times New Roman"/>
                <a:cs typeface="Times New Roman"/>
              </a:rPr>
              <a:t>όργανο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πεπτικού </a:t>
            </a:r>
            <a:r>
              <a:rPr sz="2800" b="1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απ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στικ</a:t>
            </a:r>
            <a:r>
              <a:rPr sz="28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800" b="1" spc="-235" dirty="0">
                <a:solidFill>
                  <a:srgbClr val="5A3470"/>
                </a:solidFill>
                <a:latin typeface="Times New Roman"/>
                <a:cs typeface="Times New Roman"/>
              </a:rPr>
              <a:t>ύ</a:t>
            </a:r>
            <a:r>
              <a:rPr sz="2800" b="1" spc="5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συστήματος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8155" y="3279647"/>
            <a:ext cx="6624828" cy="30236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35009"/>
            <a:ext cx="841641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z="4000" spc="-170" dirty="0" err="1">
                <a:solidFill>
                  <a:srgbClr val="FF0066"/>
                </a:solidFill>
              </a:rPr>
              <a:t>Ποιές</a:t>
            </a:r>
            <a:r>
              <a:rPr lang="el-GR" sz="4000" spc="-170" dirty="0">
                <a:solidFill>
                  <a:srgbClr val="FF0066"/>
                </a:solidFill>
              </a:rPr>
              <a:t> είναι οι </a:t>
            </a:r>
            <a:r>
              <a:rPr sz="4000" spc="-170" dirty="0" err="1">
                <a:solidFill>
                  <a:srgbClr val="FF0066"/>
                </a:solidFill>
              </a:rPr>
              <a:t>Λειτουργίες</a:t>
            </a:r>
            <a:r>
              <a:rPr sz="4000" spc="35" dirty="0">
                <a:solidFill>
                  <a:srgbClr val="FF0066"/>
                </a:solidFill>
              </a:rPr>
              <a:t> </a:t>
            </a:r>
            <a:r>
              <a:rPr sz="4000" spc="-215" dirty="0">
                <a:solidFill>
                  <a:srgbClr val="FF0066"/>
                </a:solidFill>
              </a:rPr>
              <a:t>στοματικής</a:t>
            </a:r>
            <a:r>
              <a:rPr sz="4000" spc="20" dirty="0">
                <a:solidFill>
                  <a:srgbClr val="FF0066"/>
                </a:solidFill>
              </a:rPr>
              <a:t> </a:t>
            </a:r>
            <a:r>
              <a:rPr sz="4000" spc="-195" dirty="0">
                <a:solidFill>
                  <a:srgbClr val="FF0066"/>
                </a:solidFill>
              </a:rPr>
              <a:t>κοιλότητας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00227" y="1418971"/>
            <a:ext cx="7892719" cy="34900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5080" indent="-183515">
              <a:lnSpc>
                <a:spcPct val="100000"/>
              </a:lnSpc>
              <a:spcBef>
                <a:spcPts val="95"/>
              </a:spcBef>
              <a:buClr>
                <a:srgbClr val="FF0066"/>
              </a:buClr>
              <a:buSzPct val="96428"/>
              <a:buFont typeface="Times New Roman"/>
              <a:buChar char="►"/>
              <a:tabLst>
                <a:tab pos="365125" algn="l"/>
              </a:tabLst>
            </a:pPr>
            <a:r>
              <a:rPr lang="el-GR"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1 </a:t>
            </a:r>
            <a:r>
              <a:rPr sz="2800" b="1" spc="-155" dirty="0" err="1">
                <a:solidFill>
                  <a:srgbClr val="5A3470"/>
                </a:solidFill>
                <a:latin typeface="Times New Roman"/>
                <a:cs typeface="Times New Roman"/>
              </a:rPr>
              <a:t>Μάσηση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2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κα</a:t>
            </a:r>
            <a:r>
              <a:rPr sz="2800" b="1" spc="-140" dirty="0" err="1">
                <a:solidFill>
                  <a:srgbClr val="5A3470"/>
                </a:solidFill>
                <a:latin typeface="Times New Roman"/>
                <a:cs typeface="Times New Roman"/>
              </a:rPr>
              <a:t>τά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ποση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της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τροφής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που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μαζί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με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το </a:t>
            </a:r>
            <a:r>
              <a:rPr sz="2800" b="1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σάλιο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βοηθά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στην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καλύτ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ρη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u="sng" spc="-175" dirty="0">
                <a:solidFill>
                  <a:srgbClr val="5A3470"/>
                </a:solidFill>
                <a:latin typeface="Times New Roman"/>
                <a:cs typeface="Times New Roman"/>
              </a:rPr>
              <a:t>πέψη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των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τροφών</a:t>
            </a:r>
            <a:r>
              <a:rPr lang="el-GR"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 (</a:t>
            </a:r>
            <a:r>
              <a:rPr lang="el-GR" sz="2800" b="1" spc="-155" dirty="0" err="1">
                <a:solidFill>
                  <a:srgbClr val="5A3470"/>
                </a:solidFill>
                <a:latin typeface="Times New Roman"/>
                <a:cs typeface="Times New Roman"/>
              </a:rPr>
              <a:t>υδατάνθράκες</a:t>
            </a:r>
            <a:r>
              <a:rPr lang="el-GR"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  <a:p>
            <a:pPr marL="364490" indent="-352425">
              <a:lnSpc>
                <a:spcPct val="100000"/>
              </a:lnSpc>
              <a:spcBef>
                <a:spcPts val="900"/>
              </a:spcBef>
              <a:buClr>
                <a:srgbClr val="FF0066"/>
              </a:buClr>
              <a:buSzPct val="96428"/>
              <a:buFont typeface="Times New Roman"/>
              <a:buChar char="►"/>
              <a:tabLst>
                <a:tab pos="365125" algn="l"/>
              </a:tabLst>
            </a:pPr>
            <a:r>
              <a:rPr lang="el-GR"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3</a:t>
            </a:r>
            <a:r>
              <a:rPr sz="2800" b="1" spc="-130" dirty="0" err="1">
                <a:solidFill>
                  <a:srgbClr val="5A3470"/>
                </a:solidFill>
                <a:latin typeface="Times New Roman"/>
                <a:cs typeface="Times New Roman"/>
              </a:rPr>
              <a:t>Ομιλί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endParaRPr sz="2800" dirty="0">
              <a:latin typeface="Times New Roman"/>
              <a:cs typeface="Times New Roman"/>
            </a:endParaRPr>
          </a:p>
          <a:p>
            <a:pPr marL="364490" indent="-352425">
              <a:lnSpc>
                <a:spcPct val="100000"/>
              </a:lnSpc>
              <a:spcBef>
                <a:spcPts val="900"/>
              </a:spcBef>
              <a:buClr>
                <a:srgbClr val="FF0066"/>
              </a:buClr>
              <a:buSzPct val="96428"/>
              <a:buFont typeface="Times New Roman"/>
              <a:buChar char="►"/>
              <a:tabLst>
                <a:tab pos="365125" algn="l"/>
              </a:tabLst>
            </a:pPr>
            <a:r>
              <a:rPr lang="el-GR"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4</a:t>
            </a:r>
            <a:r>
              <a:rPr sz="2800" b="1" spc="-110" dirty="0" err="1">
                <a:solidFill>
                  <a:srgbClr val="5A3470"/>
                </a:solidFill>
                <a:latin typeface="Times New Roman"/>
                <a:cs typeface="Times New Roman"/>
              </a:rPr>
              <a:t>Αν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απνοή</a:t>
            </a:r>
            <a:endParaRPr sz="2800" dirty="0">
              <a:latin typeface="Times New Roman"/>
              <a:cs typeface="Times New Roman"/>
            </a:endParaRPr>
          </a:p>
          <a:p>
            <a:pPr marL="364490" indent="-352425">
              <a:lnSpc>
                <a:spcPct val="100000"/>
              </a:lnSpc>
              <a:spcBef>
                <a:spcPts val="900"/>
              </a:spcBef>
              <a:buClr>
                <a:srgbClr val="FF0066"/>
              </a:buClr>
              <a:buSzPct val="96428"/>
              <a:buFont typeface="Times New Roman"/>
              <a:buChar char="►"/>
              <a:tabLst>
                <a:tab pos="365125" algn="l"/>
              </a:tabLst>
            </a:pPr>
            <a:r>
              <a:rPr lang="el-GR"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5</a:t>
            </a:r>
            <a:r>
              <a:rPr sz="2800" b="1" spc="-140" dirty="0" err="1">
                <a:solidFill>
                  <a:srgbClr val="5A3470"/>
                </a:solidFill>
                <a:latin typeface="Times New Roman"/>
                <a:cs typeface="Times New Roman"/>
              </a:rPr>
              <a:t>Γεύση</a:t>
            </a:r>
            <a:endParaRPr sz="2800" dirty="0">
              <a:latin typeface="Times New Roman"/>
              <a:cs typeface="Times New Roman"/>
            </a:endParaRPr>
          </a:p>
          <a:p>
            <a:pPr marL="364490" indent="-352425">
              <a:lnSpc>
                <a:spcPct val="100000"/>
              </a:lnSpc>
              <a:spcBef>
                <a:spcPts val="905"/>
              </a:spcBef>
              <a:buClr>
                <a:srgbClr val="FF0066"/>
              </a:buClr>
              <a:buSzPct val="96428"/>
              <a:buFont typeface="Times New Roman"/>
              <a:buChar char="►"/>
              <a:tabLst>
                <a:tab pos="365125" algn="l"/>
              </a:tabLst>
            </a:pPr>
            <a:r>
              <a:rPr lang="el-GR"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6</a:t>
            </a:r>
            <a:r>
              <a:rPr sz="2800" b="1" spc="-195" dirty="0" err="1">
                <a:solidFill>
                  <a:srgbClr val="5A3470"/>
                </a:solidFill>
                <a:latin typeface="Times New Roman"/>
                <a:cs typeface="Times New Roman"/>
              </a:rPr>
              <a:t>Αισθητι</a:t>
            </a:r>
            <a:r>
              <a:rPr sz="2800" b="1" spc="-220" dirty="0" err="1">
                <a:solidFill>
                  <a:srgbClr val="5A3470"/>
                </a:solidFill>
                <a:latin typeface="Times New Roman"/>
                <a:cs typeface="Times New Roman"/>
              </a:rPr>
              <a:t>κ</a:t>
            </a:r>
            <a:r>
              <a:rPr sz="2800" b="1" spc="-175" dirty="0" err="1">
                <a:solidFill>
                  <a:srgbClr val="5A3470"/>
                </a:solidFill>
                <a:latin typeface="Times New Roman"/>
                <a:cs typeface="Times New Roman"/>
              </a:rPr>
              <a:t>ή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5A3470"/>
                </a:solidFill>
                <a:latin typeface="Times New Roman"/>
                <a:cs typeface="Times New Roman"/>
              </a:rPr>
              <a:t>π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0901" y="4484750"/>
            <a:ext cx="128905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70"/>
              </a:lnSpc>
            </a:pP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ροσώπου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82845" y="2514600"/>
            <a:ext cx="5005070" cy="3834765"/>
            <a:chOff x="3416808" y="2450592"/>
            <a:chExt cx="5005070" cy="38347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6808" y="4075176"/>
              <a:ext cx="3048000" cy="2209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0808" y="2450592"/>
              <a:ext cx="3480816" cy="194919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511290" y="412750"/>
            <a:ext cx="1948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25577"/>
            <a:ext cx="33007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>
                <a:solidFill>
                  <a:srgbClr val="FF0066"/>
                </a:solidFill>
              </a:rPr>
              <a:t>Στοματ</a:t>
            </a:r>
            <a:r>
              <a:rPr spc="-95" dirty="0">
                <a:solidFill>
                  <a:srgbClr val="FF0066"/>
                </a:solidFill>
              </a:rPr>
              <a:t>ι</a:t>
            </a:r>
            <a:r>
              <a:rPr spc="-225" dirty="0">
                <a:solidFill>
                  <a:srgbClr val="FF0066"/>
                </a:solidFill>
              </a:rPr>
              <a:t>κή</a:t>
            </a:r>
            <a:r>
              <a:rPr spc="-30" dirty="0">
                <a:solidFill>
                  <a:srgbClr val="FF0066"/>
                </a:solidFill>
              </a:rPr>
              <a:t> </a:t>
            </a:r>
            <a:r>
              <a:rPr spc="-180" dirty="0">
                <a:solidFill>
                  <a:srgbClr val="FF0066"/>
                </a:solidFill>
              </a:rPr>
              <a:t>υγιεινή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356" y="1274824"/>
            <a:ext cx="8162443" cy="38920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5080" indent="-182880">
              <a:lnSpc>
                <a:spcPct val="100000"/>
              </a:lnSpc>
              <a:spcBef>
                <a:spcPts val="95"/>
              </a:spcBef>
            </a:pPr>
            <a:r>
              <a:rPr sz="2800" b="1" spc="23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στοματική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υγεία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αποτελεί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βασική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u="sng" spc="-90" dirty="0">
                <a:solidFill>
                  <a:srgbClr val="5A3470"/>
                </a:solidFill>
                <a:latin typeface="Times New Roman"/>
                <a:cs typeface="Times New Roman"/>
              </a:rPr>
              <a:t>προϋπόθεση</a:t>
            </a:r>
            <a:r>
              <a:rPr sz="2800" b="1" u="sng" spc="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για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την </a:t>
            </a:r>
            <a:r>
              <a:rPr sz="2800" b="1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u="sng" spc="-135" dirty="0">
                <a:solidFill>
                  <a:srgbClr val="5A3470"/>
                </a:solidFill>
                <a:latin typeface="Times New Roman"/>
                <a:cs typeface="Times New Roman"/>
              </a:rPr>
              <a:t>υγεία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ανθρώπινου</a:t>
            </a:r>
            <a:r>
              <a:rPr sz="2800" b="1" spc="5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σώματος.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Έτσι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πολλές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παθήσεις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στόματος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έχου</a:t>
            </a:r>
            <a:r>
              <a:rPr sz="28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επίπτωσ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200" dirty="0">
                <a:solidFill>
                  <a:srgbClr val="5A3470"/>
                </a:solidFill>
                <a:latin typeface="Times New Roman"/>
                <a:cs typeface="Times New Roman"/>
              </a:rPr>
              <a:t>σ’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άλ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λ</a:t>
            </a:r>
            <a:r>
              <a:rPr sz="2800" b="1" spc="-17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όργ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endParaRPr sz="2800" dirty="0">
              <a:latin typeface="Times New Roman"/>
              <a:cs typeface="Times New Roman"/>
            </a:endParaRPr>
          </a:p>
          <a:p>
            <a:pPr marL="195580">
              <a:lnSpc>
                <a:spcPct val="100000"/>
              </a:lnSpc>
            </a:pP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σώματος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το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αντίθετο.</a:t>
            </a:r>
            <a:endParaRPr sz="2800" dirty="0">
              <a:latin typeface="Times New Roman"/>
              <a:cs typeface="Times New Roman"/>
            </a:endParaRPr>
          </a:p>
          <a:p>
            <a:pPr marL="1967864" marR="333375" indent="-1955800">
              <a:lnSpc>
                <a:spcPct val="126800"/>
              </a:lnSpc>
            </a:pPr>
            <a:r>
              <a:rPr sz="2800" b="1" spc="-55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κύρια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νοσήματα,</a:t>
            </a: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που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προσβάλλουν</a:t>
            </a:r>
            <a:r>
              <a:rPr sz="2800" b="1" spc="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το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στόμα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είναι: </a:t>
            </a:r>
            <a:r>
              <a:rPr lang="el-GR" sz="2800" b="1" spc="-160" dirty="0">
                <a:latin typeface="Times New Roman"/>
                <a:cs typeface="Times New Roman"/>
              </a:rPr>
              <a:t>1</a:t>
            </a:r>
            <a:r>
              <a:rPr sz="2800" b="1" spc="23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οδοντική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τερηδόνα</a:t>
            </a:r>
            <a:endParaRPr sz="2800" dirty="0">
              <a:latin typeface="Times New Roman"/>
              <a:cs typeface="Times New Roman"/>
            </a:endParaRPr>
          </a:p>
          <a:p>
            <a:pPr marL="190500" marR="3072765" indent="-178435">
              <a:lnSpc>
                <a:spcPts val="4260"/>
              </a:lnSpc>
              <a:spcBef>
                <a:spcPts val="105"/>
              </a:spcBef>
              <a:tabLst>
                <a:tab pos="3291840" algn="l"/>
              </a:tabLst>
            </a:pPr>
            <a:r>
              <a:rPr lang="el-GR" sz="2800" b="1" spc="-275" dirty="0">
                <a:latin typeface="Times New Roman"/>
                <a:cs typeface="Times New Roman"/>
              </a:rPr>
              <a:t>2</a:t>
            </a:r>
            <a:r>
              <a:rPr sz="2800" b="1" spc="-275" dirty="0">
                <a:solidFill>
                  <a:srgbClr val="FF0066"/>
                </a:solidFill>
                <a:latin typeface="Times New Roman"/>
                <a:cs typeface="Times New Roman"/>
              </a:rPr>
              <a:t>Κα</a:t>
            </a:r>
            <a:r>
              <a:rPr sz="2800" b="1" spc="-125" dirty="0">
                <a:solidFill>
                  <a:srgbClr val="FF0066"/>
                </a:solidFill>
                <a:latin typeface="Times New Roman"/>
                <a:cs typeface="Times New Roman"/>
              </a:rPr>
              <a:t>ι</a:t>
            </a:r>
            <a:r>
              <a:rPr sz="2800" b="1" spc="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FF0066"/>
                </a:solidFill>
                <a:latin typeface="Times New Roman"/>
                <a:cs typeface="Times New Roman"/>
              </a:rPr>
              <a:t>τα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FF0066"/>
                </a:solidFill>
                <a:latin typeface="Times New Roman"/>
                <a:cs typeface="Times New Roman"/>
              </a:rPr>
              <a:t>ν</a:t>
            </a:r>
            <a:r>
              <a:rPr sz="2800" b="1" spc="-65" dirty="0">
                <a:solidFill>
                  <a:srgbClr val="FF0066"/>
                </a:solidFill>
                <a:latin typeface="Times New Roman"/>
                <a:cs typeface="Times New Roman"/>
              </a:rPr>
              <a:t>ο</a:t>
            </a:r>
            <a:r>
              <a:rPr sz="2800" b="1" spc="-80" dirty="0">
                <a:solidFill>
                  <a:srgbClr val="FF0066"/>
                </a:solidFill>
                <a:latin typeface="Times New Roman"/>
                <a:cs typeface="Times New Roman"/>
              </a:rPr>
              <a:t>σ</a:t>
            </a:r>
            <a:r>
              <a:rPr sz="2800" b="1" spc="-165" dirty="0">
                <a:solidFill>
                  <a:srgbClr val="FF0066"/>
                </a:solidFill>
                <a:latin typeface="Times New Roman"/>
                <a:cs typeface="Times New Roman"/>
              </a:rPr>
              <a:t>ήματ</a:t>
            </a:r>
            <a:r>
              <a:rPr sz="2800" b="1" spc="-170" dirty="0">
                <a:solidFill>
                  <a:srgbClr val="FF0066"/>
                </a:solidFill>
                <a:latin typeface="Times New Roman"/>
                <a:cs typeface="Times New Roman"/>
              </a:rPr>
              <a:t>α</a:t>
            </a:r>
            <a:r>
              <a:rPr sz="2800" b="1" spc="3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FF0066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FF0066"/>
                </a:solidFill>
                <a:latin typeface="Times New Roman"/>
                <a:cs typeface="Times New Roman"/>
              </a:rPr>
              <a:t>περιοδον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τίου 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Περιοδοντίτιδα	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Ουλίτιδα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7620" y="5161786"/>
            <a:ext cx="2112264" cy="12374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2118" y="3470988"/>
            <a:ext cx="2738628" cy="17891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2311" y="5157215"/>
            <a:ext cx="1737360" cy="124205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678D1A23-3026-4DBC-A17E-3E86F8F07B7A}"/>
              </a:ext>
            </a:extLst>
          </p:cNvPr>
          <p:cNvCxnSpPr/>
          <p:nvPr/>
        </p:nvCxnSpPr>
        <p:spPr>
          <a:xfrm>
            <a:off x="2895600" y="4495800"/>
            <a:ext cx="929485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56ADC4CE-A5BB-4100-B110-92E9B5DE1C45}"/>
              </a:ext>
            </a:extLst>
          </p:cNvPr>
          <p:cNvCxnSpPr/>
          <p:nvPr/>
        </p:nvCxnSpPr>
        <p:spPr>
          <a:xfrm flipH="1">
            <a:off x="2133600" y="4495800"/>
            <a:ext cx="762000" cy="371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473" y="486536"/>
            <a:ext cx="3610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>
                <a:solidFill>
                  <a:srgbClr val="FF0066"/>
                </a:solidFill>
              </a:rPr>
              <a:t>Οδοντική</a:t>
            </a:r>
            <a:r>
              <a:rPr spc="-50" dirty="0">
                <a:solidFill>
                  <a:srgbClr val="FF0066"/>
                </a:solidFill>
              </a:rPr>
              <a:t> </a:t>
            </a:r>
            <a:r>
              <a:rPr spc="-125" dirty="0">
                <a:solidFill>
                  <a:srgbClr val="FF0066"/>
                </a:solidFill>
              </a:rPr>
              <a:t>τερηδόνα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274825"/>
            <a:ext cx="7440295" cy="1846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580390" indent="-182880">
              <a:lnSpc>
                <a:spcPct val="100000"/>
              </a:lnSpc>
              <a:spcBef>
                <a:spcPts val="95"/>
              </a:spcBef>
              <a:buClr>
                <a:srgbClr val="FF0066"/>
              </a:buClr>
              <a:buSzPct val="96428"/>
              <a:buFont typeface="Times New Roman"/>
              <a:buChar char="►"/>
              <a:tabLst>
                <a:tab pos="365125" algn="l"/>
              </a:tabLst>
            </a:pPr>
            <a:r>
              <a:rPr sz="28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Τερηδόνα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είναι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νόσος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που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καταστρέφει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τους </a:t>
            </a:r>
            <a:r>
              <a:rPr sz="2800" b="1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σκληρούς</a:t>
            </a:r>
            <a:r>
              <a:rPr sz="2800" b="1" spc="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ιστούς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δοντιού</a:t>
            </a:r>
            <a:endParaRPr sz="2800">
              <a:latin typeface="Times New Roman"/>
              <a:cs typeface="Times New Roman"/>
            </a:endParaRPr>
          </a:p>
          <a:p>
            <a:pPr marL="194945" marR="5080" indent="-182880">
              <a:lnSpc>
                <a:spcPct val="100000"/>
              </a:lnSpc>
              <a:spcBef>
                <a:spcPts val="900"/>
              </a:spcBef>
              <a:buClr>
                <a:srgbClr val="FF0066"/>
              </a:buClr>
              <a:buSzPct val="96428"/>
              <a:buFont typeface="Times New Roman"/>
              <a:buChar char="►"/>
              <a:tabLst>
                <a:tab pos="365125" algn="l"/>
              </a:tabLst>
            </a:pPr>
            <a:r>
              <a:rPr sz="2800" b="1" spc="100" dirty="0">
                <a:solidFill>
                  <a:srgbClr val="5A3470"/>
                </a:solidFill>
                <a:latin typeface="Times New Roman"/>
                <a:cs typeface="Times New Roman"/>
              </a:rPr>
              <a:t>Π</a:t>
            </a:r>
            <a:r>
              <a:rPr sz="2800" b="1" spc="55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οσβάλλ</a:t>
            </a:r>
            <a:r>
              <a:rPr sz="28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210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800" b="1" spc="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την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αδαμαντί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επ</a:t>
            </a:r>
            <a:r>
              <a:rPr sz="2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κτείνεται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στην 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οδοντί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,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80" dirty="0">
                <a:solidFill>
                  <a:srgbClr val="5A3470"/>
                </a:solidFill>
                <a:latin typeface="Times New Roman"/>
                <a:cs typeface="Times New Roman"/>
              </a:rPr>
              <a:t>κα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θ</a:t>
            </a:r>
            <a:r>
              <a:rPr sz="2800" b="1" spc="-235" dirty="0">
                <a:solidFill>
                  <a:srgbClr val="5A3470"/>
                </a:solidFill>
                <a:latin typeface="Times New Roman"/>
                <a:cs typeface="Times New Roman"/>
              </a:rPr>
              <a:t>ώ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ς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70" dirty="0">
                <a:solidFill>
                  <a:srgbClr val="5A3470"/>
                </a:solidFill>
                <a:latin typeface="Times New Roman"/>
                <a:cs typeface="Times New Roman"/>
              </a:rPr>
              <a:t>σ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την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οστεϊνη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2451" y="3259835"/>
            <a:ext cx="4329684" cy="30251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640" y="674954"/>
            <a:ext cx="744220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629535" marR="5080" indent="-2617470">
              <a:lnSpc>
                <a:spcPts val="3890"/>
              </a:lnSpc>
              <a:spcBef>
                <a:spcPts val="590"/>
              </a:spcBef>
            </a:pPr>
            <a:r>
              <a:rPr spc="-75" dirty="0">
                <a:solidFill>
                  <a:srgbClr val="FF0066"/>
                </a:solidFill>
              </a:rPr>
              <a:t>Παράγοντες</a:t>
            </a:r>
            <a:r>
              <a:rPr spc="-20" dirty="0">
                <a:solidFill>
                  <a:srgbClr val="FF0066"/>
                </a:solidFill>
              </a:rPr>
              <a:t> </a:t>
            </a:r>
            <a:r>
              <a:rPr spc="-75" dirty="0">
                <a:solidFill>
                  <a:srgbClr val="FF0066"/>
                </a:solidFill>
              </a:rPr>
              <a:t>από</a:t>
            </a:r>
            <a:r>
              <a:rPr dirty="0">
                <a:solidFill>
                  <a:srgbClr val="FF0066"/>
                </a:solidFill>
              </a:rPr>
              <a:t> </a:t>
            </a:r>
            <a:r>
              <a:rPr spc="-160" dirty="0">
                <a:solidFill>
                  <a:srgbClr val="FF0066"/>
                </a:solidFill>
              </a:rPr>
              <a:t>τους</a:t>
            </a:r>
            <a:r>
              <a:rPr spc="5" dirty="0">
                <a:solidFill>
                  <a:srgbClr val="FF0066"/>
                </a:solidFill>
              </a:rPr>
              <a:t> </a:t>
            </a:r>
            <a:r>
              <a:rPr spc="-85" dirty="0">
                <a:solidFill>
                  <a:srgbClr val="FF0066"/>
                </a:solidFill>
              </a:rPr>
              <a:t>οποίους</a:t>
            </a:r>
            <a:r>
              <a:rPr spc="-30" dirty="0">
                <a:solidFill>
                  <a:srgbClr val="FF0066"/>
                </a:solidFill>
              </a:rPr>
              <a:t> </a:t>
            </a:r>
            <a:r>
              <a:rPr spc="-190" dirty="0">
                <a:solidFill>
                  <a:srgbClr val="FF0066"/>
                </a:solidFill>
              </a:rPr>
              <a:t>εξαρτάται </a:t>
            </a:r>
            <a:r>
              <a:rPr spc="-885" dirty="0">
                <a:solidFill>
                  <a:srgbClr val="FF0066"/>
                </a:solidFill>
              </a:rPr>
              <a:t> </a:t>
            </a:r>
            <a:r>
              <a:rPr spc="-220" dirty="0">
                <a:solidFill>
                  <a:srgbClr val="FF0066"/>
                </a:solidFill>
              </a:rPr>
              <a:t>η</a:t>
            </a:r>
            <a:r>
              <a:rPr spc="-5" dirty="0">
                <a:solidFill>
                  <a:srgbClr val="FF0066"/>
                </a:solidFill>
              </a:rPr>
              <a:t> </a:t>
            </a:r>
            <a:r>
              <a:rPr spc="-125" dirty="0">
                <a:solidFill>
                  <a:srgbClr val="FF0066"/>
                </a:solidFill>
              </a:rPr>
              <a:t>τε</a:t>
            </a:r>
            <a:r>
              <a:rPr spc="-140" dirty="0">
                <a:solidFill>
                  <a:srgbClr val="FF0066"/>
                </a:solidFill>
              </a:rPr>
              <a:t>ρ</a:t>
            </a:r>
            <a:r>
              <a:rPr spc="-145" dirty="0">
                <a:solidFill>
                  <a:srgbClr val="FF0066"/>
                </a:solidFill>
              </a:rPr>
              <a:t>ηδόνα: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35965" y="1911222"/>
            <a:ext cx="8631835" cy="2889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979805" indent="-182880">
              <a:lnSpc>
                <a:spcPct val="100000"/>
              </a:lnSpc>
              <a:spcBef>
                <a:spcPts val="95"/>
              </a:spcBef>
              <a:buClr>
                <a:srgbClr val="FF0066"/>
              </a:buClr>
              <a:buFont typeface="Arial MT"/>
              <a:buChar char="•"/>
              <a:tabLst>
                <a:tab pos="195580" algn="l"/>
              </a:tabLst>
            </a:pPr>
            <a:r>
              <a:rPr lang="el-GR" sz="2800" b="1" spc="-60" dirty="0">
                <a:latin typeface="Times New Roman"/>
                <a:cs typeface="Times New Roman"/>
              </a:rPr>
              <a:t>1</a:t>
            </a: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μικρόβια,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που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υπάρχουν</a:t>
            </a:r>
            <a:r>
              <a:rPr sz="2800" b="1" spc="5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μέσα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στη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στοματική </a:t>
            </a:r>
            <a:r>
              <a:rPr sz="2800" b="1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κοιλότητα.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Αποτελούν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μέρος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της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φυσιολογικής</a:t>
            </a:r>
            <a:endParaRPr sz="2800" dirty="0">
              <a:latin typeface="Times New Roman"/>
              <a:cs typeface="Times New Roman"/>
            </a:endParaRPr>
          </a:p>
          <a:p>
            <a:pPr marL="194945" marR="861694">
              <a:lnSpc>
                <a:spcPct val="100000"/>
              </a:lnSpc>
            </a:pP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χλωρίδας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προσκολλώνται</a:t>
            </a:r>
            <a:r>
              <a:rPr sz="2800" b="1" spc="5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στα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δόντια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στην </a:t>
            </a:r>
            <a:r>
              <a:rPr sz="2800" b="1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οδοντική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πλάκα</a:t>
            </a:r>
            <a:endParaRPr sz="28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900"/>
              </a:spcBef>
              <a:buClr>
                <a:srgbClr val="FF0066"/>
              </a:buClr>
              <a:buFont typeface="Arial MT"/>
              <a:buChar char="•"/>
              <a:tabLst>
                <a:tab pos="195580" algn="l"/>
              </a:tabLst>
            </a:pPr>
            <a:r>
              <a:rPr lang="el-GR" sz="2800" b="1" spc="240" dirty="0">
                <a:latin typeface="Times New Roman"/>
                <a:cs typeface="Times New Roman"/>
              </a:rPr>
              <a:t>2</a:t>
            </a:r>
            <a:r>
              <a:rPr sz="2800" b="1" spc="240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i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συχνή</a:t>
            </a:r>
            <a:r>
              <a:rPr sz="2800" b="1" i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80" dirty="0">
                <a:solidFill>
                  <a:srgbClr val="5A3470"/>
                </a:solidFill>
                <a:latin typeface="Times New Roman"/>
                <a:cs typeface="Times New Roman"/>
              </a:rPr>
              <a:t>κατανάλωση</a:t>
            </a: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ζαχαρούχων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τροφών</a:t>
            </a:r>
            <a:endParaRPr sz="2800" dirty="0">
              <a:latin typeface="Times New Roman"/>
              <a:cs typeface="Times New Roman"/>
            </a:endParaRPr>
          </a:p>
          <a:p>
            <a:pPr marL="195580" indent="-182880">
              <a:lnSpc>
                <a:spcPct val="100000"/>
              </a:lnSpc>
              <a:spcBef>
                <a:spcPts val="905"/>
              </a:spcBef>
              <a:buClr>
                <a:srgbClr val="FF0066"/>
              </a:buClr>
              <a:buFont typeface="Arial MT"/>
              <a:buChar char="•"/>
              <a:tabLst>
                <a:tab pos="195580" algn="l"/>
              </a:tabLst>
            </a:pPr>
            <a:r>
              <a:rPr lang="el-GR" sz="2800" b="1" spc="235" dirty="0">
                <a:latin typeface="Times New Roman"/>
                <a:cs typeface="Times New Roman"/>
              </a:rPr>
              <a:t>3</a:t>
            </a:r>
            <a:r>
              <a:rPr sz="2800" b="1" spc="23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ανθεκτικότητα</a:t>
            </a: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δοντιού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800" b="1" dirty="0">
                <a:latin typeface="Times New Roman"/>
                <a:cs typeface="Times New Roman"/>
              </a:rPr>
              <a:t>4</a:t>
            </a:r>
            <a:r>
              <a:rPr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πα</a:t>
            </a:r>
            <a:r>
              <a:rPr sz="2800" b="1" spc="-105" dirty="0" err="1">
                <a:solidFill>
                  <a:srgbClr val="5A3470"/>
                </a:solidFill>
                <a:latin typeface="Times New Roman"/>
                <a:cs typeface="Times New Roman"/>
              </a:rPr>
              <a:t>ράγοντ</a:t>
            </a:r>
            <a:r>
              <a:rPr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ας</a:t>
            </a:r>
            <a:r>
              <a:rPr sz="2800" b="1" spc="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χρόνος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1290" y="412750"/>
            <a:ext cx="1948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776" y="1134441"/>
            <a:ext cx="7724394" cy="48673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95"/>
              </a:spcBef>
            </a:pPr>
            <a:r>
              <a:rPr sz="2800" b="1" spc="235" dirty="0">
                <a:solidFill>
                  <a:srgbClr val="5A3470"/>
                </a:solidFill>
                <a:latin typeface="Times New Roman"/>
                <a:cs typeface="Times New Roman"/>
              </a:rPr>
              <a:t>Η 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τερηδόνα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αρχίζει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να δημιουργείται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αρχικά </a:t>
            </a:r>
            <a:r>
              <a:rPr sz="2800" b="1" spc="-170" dirty="0">
                <a:solidFill>
                  <a:srgbClr val="5A3470"/>
                </a:solidFill>
                <a:latin typeface="Times New Roman"/>
                <a:cs typeface="Times New Roman"/>
              </a:rPr>
              <a:t>στις </a:t>
            </a:r>
            <a:r>
              <a:rPr lang="el-GR" sz="2800" b="1" spc="-170" dirty="0">
                <a:solidFill>
                  <a:srgbClr val="C00000"/>
                </a:solidFill>
                <a:latin typeface="Times New Roman"/>
                <a:cs typeface="Times New Roman"/>
              </a:rPr>
              <a:t>πού;</a:t>
            </a:r>
            <a:r>
              <a:rPr sz="2800" b="1" spc="-1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επιφάνειες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των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δοντιών,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που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u="sng" spc="-135" dirty="0">
                <a:solidFill>
                  <a:srgbClr val="5A3470"/>
                </a:solidFill>
                <a:latin typeface="Times New Roman"/>
                <a:cs typeface="Times New Roman"/>
              </a:rPr>
              <a:t>δύσκολα</a:t>
            </a:r>
            <a:r>
              <a:rPr sz="2800" b="1" u="sng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u="sng" spc="-140" dirty="0">
                <a:solidFill>
                  <a:srgbClr val="5A3470"/>
                </a:solidFill>
                <a:latin typeface="Times New Roman"/>
                <a:cs typeface="Times New Roman"/>
              </a:rPr>
              <a:t>καθαρίζονται </a:t>
            </a:r>
            <a:r>
              <a:rPr sz="2800" b="1" u="sng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από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70" dirty="0">
                <a:solidFill>
                  <a:srgbClr val="5A3470"/>
                </a:solidFill>
                <a:latin typeface="Times New Roman"/>
                <a:cs typeface="Times New Roman"/>
              </a:rPr>
              <a:t>τις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τροφές.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u="sng" spc="-130" dirty="0">
                <a:solidFill>
                  <a:srgbClr val="5A3470"/>
                </a:solidFill>
                <a:latin typeface="Times New Roman"/>
                <a:cs typeface="Times New Roman"/>
              </a:rPr>
              <a:t>μικρόβια</a:t>
            </a:r>
            <a:r>
              <a:rPr sz="2800" b="1" spc="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της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οδοντικής</a:t>
            </a:r>
            <a:r>
              <a:rPr lang="el-GR"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lang="el-GR" sz="28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πώς;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μικροβιακής</a:t>
            </a: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πλάκας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έχουν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τη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δυνατότητα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endParaRPr sz="2800" dirty="0">
              <a:latin typeface="Times New Roman"/>
              <a:cs typeface="Times New Roman"/>
            </a:endParaRPr>
          </a:p>
          <a:p>
            <a:pPr marL="194945" marR="43815">
              <a:lnSpc>
                <a:spcPct val="100000"/>
              </a:lnSpc>
            </a:pPr>
            <a:r>
              <a:rPr sz="2800" b="1" u="sng" spc="-125" dirty="0">
                <a:solidFill>
                  <a:srgbClr val="5A3470"/>
                </a:solidFill>
                <a:latin typeface="Times New Roman"/>
                <a:cs typeface="Times New Roman"/>
              </a:rPr>
              <a:t>ζυμώνουν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800" b="1" spc="-30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ισμέν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εί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δ</a:t>
            </a:r>
            <a:r>
              <a:rPr sz="28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δ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ατ</a:t>
            </a:r>
            <a:r>
              <a:rPr sz="2800" b="1" spc="-204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θ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ά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κων</a:t>
            </a: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κ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800" b="1" spc="-210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κυ</a:t>
            </a:r>
            <a:r>
              <a:rPr sz="2800" b="1" spc="-170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ίως 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τη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u="sng" spc="-100" dirty="0">
                <a:solidFill>
                  <a:srgbClr val="5A3470"/>
                </a:solidFill>
                <a:latin typeface="Times New Roman"/>
                <a:cs typeface="Times New Roman"/>
              </a:rPr>
              <a:t>σακ</a:t>
            </a:r>
            <a:r>
              <a:rPr sz="2800" b="1" u="sng" spc="-95" dirty="0">
                <a:solidFill>
                  <a:srgbClr val="5A3470"/>
                </a:solidFill>
                <a:latin typeface="Times New Roman"/>
                <a:cs typeface="Times New Roman"/>
              </a:rPr>
              <a:t>χ</a:t>
            </a:r>
            <a:r>
              <a:rPr sz="2800" b="1" u="sng" spc="-80" dirty="0">
                <a:solidFill>
                  <a:srgbClr val="5A3470"/>
                </a:solidFill>
                <a:latin typeface="Times New Roman"/>
                <a:cs typeface="Times New Roman"/>
              </a:rPr>
              <a:t>αρό</a:t>
            </a:r>
            <a:r>
              <a:rPr sz="2800" b="1" u="sng" spc="-90" dirty="0">
                <a:solidFill>
                  <a:srgbClr val="5A3470"/>
                </a:solidFill>
                <a:latin typeface="Times New Roman"/>
                <a:cs typeface="Times New Roman"/>
              </a:rPr>
              <a:t>ζη</a:t>
            </a:r>
            <a:r>
              <a:rPr sz="2800" b="1" u="sng" spc="5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δημ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ιουργ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8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ύν</a:t>
            </a:r>
            <a:r>
              <a:rPr sz="2800" b="1" spc="5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u="sng" spc="-70" dirty="0">
                <a:solidFill>
                  <a:srgbClr val="5A3470"/>
                </a:solidFill>
                <a:latin typeface="Times New Roman"/>
                <a:cs typeface="Times New Roman"/>
              </a:rPr>
              <a:t>οξύ.</a:t>
            </a:r>
            <a:endParaRPr sz="2800" u="sng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Το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οξύ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επιδρά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στα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δόντια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προκαλεί</a:t>
            </a:r>
            <a:r>
              <a:rPr sz="2800" b="1" spc="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τερηδόνα.</a:t>
            </a:r>
            <a:endParaRPr sz="2800" dirty="0">
              <a:latin typeface="Times New Roman"/>
              <a:cs typeface="Times New Roman"/>
            </a:endParaRPr>
          </a:p>
          <a:p>
            <a:pPr marL="194945" marR="61594">
              <a:lnSpc>
                <a:spcPct val="100000"/>
              </a:lnSpc>
            </a:pP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Έτσι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όταν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δεν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βουρτσίζονται</a:t>
            </a:r>
            <a:r>
              <a:rPr sz="2800" b="1" spc="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δόντια,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για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να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απομα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κ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ρυν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θ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ί</a:t>
            </a:r>
            <a:r>
              <a:rPr sz="2800" b="1" spc="5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δ</a:t>
            </a:r>
            <a:r>
              <a:rPr sz="28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τική</a:t>
            </a:r>
            <a:r>
              <a:rPr sz="2800" b="1" spc="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μικροβια</a:t>
            </a:r>
            <a:r>
              <a:rPr sz="28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κ</a:t>
            </a:r>
            <a:r>
              <a:rPr sz="28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ή</a:t>
            </a:r>
            <a:r>
              <a:rPr sz="2800" b="1" spc="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πλάκα</a:t>
            </a: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,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70" dirty="0">
                <a:solidFill>
                  <a:srgbClr val="5A3470"/>
                </a:solidFill>
                <a:latin typeface="Times New Roman"/>
                <a:cs typeface="Times New Roman"/>
              </a:rPr>
              <a:t>αυτή 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γίνεται </a:t>
            </a:r>
            <a:r>
              <a:rPr sz="2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όλο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πιο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πυκνή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συσσωρεύονται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περισσότερα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μικρόβια.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6576" y="620090"/>
            <a:ext cx="51600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solidFill>
                  <a:srgbClr val="FF0066"/>
                </a:solidFill>
              </a:rPr>
              <a:t>Πως</a:t>
            </a:r>
            <a:r>
              <a:rPr sz="3200" spc="-15" dirty="0">
                <a:solidFill>
                  <a:srgbClr val="FF0066"/>
                </a:solidFill>
              </a:rPr>
              <a:t> </a:t>
            </a:r>
            <a:r>
              <a:rPr sz="3200" spc="-150" dirty="0">
                <a:solidFill>
                  <a:srgbClr val="FF0066"/>
                </a:solidFill>
              </a:rPr>
              <a:t>δημιουργείτα</a:t>
            </a:r>
            <a:r>
              <a:rPr sz="3200" spc="-95" dirty="0">
                <a:solidFill>
                  <a:srgbClr val="FF0066"/>
                </a:solidFill>
              </a:rPr>
              <a:t>ι</a:t>
            </a:r>
            <a:r>
              <a:rPr sz="3200" spc="-15" dirty="0">
                <a:solidFill>
                  <a:srgbClr val="FF0066"/>
                </a:solidFill>
              </a:rPr>
              <a:t> </a:t>
            </a:r>
            <a:r>
              <a:rPr sz="3200" spc="-195" dirty="0">
                <a:solidFill>
                  <a:srgbClr val="FF0066"/>
                </a:solidFill>
              </a:rPr>
              <a:t>η</a:t>
            </a:r>
            <a:r>
              <a:rPr sz="3200" spc="-5" dirty="0">
                <a:solidFill>
                  <a:srgbClr val="FF0066"/>
                </a:solidFill>
              </a:rPr>
              <a:t> </a:t>
            </a:r>
            <a:r>
              <a:rPr sz="3200" spc="-120" dirty="0">
                <a:solidFill>
                  <a:srgbClr val="FF0066"/>
                </a:solidFill>
              </a:rPr>
              <a:t>τερηδόνα;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776" y="1274825"/>
            <a:ext cx="7379334" cy="3126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95"/>
              </a:spcBef>
            </a:pPr>
            <a:r>
              <a:rPr sz="28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Όταν</a:t>
            </a:r>
            <a:r>
              <a:rPr sz="2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λαμβάνονται</a:t>
            </a: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συχνά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ζαχαρούχες</a:t>
            </a:r>
            <a:r>
              <a:rPr sz="2800" b="1" spc="5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τροφές,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έχουν </a:t>
            </a:r>
            <a:r>
              <a:rPr sz="2800" b="1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σ</a:t>
            </a:r>
            <a:r>
              <a:rPr sz="2800" b="1" spc="-18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απ</a:t>
            </a:r>
            <a:r>
              <a:rPr sz="28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τέ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λ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εσμ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τη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συχ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ή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κ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800" b="1" spc="-210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για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πολ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ύ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χ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8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ό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ο 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δημιουργία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οξέων,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που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συμβάλλουν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στον</a:t>
            </a:r>
            <a:endParaRPr sz="2800" dirty="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2800" b="1" u="sng" spc="-110" dirty="0">
                <a:solidFill>
                  <a:srgbClr val="5A3470"/>
                </a:solidFill>
                <a:latin typeface="Times New Roman"/>
                <a:cs typeface="Times New Roman"/>
              </a:rPr>
              <a:t>τερη</a:t>
            </a:r>
            <a:r>
              <a:rPr sz="2800" b="1" u="sng" spc="-105" dirty="0">
                <a:solidFill>
                  <a:srgbClr val="5A3470"/>
                </a:solidFill>
                <a:latin typeface="Times New Roman"/>
                <a:cs typeface="Times New Roman"/>
              </a:rPr>
              <a:t>δ</a:t>
            </a:r>
            <a:r>
              <a:rPr sz="2800" b="1" u="sng" spc="-35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800" b="1" u="sng" spc="-45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u="sng" spc="-114" dirty="0">
                <a:solidFill>
                  <a:srgbClr val="5A3470"/>
                </a:solidFill>
                <a:latin typeface="Times New Roman"/>
                <a:cs typeface="Times New Roman"/>
              </a:rPr>
              <a:t>ισμό</a:t>
            </a:r>
            <a:r>
              <a:rPr sz="2800" b="1" u="sng" spc="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των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δ</a:t>
            </a:r>
            <a:r>
              <a:rPr sz="28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τιών.</a:t>
            </a:r>
            <a:endParaRPr sz="2800" dirty="0">
              <a:latin typeface="Times New Roman"/>
              <a:cs typeface="Times New Roman"/>
            </a:endParaRPr>
          </a:p>
          <a:p>
            <a:pPr marL="194945" marR="129539" indent="-182880">
              <a:lnSpc>
                <a:spcPct val="100000"/>
              </a:lnSpc>
              <a:spcBef>
                <a:spcPts val="900"/>
              </a:spcBef>
            </a:pP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Είναι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δηλ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προτιμότερο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τρώγεται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ένα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γλυκό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μετά </a:t>
            </a:r>
            <a:r>
              <a:rPr sz="2800" b="1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το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φαγητό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μετά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να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πλένονται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δόντια, 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παρά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 ενδιά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μ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εσ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των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γ</a:t>
            </a:r>
            <a:r>
              <a:rPr sz="2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υμάτων.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6576" y="620090"/>
            <a:ext cx="51600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solidFill>
                  <a:srgbClr val="FF0066"/>
                </a:solidFill>
              </a:rPr>
              <a:t>Πως</a:t>
            </a:r>
            <a:r>
              <a:rPr sz="3200" spc="-15" dirty="0">
                <a:solidFill>
                  <a:srgbClr val="FF0066"/>
                </a:solidFill>
              </a:rPr>
              <a:t> </a:t>
            </a:r>
            <a:r>
              <a:rPr sz="3200" spc="-150" dirty="0">
                <a:solidFill>
                  <a:srgbClr val="FF0066"/>
                </a:solidFill>
              </a:rPr>
              <a:t>δημιουργείτα</a:t>
            </a:r>
            <a:r>
              <a:rPr sz="3200" spc="-95" dirty="0">
                <a:solidFill>
                  <a:srgbClr val="FF0066"/>
                </a:solidFill>
              </a:rPr>
              <a:t>ι</a:t>
            </a:r>
            <a:r>
              <a:rPr sz="3200" spc="-15" dirty="0">
                <a:solidFill>
                  <a:srgbClr val="FF0066"/>
                </a:solidFill>
              </a:rPr>
              <a:t> </a:t>
            </a:r>
            <a:r>
              <a:rPr sz="3200" spc="-195" dirty="0">
                <a:solidFill>
                  <a:srgbClr val="FF0066"/>
                </a:solidFill>
              </a:rPr>
              <a:t>η</a:t>
            </a:r>
            <a:r>
              <a:rPr sz="3200" spc="-5" dirty="0">
                <a:solidFill>
                  <a:srgbClr val="FF0066"/>
                </a:solidFill>
              </a:rPr>
              <a:t> </a:t>
            </a:r>
            <a:r>
              <a:rPr sz="3200" spc="-120" dirty="0">
                <a:solidFill>
                  <a:srgbClr val="FF0066"/>
                </a:solidFill>
              </a:rPr>
              <a:t>τερηδόνα;</a:t>
            </a:r>
            <a:endParaRPr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620090"/>
            <a:ext cx="51600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solidFill>
                  <a:srgbClr val="FF0066"/>
                </a:solidFill>
              </a:rPr>
              <a:t>Πως</a:t>
            </a:r>
            <a:r>
              <a:rPr sz="3200" spc="-15" dirty="0">
                <a:solidFill>
                  <a:srgbClr val="FF0066"/>
                </a:solidFill>
              </a:rPr>
              <a:t> </a:t>
            </a:r>
            <a:r>
              <a:rPr sz="3200" spc="-150" dirty="0">
                <a:solidFill>
                  <a:srgbClr val="FF0066"/>
                </a:solidFill>
              </a:rPr>
              <a:t>δημιουργείτα</a:t>
            </a:r>
            <a:r>
              <a:rPr sz="3200" spc="-95" dirty="0">
                <a:solidFill>
                  <a:srgbClr val="FF0066"/>
                </a:solidFill>
              </a:rPr>
              <a:t>ι</a:t>
            </a:r>
            <a:r>
              <a:rPr sz="3200" spc="-15" dirty="0">
                <a:solidFill>
                  <a:srgbClr val="FF0066"/>
                </a:solidFill>
              </a:rPr>
              <a:t> </a:t>
            </a:r>
            <a:r>
              <a:rPr sz="3200" spc="-195" dirty="0">
                <a:solidFill>
                  <a:srgbClr val="FF0066"/>
                </a:solidFill>
              </a:rPr>
              <a:t>η</a:t>
            </a:r>
            <a:r>
              <a:rPr sz="3200" spc="-5" dirty="0">
                <a:solidFill>
                  <a:srgbClr val="FF0066"/>
                </a:solidFill>
              </a:rPr>
              <a:t> </a:t>
            </a:r>
            <a:r>
              <a:rPr sz="3200" spc="-120" dirty="0">
                <a:solidFill>
                  <a:srgbClr val="FF0066"/>
                </a:solidFill>
              </a:rPr>
              <a:t>τερηδόνα;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1700783"/>
            <a:ext cx="7964424" cy="40325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497" y="927557"/>
            <a:ext cx="7942580" cy="5375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0979" marR="304800" algn="ctr">
              <a:lnSpc>
                <a:spcPct val="100000"/>
              </a:lnSpc>
              <a:spcBef>
                <a:spcPts val="95"/>
              </a:spcBef>
            </a:pPr>
            <a:r>
              <a:rPr sz="2800" b="1" spc="-125" dirty="0">
                <a:solidFill>
                  <a:srgbClr val="FF0066"/>
                </a:solidFill>
                <a:latin typeface="Times New Roman"/>
                <a:cs typeface="Times New Roman"/>
              </a:rPr>
              <a:t>Ιδιαίτερη</a:t>
            </a:r>
            <a:r>
              <a:rPr sz="2800" b="1" spc="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FF0066"/>
                </a:solidFill>
                <a:latin typeface="Times New Roman"/>
                <a:cs typeface="Times New Roman"/>
              </a:rPr>
              <a:t>προσοχή</a:t>
            </a:r>
            <a:r>
              <a:rPr sz="2800" b="1" spc="4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FF0066"/>
                </a:solidFill>
                <a:latin typeface="Times New Roman"/>
                <a:cs typeface="Times New Roman"/>
              </a:rPr>
              <a:t>χρειάζονται</a:t>
            </a:r>
            <a:r>
              <a:rPr sz="2800" b="1" spc="4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FF0066"/>
                </a:solidFill>
                <a:latin typeface="Times New Roman"/>
                <a:cs typeface="Times New Roman"/>
              </a:rPr>
              <a:t>τα</a:t>
            </a:r>
            <a:r>
              <a:rPr sz="28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FF0066"/>
                </a:solidFill>
                <a:latin typeface="Times New Roman"/>
                <a:cs typeface="Times New Roman"/>
              </a:rPr>
              <a:t>μικρά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FF0066"/>
                </a:solidFill>
                <a:latin typeface="Times New Roman"/>
                <a:cs typeface="Times New Roman"/>
              </a:rPr>
              <a:t>παιδιά,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FF0066"/>
                </a:solidFill>
                <a:latin typeface="Times New Roman"/>
                <a:cs typeface="Times New Roman"/>
              </a:rPr>
              <a:t>που </a:t>
            </a:r>
            <a:r>
              <a:rPr sz="2800" b="1" spc="-68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ανάμεσα</a:t>
            </a:r>
            <a:r>
              <a:rPr sz="2800" b="1" spc="4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FF0066"/>
                </a:solidFill>
                <a:latin typeface="Times New Roman"/>
                <a:cs typeface="Times New Roman"/>
              </a:rPr>
              <a:t>στα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γεύματα</a:t>
            </a:r>
            <a:r>
              <a:rPr sz="28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FF0066"/>
                </a:solidFill>
                <a:latin typeface="Times New Roman"/>
                <a:cs typeface="Times New Roman"/>
              </a:rPr>
              <a:t>μασούν</a:t>
            </a:r>
            <a:r>
              <a:rPr sz="2800" b="1" spc="3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FF0066"/>
                </a:solidFill>
                <a:latin typeface="Times New Roman"/>
                <a:cs typeface="Times New Roman"/>
              </a:rPr>
              <a:t>τσίχλες</a:t>
            </a:r>
            <a:r>
              <a:rPr sz="2800" b="1" spc="2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FF0066"/>
                </a:solidFill>
                <a:latin typeface="Times New Roman"/>
                <a:cs typeface="Times New Roman"/>
              </a:rPr>
              <a:t>ή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τρώνε</a:t>
            </a:r>
            <a:endParaRPr sz="2800" dirty="0">
              <a:latin typeface="Times New Roman"/>
              <a:cs typeface="Times New Roman"/>
            </a:endParaRPr>
          </a:p>
          <a:p>
            <a:pPr marL="92075" algn="ctr">
              <a:lnSpc>
                <a:spcPct val="100000"/>
              </a:lnSpc>
              <a:spcBef>
                <a:spcPts val="5"/>
              </a:spcBef>
            </a:pPr>
            <a:r>
              <a:rPr sz="2800" b="1" spc="-114" dirty="0">
                <a:solidFill>
                  <a:srgbClr val="FF0066"/>
                </a:solidFill>
                <a:latin typeface="Times New Roman"/>
                <a:cs typeface="Times New Roman"/>
              </a:rPr>
              <a:t>μπισκότα,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FF0066"/>
                </a:solidFill>
                <a:latin typeface="Times New Roman"/>
                <a:cs typeface="Times New Roman"/>
              </a:rPr>
              <a:t>καραμέλες</a:t>
            </a:r>
            <a:r>
              <a:rPr sz="2800" b="1" spc="2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80" dirty="0">
                <a:solidFill>
                  <a:srgbClr val="FF0066"/>
                </a:solidFill>
                <a:latin typeface="Times New Roman"/>
                <a:cs typeface="Times New Roman"/>
              </a:rPr>
              <a:t>κλπ.</a:t>
            </a:r>
            <a:endParaRPr sz="2800" dirty="0">
              <a:latin typeface="Times New Roman"/>
              <a:cs typeface="Times New Roman"/>
            </a:endParaRPr>
          </a:p>
          <a:p>
            <a:pPr marL="12065" marR="95885" algn="ctr">
              <a:lnSpc>
                <a:spcPct val="100000"/>
              </a:lnSpc>
              <a:spcBef>
                <a:spcPts val="900"/>
              </a:spcBef>
            </a:pPr>
            <a:r>
              <a:rPr sz="2800" b="1" spc="-35" dirty="0">
                <a:solidFill>
                  <a:srgbClr val="FF0066"/>
                </a:solidFill>
                <a:latin typeface="Times New Roman"/>
                <a:cs typeface="Times New Roman"/>
              </a:rPr>
              <a:t>Πολλοί </a:t>
            </a:r>
            <a:r>
              <a:rPr sz="2800" b="1" spc="-75" dirty="0">
                <a:solidFill>
                  <a:srgbClr val="FF0066"/>
                </a:solidFill>
                <a:latin typeface="Times New Roman"/>
                <a:cs typeface="Times New Roman"/>
              </a:rPr>
              <a:t>γονείς </a:t>
            </a:r>
            <a:r>
              <a:rPr sz="2800" b="1" spc="-45" dirty="0">
                <a:solidFill>
                  <a:srgbClr val="FF0066"/>
                </a:solidFill>
                <a:latin typeface="Times New Roman"/>
                <a:cs typeface="Times New Roman"/>
              </a:rPr>
              <a:t>έχουν </a:t>
            </a:r>
            <a:r>
              <a:rPr sz="2800" b="1" spc="-160" dirty="0">
                <a:solidFill>
                  <a:srgbClr val="FF0066"/>
                </a:solidFill>
                <a:latin typeface="Times New Roman"/>
                <a:cs typeface="Times New Roman"/>
              </a:rPr>
              <a:t>την</a:t>
            </a:r>
            <a:r>
              <a:rPr sz="2800" b="1" spc="-15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80" dirty="0">
                <a:solidFill>
                  <a:srgbClr val="FF0066"/>
                </a:solidFill>
                <a:latin typeface="Times New Roman"/>
                <a:cs typeface="Times New Roman"/>
              </a:rPr>
              <a:t>τάση</a:t>
            </a:r>
            <a:r>
              <a:rPr sz="2800" b="1" spc="-17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να </a:t>
            </a:r>
            <a:r>
              <a:rPr sz="2800" b="1" spc="-95" dirty="0">
                <a:solidFill>
                  <a:srgbClr val="FF0066"/>
                </a:solidFill>
                <a:latin typeface="Times New Roman"/>
                <a:cs typeface="Times New Roman"/>
              </a:rPr>
              <a:t>βάζουν πολλή </a:t>
            </a:r>
            <a:r>
              <a:rPr sz="2800" b="1" spc="-80" dirty="0">
                <a:solidFill>
                  <a:srgbClr val="FF0066"/>
                </a:solidFill>
                <a:latin typeface="Times New Roman"/>
                <a:cs typeface="Times New Roman"/>
              </a:rPr>
              <a:t>ζάχαρη </a:t>
            </a:r>
            <a:r>
              <a:rPr sz="2800" b="1" spc="-68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FF0066"/>
                </a:solidFill>
                <a:latin typeface="Times New Roman"/>
                <a:cs typeface="Times New Roman"/>
              </a:rPr>
              <a:t>στο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FF0066"/>
                </a:solidFill>
                <a:latin typeface="Times New Roman"/>
                <a:cs typeface="Times New Roman"/>
              </a:rPr>
              <a:t>γάλα,</a:t>
            </a:r>
            <a:r>
              <a:rPr sz="2800" b="1" spc="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FF0066"/>
                </a:solidFill>
                <a:latin typeface="Times New Roman"/>
                <a:cs typeface="Times New Roman"/>
              </a:rPr>
              <a:t>ιδιαίτ</a:t>
            </a:r>
            <a:r>
              <a:rPr sz="2800" b="1" spc="-155" dirty="0">
                <a:solidFill>
                  <a:srgbClr val="FF0066"/>
                </a:solidFill>
                <a:latin typeface="Times New Roman"/>
                <a:cs typeface="Times New Roman"/>
              </a:rPr>
              <a:t>ε</a:t>
            </a:r>
            <a:r>
              <a:rPr sz="2800" b="1" spc="-120" dirty="0">
                <a:solidFill>
                  <a:srgbClr val="FF0066"/>
                </a:solidFill>
                <a:latin typeface="Times New Roman"/>
                <a:cs typeface="Times New Roman"/>
              </a:rPr>
              <a:t>ρα</a:t>
            </a:r>
            <a:r>
              <a:rPr sz="2800" b="1" spc="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FF0066"/>
                </a:solidFill>
                <a:latin typeface="Times New Roman"/>
                <a:cs typeface="Times New Roman"/>
              </a:rPr>
              <a:t>στα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srgbClr val="FF0066"/>
                </a:solidFill>
                <a:latin typeface="Times New Roman"/>
                <a:cs typeface="Times New Roman"/>
              </a:rPr>
              <a:t>βρ</a:t>
            </a:r>
            <a:r>
              <a:rPr sz="2800" b="1" spc="-50" dirty="0">
                <a:solidFill>
                  <a:srgbClr val="FF0066"/>
                </a:solidFill>
                <a:latin typeface="Times New Roman"/>
                <a:cs typeface="Times New Roman"/>
              </a:rPr>
              <a:t>έ</a:t>
            </a:r>
            <a:r>
              <a:rPr sz="2800" b="1" spc="-250" dirty="0">
                <a:solidFill>
                  <a:srgbClr val="FF0066"/>
                </a:solidFill>
                <a:latin typeface="Times New Roman"/>
                <a:cs typeface="Times New Roman"/>
              </a:rPr>
              <a:t>φ</a:t>
            </a:r>
            <a:r>
              <a:rPr sz="2800" b="1" spc="-225" dirty="0">
                <a:solidFill>
                  <a:srgbClr val="FF0066"/>
                </a:solidFill>
                <a:latin typeface="Times New Roman"/>
                <a:cs typeface="Times New Roman"/>
              </a:rPr>
              <a:t>η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FF0066"/>
                </a:solidFill>
                <a:latin typeface="Times New Roman"/>
                <a:cs typeface="Times New Roman"/>
              </a:rPr>
              <a:t>και</a:t>
            </a:r>
            <a:r>
              <a:rPr sz="2800" b="1" spc="2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FF0066"/>
                </a:solidFill>
                <a:latin typeface="Times New Roman"/>
                <a:cs typeface="Times New Roman"/>
              </a:rPr>
              <a:t>στα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FF0066"/>
                </a:solidFill>
                <a:latin typeface="Times New Roman"/>
                <a:cs typeface="Times New Roman"/>
              </a:rPr>
              <a:t>παιδι</a:t>
            </a:r>
            <a:r>
              <a:rPr sz="2800" b="1" spc="-170" dirty="0">
                <a:solidFill>
                  <a:srgbClr val="FF0066"/>
                </a:solidFill>
                <a:latin typeface="Times New Roman"/>
                <a:cs typeface="Times New Roman"/>
              </a:rPr>
              <a:t>ά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FF0066"/>
                </a:solidFill>
                <a:latin typeface="Times New Roman"/>
                <a:cs typeface="Times New Roman"/>
              </a:rPr>
              <a:t>της</a:t>
            </a:r>
            <a:endParaRPr sz="2800" dirty="0">
              <a:latin typeface="Times New Roman"/>
              <a:cs typeface="Times New Roman"/>
            </a:endParaRPr>
          </a:p>
          <a:p>
            <a:pPr marL="224154" marR="123189" indent="-1270" algn="ctr">
              <a:lnSpc>
                <a:spcPct val="100000"/>
              </a:lnSpc>
            </a:pPr>
            <a:r>
              <a:rPr sz="2800" b="1" spc="-80" dirty="0">
                <a:solidFill>
                  <a:srgbClr val="FF0066"/>
                </a:solidFill>
                <a:latin typeface="Times New Roman"/>
                <a:cs typeface="Times New Roman"/>
              </a:rPr>
              <a:t>προσχολικής </a:t>
            </a:r>
            <a:r>
              <a:rPr sz="2800" b="1" spc="-150" dirty="0">
                <a:solidFill>
                  <a:srgbClr val="FF0066"/>
                </a:solidFill>
                <a:latin typeface="Times New Roman"/>
                <a:cs typeface="Times New Roman"/>
              </a:rPr>
              <a:t>ηλικίας,</a:t>
            </a:r>
            <a:r>
              <a:rPr sz="2800" b="1" spc="-14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να </a:t>
            </a:r>
            <a:r>
              <a:rPr sz="2800" b="1" spc="-155" dirty="0">
                <a:solidFill>
                  <a:srgbClr val="FF0066"/>
                </a:solidFill>
                <a:latin typeface="Times New Roman"/>
                <a:cs typeface="Times New Roman"/>
              </a:rPr>
              <a:t>αφήνουν</a:t>
            </a:r>
            <a:r>
              <a:rPr sz="2800" b="1" spc="-15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FF0066"/>
                </a:solidFill>
                <a:latin typeface="Times New Roman"/>
                <a:cs typeface="Times New Roman"/>
              </a:rPr>
              <a:t>το </a:t>
            </a:r>
            <a:r>
              <a:rPr sz="2800" b="1" spc="-65" dirty="0">
                <a:solidFill>
                  <a:srgbClr val="FF0066"/>
                </a:solidFill>
                <a:latin typeface="Times New Roman"/>
                <a:cs typeface="Times New Roman"/>
              </a:rPr>
              <a:t>μπιμπερό </a:t>
            </a:r>
            <a:r>
              <a:rPr sz="2800" b="1" spc="-95" dirty="0">
                <a:solidFill>
                  <a:srgbClr val="FF0066"/>
                </a:solidFill>
                <a:latin typeface="Times New Roman"/>
                <a:cs typeface="Times New Roman"/>
              </a:rPr>
              <a:t>όλη </a:t>
            </a:r>
            <a:r>
              <a:rPr sz="2800" b="1" spc="-195" dirty="0">
                <a:solidFill>
                  <a:srgbClr val="FF0066"/>
                </a:solidFill>
                <a:latin typeface="Times New Roman"/>
                <a:cs typeface="Times New Roman"/>
              </a:rPr>
              <a:t>τη </a:t>
            </a:r>
            <a:r>
              <a:rPr sz="2800" b="1" spc="-68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u="sng" spc="-120" dirty="0">
                <a:solidFill>
                  <a:srgbClr val="FF0066"/>
                </a:solidFill>
                <a:latin typeface="Times New Roman"/>
                <a:cs typeface="Times New Roman"/>
              </a:rPr>
              <a:t>νύχτα</a:t>
            </a:r>
            <a:r>
              <a:rPr sz="2800" b="1" u="sng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FF0066"/>
                </a:solidFill>
                <a:latin typeface="Times New Roman"/>
                <a:cs typeface="Times New Roman"/>
              </a:rPr>
              <a:t>στο</a:t>
            </a:r>
            <a:r>
              <a:rPr sz="2800" b="1" spc="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FF0066"/>
                </a:solidFill>
                <a:latin typeface="Times New Roman"/>
                <a:cs typeface="Times New Roman"/>
              </a:rPr>
              <a:t>στόμα</a:t>
            </a:r>
            <a:r>
              <a:rPr sz="2800" b="1" spc="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FF0066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FF0066"/>
                </a:solidFill>
                <a:latin typeface="Times New Roman"/>
                <a:cs typeface="Times New Roman"/>
              </a:rPr>
              <a:t>παιδιού,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FF0066"/>
                </a:solidFill>
                <a:latin typeface="Times New Roman"/>
                <a:cs typeface="Times New Roman"/>
              </a:rPr>
              <a:t>ή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να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FF0066"/>
                </a:solidFill>
                <a:latin typeface="Times New Roman"/>
                <a:cs typeface="Times New Roman"/>
              </a:rPr>
              <a:t>βάζουν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FF0066"/>
                </a:solidFill>
                <a:latin typeface="Times New Roman"/>
                <a:cs typeface="Times New Roman"/>
              </a:rPr>
              <a:t>στην</a:t>
            </a:r>
            <a:r>
              <a:rPr sz="2800" b="1" spc="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πιπίλα</a:t>
            </a:r>
            <a:endParaRPr sz="2800" dirty="0">
              <a:latin typeface="Times New Roman"/>
              <a:cs typeface="Times New Roman"/>
            </a:endParaRPr>
          </a:p>
          <a:p>
            <a:pPr marL="100965" marR="5080" algn="ctr">
              <a:lnSpc>
                <a:spcPct val="100000"/>
              </a:lnSpc>
              <a:spcBef>
                <a:spcPts val="5"/>
              </a:spcBef>
            </a:pPr>
            <a:r>
              <a:rPr sz="2800" b="1" spc="-80" dirty="0">
                <a:solidFill>
                  <a:srgbClr val="FF0066"/>
                </a:solidFill>
                <a:latin typeface="Times New Roman"/>
                <a:cs typeface="Times New Roman"/>
              </a:rPr>
              <a:t>ζάχαρη</a:t>
            </a:r>
            <a:r>
              <a:rPr sz="2800" b="1" spc="3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FF0066"/>
                </a:solidFill>
                <a:latin typeface="Times New Roman"/>
                <a:cs typeface="Times New Roman"/>
              </a:rPr>
              <a:t>ή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FF0066"/>
                </a:solidFill>
                <a:latin typeface="Times New Roman"/>
                <a:cs typeface="Times New Roman"/>
              </a:rPr>
              <a:t>μέλι.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FF0066"/>
                </a:solidFill>
                <a:latin typeface="Times New Roman"/>
                <a:cs typeface="Times New Roman"/>
              </a:rPr>
              <a:t>Αυτό</a:t>
            </a:r>
            <a:r>
              <a:rPr sz="28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FF0066"/>
                </a:solidFill>
                <a:latin typeface="Times New Roman"/>
                <a:cs typeface="Times New Roman"/>
              </a:rPr>
              <a:t>έχει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FF0066"/>
                </a:solidFill>
                <a:latin typeface="Times New Roman"/>
                <a:cs typeface="Times New Roman"/>
              </a:rPr>
              <a:t>σαν</a:t>
            </a:r>
            <a:r>
              <a:rPr sz="28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FF0066"/>
                </a:solidFill>
                <a:latin typeface="Times New Roman"/>
                <a:cs typeface="Times New Roman"/>
              </a:rPr>
              <a:t>αποτέλεσμα</a:t>
            </a:r>
            <a:r>
              <a:rPr sz="2800" b="1" spc="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να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FF0066"/>
                </a:solidFill>
                <a:latin typeface="Times New Roman"/>
                <a:cs typeface="Times New Roman"/>
              </a:rPr>
              <a:t>παράγεται </a:t>
            </a:r>
            <a:r>
              <a:rPr sz="2800" b="1" spc="-68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FF0066"/>
                </a:solidFill>
                <a:latin typeface="Times New Roman"/>
                <a:cs typeface="Times New Roman"/>
              </a:rPr>
              <a:t>συνέχεια</a:t>
            </a:r>
            <a:r>
              <a:rPr sz="2800" b="1" spc="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FF0066"/>
                </a:solidFill>
                <a:latin typeface="Times New Roman"/>
                <a:cs typeface="Times New Roman"/>
              </a:rPr>
              <a:t>οξύ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FF0066"/>
                </a:solidFill>
                <a:latin typeface="Times New Roman"/>
                <a:cs typeface="Times New Roman"/>
              </a:rPr>
              <a:t>και</a:t>
            </a:r>
            <a:r>
              <a:rPr sz="2800" b="1" spc="2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να</a:t>
            </a:r>
            <a:r>
              <a:rPr sz="2800" b="1" spc="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δημιουργείται</a:t>
            </a:r>
            <a:r>
              <a:rPr sz="2800" b="1" spc="4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FF0066"/>
                </a:solidFill>
                <a:latin typeface="Times New Roman"/>
                <a:cs typeface="Times New Roman"/>
              </a:rPr>
              <a:t>τερηδόνα</a:t>
            </a:r>
            <a:r>
              <a:rPr sz="2800" b="1" spc="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FF0066"/>
                </a:solidFill>
                <a:latin typeface="Times New Roman"/>
                <a:cs typeface="Times New Roman"/>
              </a:rPr>
              <a:t>σε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u="sng" spc="-90" dirty="0">
                <a:solidFill>
                  <a:srgbClr val="FF0066"/>
                </a:solidFill>
                <a:latin typeface="Times New Roman"/>
                <a:cs typeface="Times New Roman"/>
              </a:rPr>
              <a:t>όλα</a:t>
            </a:r>
            <a:endParaRPr sz="2800" u="sng" dirty="0">
              <a:latin typeface="Times New Roman"/>
              <a:cs typeface="Times New Roman"/>
            </a:endParaRPr>
          </a:p>
          <a:p>
            <a:pPr marL="92075" algn="ctr">
              <a:lnSpc>
                <a:spcPct val="100000"/>
              </a:lnSpc>
            </a:pPr>
            <a:r>
              <a:rPr sz="2800" b="1" spc="-15" dirty="0">
                <a:solidFill>
                  <a:srgbClr val="FF0066"/>
                </a:solidFill>
                <a:latin typeface="Times New Roman"/>
                <a:cs typeface="Times New Roman"/>
              </a:rPr>
              <a:t>σ</a:t>
            </a:r>
            <a:r>
              <a:rPr sz="2800" b="1" spc="-25" dirty="0">
                <a:solidFill>
                  <a:srgbClr val="FF0066"/>
                </a:solidFill>
                <a:latin typeface="Times New Roman"/>
                <a:cs typeface="Times New Roman"/>
              </a:rPr>
              <a:t>χ</a:t>
            </a:r>
            <a:r>
              <a:rPr sz="2800" b="1" spc="-45" dirty="0">
                <a:solidFill>
                  <a:srgbClr val="FF0066"/>
                </a:solidFill>
                <a:latin typeface="Times New Roman"/>
                <a:cs typeface="Times New Roman"/>
              </a:rPr>
              <a:t>ε</a:t>
            </a:r>
            <a:r>
              <a:rPr sz="2800" b="1" spc="-40" dirty="0">
                <a:solidFill>
                  <a:srgbClr val="FF0066"/>
                </a:solidFill>
                <a:latin typeface="Times New Roman"/>
                <a:cs typeface="Times New Roman"/>
              </a:rPr>
              <a:t>δ</a:t>
            </a:r>
            <a:r>
              <a:rPr sz="2800" b="1" spc="-35" dirty="0">
                <a:solidFill>
                  <a:srgbClr val="FF0066"/>
                </a:solidFill>
                <a:latin typeface="Times New Roman"/>
                <a:cs typeface="Times New Roman"/>
              </a:rPr>
              <a:t>όν</a:t>
            </a:r>
            <a:r>
              <a:rPr sz="2800" b="1" spc="2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FF0066"/>
                </a:solidFill>
                <a:latin typeface="Times New Roman"/>
                <a:cs typeface="Times New Roman"/>
              </a:rPr>
              <a:t>τα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FF0066"/>
                </a:solidFill>
                <a:latin typeface="Times New Roman"/>
                <a:cs typeface="Times New Roman"/>
              </a:rPr>
              <a:t>δόν</a:t>
            </a:r>
            <a:r>
              <a:rPr sz="2800" b="1" spc="-140" dirty="0">
                <a:solidFill>
                  <a:srgbClr val="FF0066"/>
                </a:solidFill>
                <a:latin typeface="Times New Roman"/>
                <a:cs typeface="Times New Roman"/>
              </a:rPr>
              <a:t>τια.</a:t>
            </a:r>
            <a:endParaRPr sz="2800" dirty="0">
              <a:latin typeface="Times New Roman"/>
              <a:cs typeface="Times New Roman"/>
            </a:endParaRPr>
          </a:p>
          <a:p>
            <a:pPr marR="90170" algn="ctr">
              <a:lnSpc>
                <a:spcPct val="100000"/>
              </a:lnSpc>
              <a:spcBef>
                <a:spcPts val="900"/>
              </a:spcBef>
            </a:pP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Είναι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δε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γνωστό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σαν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«σύνδρομο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της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80" dirty="0">
                <a:solidFill>
                  <a:srgbClr val="5A3470"/>
                </a:solidFill>
                <a:latin typeface="Times New Roman"/>
                <a:cs typeface="Times New Roman"/>
              </a:rPr>
              <a:t>φιάλης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endParaRPr sz="2800" dirty="0">
              <a:latin typeface="Times New Roman"/>
              <a:cs typeface="Times New Roman"/>
            </a:endParaRPr>
          </a:p>
          <a:p>
            <a:pPr marL="93345" algn="ctr">
              <a:lnSpc>
                <a:spcPct val="100000"/>
              </a:lnSpc>
            </a:pP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γάλακτος»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2396" y="404317"/>
            <a:ext cx="2154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10" dirty="0">
                <a:solidFill>
                  <a:srgbClr val="5A3470"/>
                </a:solidFill>
              </a:rPr>
              <a:t>Προσοχή!!!!!!!!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6756781" y="306070"/>
            <a:ext cx="19742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95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745" y="1196720"/>
            <a:ext cx="7290434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130" dirty="0">
                <a:solidFill>
                  <a:srgbClr val="5A3470"/>
                </a:solidFill>
              </a:rPr>
              <a:t>Επιπτώσεις</a:t>
            </a:r>
            <a:r>
              <a:rPr sz="3200" spc="-5" dirty="0">
                <a:solidFill>
                  <a:srgbClr val="5A3470"/>
                </a:solidFill>
              </a:rPr>
              <a:t> </a:t>
            </a:r>
            <a:r>
              <a:rPr sz="3200" spc="-215" dirty="0">
                <a:solidFill>
                  <a:srgbClr val="5A3470"/>
                </a:solidFill>
              </a:rPr>
              <a:t>των</a:t>
            </a:r>
            <a:r>
              <a:rPr sz="3200" dirty="0">
                <a:solidFill>
                  <a:srgbClr val="5A3470"/>
                </a:solidFill>
              </a:rPr>
              <a:t> </a:t>
            </a:r>
            <a:r>
              <a:rPr sz="3200" spc="-125" dirty="0">
                <a:solidFill>
                  <a:srgbClr val="5A3470"/>
                </a:solidFill>
              </a:rPr>
              <a:t>τερηδονισμένων</a:t>
            </a:r>
            <a:r>
              <a:rPr sz="3200" spc="-40" dirty="0">
                <a:solidFill>
                  <a:srgbClr val="5A3470"/>
                </a:solidFill>
              </a:rPr>
              <a:t> </a:t>
            </a:r>
            <a:r>
              <a:rPr sz="3200" spc="-150" dirty="0">
                <a:solidFill>
                  <a:srgbClr val="5A3470"/>
                </a:solidFill>
              </a:rPr>
              <a:t>δοντιών</a:t>
            </a:r>
            <a:r>
              <a:rPr sz="3200" spc="-5" dirty="0">
                <a:solidFill>
                  <a:srgbClr val="5A3470"/>
                </a:solidFill>
              </a:rPr>
              <a:t> </a:t>
            </a:r>
            <a:r>
              <a:rPr sz="3200" spc="-204" dirty="0">
                <a:solidFill>
                  <a:srgbClr val="5A3470"/>
                </a:solidFill>
              </a:rPr>
              <a:t>στα</a:t>
            </a:r>
            <a:endParaRPr sz="3200"/>
          </a:p>
          <a:p>
            <a:pPr marL="187325" algn="ctr">
              <a:lnSpc>
                <a:spcPct val="100000"/>
              </a:lnSpc>
            </a:pPr>
            <a:r>
              <a:rPr sz="3200" spc="-160" dirty="0">
                <a:solidFill>
                  <a:srgbClr val="5A3470"/>
                </a:solidFill>
              </a:rPr>
              <a:t>μικρά</a:t>
            </a:r>
            <a:r>
              <a:rPr sz="3200" spc="-30" dirty="0">
                <a:solidFill>
                  <a:srgbClr val="5A3470"/>
                </a:solidFill>
              </a:rPr>
              <a:t> </a:t>
            </a:r>
            <a:r>
              <a:rPr sz="3200" spc="-175" dirty="0">
                <a:solidFill>
                  <a:srgbClr val="5A3470"/>
                </a:solidFill>
              </a:rPr>
              <a:t>παιδιά: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90473" y="2292857"/>
            <a:ext cx="7492365" cy="2814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  <a:buClr>
                <a:srgbClr val="5A3470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b="1" spc="-180" dirty="0">
                <a:solidFill>
                  <a:srgbClr val="FF0066"/>
                </a:solidFill>
                <a:latin typeface="Times New Roman"/>
                <a:cs typeface="Times New Roman"/>
              </a:rPr>
              <a:t>Καταστροφή</a:t>
            </a:r>
            <a:r>
              <a:rPr sz="2800" b="1" spc="4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FF0066"/>
                </a:solidFill>
                <a:latin typeface="Times New Roman"/>
                <a:cs typeface="Times New Roman"/>
              </a:rPr>
              <a:t>των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FF0066"/>
                </a:solidFill>
                <a:latin typeface="Times New Roman"/>
                <a:cs typeface="Times New Roman"/>
              </a:rPr>
              <a:t>πρώτων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FF0066"/>
                </a:solidFill>
                <a:latin typeface="Times New Roman"/>
                <a:cs typeface="Times New Roman"/>
              </a:rPr>
              <a:t>δοντιών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80" dirty="0">
                <a:solidFill>
                  <a:srgbClr val="FF0066"/>
                </a:solidFill>
                <a:latin typeface="Times New Roman"/>
                <a:cs typeface="Times New Roman"/>
              </a:rPr>
              <a:t>(νεογιλών)</a:t>
            </a:r>
            <a:r>
              <a:rPr sz="2800" b="1" spc="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FF0066"/>
                </a:solidFill>
                <a:latin typeface="Times New Roman"/>
                <a:cs typeface="Times New Roman"/>
              </a:rPr>
              <a:t>των </a:t>
            </a:r>
            <a:r>
              <a:rPr sz="2800" b="1" spc="-68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FF0066"/>
                </a:solidFill>
                <a:latin typeface="Times New Roman"/>
                <a:cs typeface="Times New Roman"/>
              </a:rPr>
              <a:t>μικρών</a:t>
            </a:r>
            <a:r>
              <a:rPr sz="2800" b="1" spc="-15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παιδιών, </a:t>
            </a:r>
            <a:r>
              <a:rPr sz="2800" b="1" spc="-85" dirty="0">
                <a:solidFill>
                  <a:srgbClr val="FF0066"/>
                </a:solidFill>
                <a:latin typeface="Times New Roman"/>
                <a:cs typeface="Times New Roman"/>
              </a:rPr>
              <a:t>που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εξασφαλίζουν </a:t>
            </a:r>
            <a:r>
              <a:rPr sz="2800" b="1" spc="-165" dirty="0">
                <a:solidFill>
                  <a:srgbClr val="FF0066"/>
                </a:solidFill>
                <a:latin typeface="Times New Roman"/>
                <a:cs typeface="Times New Roman"/>
              </a:rPr>
              <a:t>καλή</a:t>
            </a:r>
            <a:r>
              <a:rPr sz="2800" b="1" spc="-160" dirty="0">
                <a:solidFill>
                  <a:srgbClr val="FF0066"/>
                </a:solidFill>
                <a:latin typeface="Times New Roman"/>
                <a:cs typeface="Times New Roman"/>
              </a:rPr>
              <a:t> μάσηση </a:t>
            </a:r>
            <a:r>
              <a:rPr sz="2800" b="1" spc="-15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FF0066"/>
                </a:solidFill>
                <a:latin typeface="Times New Roman"/>
                <a:cs typeface="Times New Roman"/>
              </a:rPr>
              <a:t>της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FF0066"/>
                </a:solidFill>
                <a:latin typeface="Times New Roman"/>
                <a:cs typeface="Times New Roman"/>
              </a:rPr>
              <a:t>τροφής,</a:t>
            </a:r>
            <a:r>
              <a:rPr sz="2800" b="1" spc="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FF0066"/>
                </a:solidFill>
                <a:latin typeface="Times New Roman"/>
                <a:cs typeface="Times New Roman"/>
              </a:rPr>
              <a:t>καλή</a:t>
            </a:r>
            <a:r>
              <a:rPr sz="28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FF0066"/>
                </a:solidFill>
                <a:latin typeface="Times New Roman"/>
                <a:cs typeface="Times New Roman"/>
              </a:rPr>
              <a:t>λειτουργία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FF0066"/>
                </a:solidFill>
                <a:latin typeface="Times New Roman"/>
                <a:cs typeface="Times New Roman"/>
              </a:rPr>
              <a:t>του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FF0066"/>
                </a:solidFill>
                <a:latin typeface="Times New Roman"/>
                <a:cs typeface="Times New Roman"/>
              </a:rPr>
              <a:t>πεπτικού</a:t>
            </a:r>
            <a:endParaRPr sz="280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</a:pP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συστήματος,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FF0066"/>
                </a:solidFill>
                <a:latin typeface="Times New Roman"/>
                <a:cs typeface="Times New Roman"/>
              </a:rPr>
              <a:t>καλή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FF0066"/>
                </a:solidFill>
                <a:latin typeface="Times New Roman"/>
                <a:cs typeface="Times New Roman"/>
              </a:rPr>
              <a:t>ανάπτυξη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Clr>
                <a:srgbClr val="5A347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800" b="1" spc="-215" dirty="0">
                <a:solidFill>
                  <a:srgbClr val="FF0066"/>
                </a:solidFill>
                <a:latin typeface="Times New Roman"/>
                <a:cs typeface="Times New Roman"/>
              </a:rPr>
              <a:t>Κακ</a:t>
            </a:r>
            <a:r>
              <a:rPr sz="2800" b="1" spc="-190" dirty="0">
                <a:solidFill>
                  <a:srgbClr val="FF0066"/>
                </a:solidFill>
                <a:latin typeface="Times New Roman"/>
                <a:cs typeface="Times New Roman"/>
              </a:rPr>
              <a:t>ή</a:t>
            </a:r>
            <a:r>
              <a:rPr sz="2800" b="1" spc="2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FF0066"/>
                </a:solidFill>
                <a:latin typeface="Times New Roman"/>
                <a:cs typeface="Times New Roman"/>
              </a:rPr>
              <a:t>πρ</a:t>
            </a:r>
            <a:r>
              <a:rPr sz="2800" b="1" spc="-35" dirty="0">
                <a:solidFill>
                  <a:srgbClr val="FF0066"/>
                </a:solidFill>
                <a:latin typeface="Times New Roman"/>
                <a:cs typeface="Times New Roman"/>
              </a:rPr>
              <a:t>ο</a:t>
            </a:r>
            <a:r>
              <a:rPr sz="2800" b="1" spc="-130" dirty="0">
                <a:solidFill>
                  <a:srgbClr val="FF0066"/>
                </a:solidFill>
                <a:latin typeface="Times New Roman"/>
                <a:cs typeface="Times New Roman"/>
              </a:rPr>
              <a:t>φορά</a:t>
            </a:r>
            <a:r>
              <a:rPr sz="2800" b="1" spc="3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FF0066"/>
                </a:solidFill>
                <a:latin typeface="Times New Roman"/>
                <a:cs typeface="Times New Roman"/>
              </a:rPr>
              <a:t>των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80" dirty="0">
                <a:solidFill>
                  <a:srgbClr val="FF0066"/>
                </a:solidFill>
                <a:latin typeface="Times New Roman"/>
                <a:cs typeface="Times New Roman"/>
              </a:rPr>
              <a:t>λέξ</a:t>
            </a:r>
            <a:r>
              <a:rPr sz="2800" b="1" spc="-60" dirty="0">
                <a:solidFill>
                  <a:srgbClr val="FF0066"/>
                </a:solidFill>
                <a:latin typeface="Times New Roman"/>
                <a:cs typeface="Times New Roman"/>
              </a:rPr>
              <a:t>ε</a:t>
            </a:r>
            <a:r>
              <a:rPr sz="2800" b="1" spc="-145" dirty="0">
                <a:solidFill>
                  <a:srgbClr val="FF0066"/>
                </a:solidFill>
                <a:latin typeface="Times New Roman"/>
                <a:cs typeface="Times New Roman"/>
              </a:rPr>
              <a:t>ων</a:t>
            </a:r>
            <a:r>
              <a:rPr sz="2800" b="1" spc="-60" dirty="0">
                <a:solidFill>
                  <a:srgbClr val="FF0066"/>
                </a:solidFill>
                <a:latin typeface="Times New Roman"/>
                <a:cs typeface="Times New Roman"/>
              </a:rPr>
              <a:t>,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FF0066"/>
                </a:solidFill>
                <a:latin typeface="Times New Roman"/>
                <a:cs typeface="Times New Roman"/>
              </a:rPr>
              <a:t>συνεπώς</a:t>
            </a:r>
            <a:r>
              <a:rPr sz="2800" b="1" spc="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80" dirty="0">
                <a:solidFill>
                  <a:srgbClr val="FF0066"/>
                </a:solidFill>
                <a:latin typeface="Times New Roman"/>
                <a:cs typeface="Times New Roman"/>
              </a:rPr>
              <a:t>κα</a:t>
            </a:r>
            <a:r>
              <a:rPr sz="2800" b="1" spc="-195" dirty="0">
                <a:solidFill>
                  <a:srgbClr val="FF0066"/>
                </a:solidFill>
                <a:latin typeface="Times New Roman"/>
                <a:cs typeface="Times New Roman"/>
              </a:rPr>
              <a:t>κ</a:t>
            </a:r>
            <a:r>
              <a:rPr sz="2800" b="1" spc="-175" dirty="0">
                <a:solidFill>
                  <a:srgbClr val="FF0066"/>
                </a:solidFill>
                <a:latin typeface="Times New Roman"/>
                <a:cs typeface="Times New Roman"/>
              </a:rPr>
              <a:t>ή</a:t>
            </a:r>
            <a:r>
              <a:rPr sz="2800" b="1" spc="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FF0066"/>
                </a:solidFill>
                <a:latin typeface="Times New Roman"/>
                <a:cs typeface="Times New Roman"/>
              </a:rPr>
              <a:t>ομιλία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Clr>
                <a:srgbClr val="5A347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800" b="1" spc="-114" dirty="0">
                <a:solidFill>
                  <a:srgbClr val="FF0066"/>
                </a:solidFill>
                <a:latin typeface="Times New Roman"/>
                <a:cs typeface="Times New Roman"/>
              </a:rPr>
              <a:t>Άσχημη</a:t>
            </a:r>
            <a:r>
              <a:rPr sz="2800" b="1" spc="2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FF0066"/>
                </a:solidFill>
                <a:latin typeface="Times New Roman"/>
                <a:cs typeface="Times New Roman"/>
              </a:rPr>
              <a:t>εμφάνιση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FF0066"/>
                </a:solidFill>
                <a:latin typeface="Times New Roman"/>
                <a:cs typeface="Times New Roman"/>
              </a:rPr>
              <a:t>του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FF0066"/>
                </a:solidFill>
                <a:latin typeface="Times New Roman"/>
                <a:cs typeface="Times New Roman"/>
              </a:rPr>
              <a:t>προσώπου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8094" y="391794"/>
            <a:ext cx="2780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235" dirty="0">
                <a:solidFill>
                  <a:srgbClr val="FF0066"/>
                </a:solidFill>
                <a:latin typeface="Times New Roman"/>
                <a:cs typeface="Times New Roman"/>
              </a:rPr>
              <a:t>Π</a:t>
            </a:r>
            <a:r>
              <a:rPr sz="28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FF0066"/>
                </a:solidFill>
                <a:latin typeface="Times New Roman"/>
                <a:cs typeface="Times New Roman"/>
              </a:rPr>
              <a:t>ρ</a:t>
            </a:r>
            <a:r>
              <a:rPr sz="28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30" dirty="0">
                <a:solidFill>
                  <a:srgbClr val="FF0066"/>
                </a:solidFill>
                <a:latin typeface="Times New Roman"/>
                <a:cs typeface="Times New Roman"/>
              </a:rPr>
              <a:t>ο</a:t>
            </a:r>
            <a:r>
              <a:rPr sz="28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FF0066"/>
                </a:solidFill>
                <a:latin typeface="Times New Roman"/>
                <a:cs typeface="Times New Roman"/>
              </a:rPr>
              <a:t>σ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30" dirty="0">
                <a:solidFill>
                  <a:srgbClr val="FF0066"/>
                </a:solidFill>
                <a:latin typeface="Times New Roman"/>
                <a:cs typeface="Times New Roman"/>
              </a:rPr>
              <a:t>ο</a:t>
            </a:r>
            <a:r>
              <a:rPr sz="28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140" dirty="0">
                <a:solidFill>
                  <a:srgbClr val="FF0066"/>
                </a:solidFill>
                <a:latin typeface="Times New Roman"/>
                <a:cs typeface="Times New Roman"/>
              </a:rPr>
              <a:t>χ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FF0066"/>
                </a:solidFill>
                <a:latin typeface="Times New Roman"/>
                <a:cs typeface="Times New Roman"/>
              </a:rPr>
              <a:t>ή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210" dirty="0">
                <a:solidFill>
                  <a:srgbClr val="FF0066"/>
                </a:solidFill>
                <a:latin typeface="Times New Roman"/>
                <a:cs typeface="Times New Roman"/>
              </a:rPr>
              <a:t>!!!!!!!!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4477" y="769746"/>
            <a:ext cx="6350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>
                <a:solidFill>
                  <a:srgbClr val="5A3470"/>
                </a:solidFill>
              </a:rPr>
              <a:t>Ατομικ</a:t>
            </a:r>
            <a:r>
              <a:rPr spc="-200" dirty="0">
                <a:solidFill>
                  <a:srgbClr val="5A3470"/>
                </a:solidFill>
              </a:rPr>
              <a:t>ή</a:t>
            </a:r>
            <a:r>
              <a:rPr spc="-15" dirty="0">
                <a:solidFill>
                  <a:srgbClr val="5A3470"/>
                </a:solidFill>
              </a:rPr>
              <a:t> </a:t>
            </a:r>
            <a:r>
              <a:rPr spc="-175" dirty="0">
                <a:solidFill>
                  <a:srgbClr val="5A3470"/>
                </a:solidFill>
              </a:rPr>
              <a:t>καθαρι</a:t>
            </a:r>
            <a:r>
              <a:rPr spc="-160" dirty="0">
                <a:solidFill>
                  <a:srgbClr val="5A3470"/>
                </a:solidFill>
              </a:rPr>
              <a:t>ό</a:t>
            </a:r>
            <a:r>
              <a:rPr spc="-245" dirty="0">
                <a:solidFill>
                  <a:srgbClr val="5A3470"/>
                </a:solidFill>
              </a:rPr>
              <a:t>τητα</a:t>
            </a:r>
            <a:r>
              <a:rPr spc="-30" dirty="0">
                <a:solidFill>
                  <a:srgbClr val="5A3470"/>
                </a:solidFill>
              </a:rPr>
              <a:t> </a:t>
            </a:r>
            <a:r>
              <a:rPr spc="-180" dirty="0">
                <a:solidFill>
                  <a:srgbClr val="5A3470"/>
                </a:solidFill>
              </a:rPr>
              <a:t>του</a:t>
            </a:r>
            <a:r>
              <a:rPr dirty="0">
                <a:solidFill>
                  <a:srgbClr val="5A3470"/>
                </a:solidFill>
              </a:rPr>
              <a:t> </a:t>
            </a:r>
            <a:r>
              <a:rPr spc="-175" dirty="0">
                <a:solidFill>
                  <a:srgbClr val="5A3470"/>
                </a:solidFill>
              </a:rPr>
              <a:t>σώματος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43040" y="418591"/>
            <a:ext cx="1948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195" y="1485900"/>
            <a:ext cx="7495031" cy="17282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3299459"/>
            <a:ext cx="3617976" cy="29169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2628" y="3572255"/>
            <a:ext cx="4427220" cy="22524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812" y="921461"/>
            <a:ext cx="7293609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130" dirty="0">
                <a:solidFill>
                  <a:srgbClr val="5A3470"/>
                </a:solidFill>
              </a:rPr>
              <a:t>Επιπτώσεις</a:t>
            </a:r>
            <a:r>
              <a:rPr sz="3200" spc="5" dirty="0">
                <a:solidFill>
                  <a:srgbClr val="5A3470"/>
                </a:solidFill>
              </a:rPr>
              <a:t> </a:t>
            </a:r>
            <a:r>
              <a:rPr sz="3200" spc="-215" dirty="0">
                <a:solidFill>
                  <a:srgbClr val="5A3470"/>
                </a:solidFill>
              </a:rPr>
              <a:t>των</a:t>
            </a:r>
            <a:r>
              <a:rPr sz="3200" spc="5" dirty="0">
                <a:solidFill>
                  <a:srgbClr val="5A3470"/>
                </a:solidFill>
              </a:rPr>
              <a:t> </a:t>
            </a:r>
            <a:r>
              <a:rPr sz="3200" spc="-125" dirty="0">
                <a:solidFill>
                  <a:srgbClr val="5A3470"/>
                </a:solidFill>
              </a:rPr>
              <a:t>τερηδονισμένων</a:t>
            </a:r>
            <a:r>
              <a:rPr sz="3200" spc="-35" dirty="0">
                <a:solidFill>
                  <a:srgbClr val="5A3470"/>
                </a:solidFill>
              </a:rPr>
              <a:t> </a:t>
            </a:r>
            <a:r>
              <a:rPr sz="3200" spc="-150" dirty="0">
                <a:solidFill>
                  <a:srgbClr val="5A3470"/>
                </a:solidFill>
              </a:rPr>
              <a:t>δοντιών</a:t>
            </a:r>
            <a:r>
              <a:rPr sz="3200" spc="-5" dirty="0">
                <a:solidFill>
                  <a:srgbClr val="5A3470"/>
                </a:solidFill>
              </a:rPr>
              <a:t> </a:t>
            </a:r>
            <a:r>
              <a:rPr sz="3200" spc="-204" dirty="0">
                <a:solidFill>
                  <a:srgbClr val="5A3470"/>
                </a:solidFill>
              </a:rPr>
              <a:t>στα</a:t>
            </a:r>
            <a:endParaRPr sz="3200"/>
          </a:p>
          <a:p>
            <a:pPr marL="184150" algn="ctr">
              <a:lnSpc>
                <a:spcPct val="100000"/>
              </a:lnSpc>
              <a:spcBef>
                <a:spcPts val="5"/>
              </a:spcBef>
            </a:pPr>
            <a:r>
              <a:rPr sz="3200" spc="-165" dirty="0">
                <a:solidFill>
                  <a:srgbClr val="5A3470"/>
                </a:solidFill>
              </a:rPr>
              <a:t>μικρά</a:t>
            </a:r>
            <a:r>
              <a:rPr sz="3200" spc="-25" dirty="0">
                <a:solidFill>
                  <a:srgbClr val="5A3470"/>
                </a:solidFill>
              </a:rPr>
              <a:t> </a:t>
            </a:r>
            <a:r>
              <a:rPr sz="3200" spc="-175" dirty="0">
                <a:solidFill>
                  <a:srgbClr val="5A3470"/>
                </a:solidFill>
              </a:rPr>
              <a:t>παιδιά: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18540" y="2017598"/>
            <a:ext cx="7614920" cy="3241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970915" indent="-515620">
              <a:lnSpc>
                <a:spcPct val="100000"/>
              </a:lnSpc>
              <a:spcBef>
                <a:spcPts val="95"/>
              </a:spcBef>
              <a:buClr>
                <a:srgbClr val="5A3470"/>
              </a:buClr>
              <a:buAutoNum type="arabicPeriod" startAt="4"/>
              <a:tabLst>
                <a:tab pos="527685" algn="l"/>
                <a:tab pos="528320" algn="l"/>
              </a:tabLst>
            </a:pPr>
            <a:r>
              <a:rPr sz="2800" b="1" spc="-125" dirty="0">
                <a:solidFill>
                  <a:srgbClr val="FF0066"/>
                </a:solidFill>
                <a:latin typeface="Times New Roman"/>
                <a:cs typeface="Times New Roman"/>
              </a:rPr>
              <a:t>Μη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FF0066"/>
                </a:solidFill>
                <a:latin typeface="Times New Roman"/>
                <a:cs typeface="Times New Roman"/>
              </a:rPr>
              <a:t>φυσιολογική</a:t>
            </a:r>
            <a:r>
              <a:rPr sz="2800" b="1" spc="3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FF0066"/>
                </a:solidFill>
                <a:latin typeface="Times New Roman"/>
                <a:cs typeface="Times New Roman"/>
              </a:rPr>
              <a:t>ανάπτυξη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FF0066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FF0066"/>
                </a:solidFill>
                <a:latin typeface="Times New Roman"/>
                <a:cs typeface="Times New Roman"/>
              </a:rPr>
              <a:t>προσωπικού </a:t>
            </a:r>
            <a:r>
              <a:rPr sz="2800" b="1" spc="-68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FF0066"/>
                </a:solidFill>
                <a:latin typeface="Times New Roman"/>
                <a:cs typeface="Times New Roman"/>
              </a:rPr>
              <a:t>κρανίου</a:t>
            </a:r>
            <a:endParaRPr sz="2800">
              <a:latin typeface="Times New Roman"/>
              <a:cs typeface="Times New Roman"/>
            </a:endParaRPr>
          </a:p>
          <a:p>
            <a:pPr marL="527685" marR="135890" indent="-515620">
              <a:lnSpc>
                <a:spcPct val="100000"/>
              </a:lnSpc>
              <a:spcBef>
                <a:spcPts val="905"/>
              </a:spcBef>
              <a:buClr>
                <a:srgbClr val="5A3470"/>
              </a:buClr>
              <a:buAutoNum type="arabicPeriod" startAt="4"/>
              <a:tabLst>
                <a:tab pos="527685" algn="l"/>
                <a:tab pos="528320" algn="l"/>
              </a:tabLst>
            </a:pPr>
            <a:r>
              <a:rPr sz="2800" b="1" spc="-60" dirty="0">
                <a:solidFill>
                  <a:srgbClr val="FF0066"/>
                </a:solidFill>
                <a:latin typeface="Times New Roman"/>
                <a:cs typeface="Times New Roman"/>
              </a:rPr>
              <a:t>Τα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FF0066"/>
                </a:solidFill>
                <a:latin typeface="Times New Roman"/>
                <a:cs typeface="Times New Roman"/>
              </a:rPr>
              <a:t>μόνιμα</a:t>
            </a:r>
            <a:r>
              <a:rPr sz="2800" b="1" spc="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FF0066"/>
                </a:solidFill>
                <a:latin typeface="Times New Roman"/>
                <a:cs typeface="Times New Roman"/>
              </a:rPr>
              <a:t>δόντια,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FF0066"/>
                </a:solidFill>
                <a:latin typeface="Times New Roman"/>
                <a:cs typeface="Times New Roman"/>
              </a:rPr>
              <a:t>που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FF0066"/>
                </a:solidFill>
                <a:latin typeface="Times New Roman"/>
                <a:cs typeface="Times New Roman"/>
              </a:rPr>
              <a:t>θα</a:t>
            </a:r>
            <a:r>
              <a:rPr sz="28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FF0066"/>
                </a:solidFill>
                <a:latin typeface="Times New Roman"/>
                <a:cs typeface="Times New Roman"/>
              </a:rPr>
              <a:t>διαδεχθούν</a:t>
            </a:r>
            <a:r>
              <a:rPr sz="2800" b="1" spc="3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FF0066"/>
                </a:solidFill>
                <a:latin typeface="Times New Roman"/>
                <a:cs typeface="Times New Roman"/>
              </a:rPr>
              <a:t>τα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FF0066"/>
                </a:solidFill>
                <a:latin typeface="Times New Roman"/>
                <a:cs typeface="Times New Roman"/>
              </a:rPr>
              <a:t>νεογιλά, </a:t>
            </a:r>
            <a:r>
              <a:rPr sz="2800" b="1" spc="-68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FF0066"/>
                </a:solidFill>
                <a:latin typeface="Times New Roman"/>
                <a:cs typeface="Times New Roman"/>
              </a:rPr>
              <a:t>δ</a:t>
            </a:r>
            <a:r>
              <a:rPr sz="2800" b="1" spc="-35" dirty="0">
                <a:solidFill>
                  <a:srgbClr val="FF0066"/>
                </a:solidFill>
                <a:latin typeface="Times New Roman"/>
                <a:cs typeface="Times New Roman"/>
              </a:rPr>
              <a:t>ε</a:t>
            </a:r>
            <a:r>
              <a:rPr sz="2800" b="1" spc="-95" dirty="0">
                <a:solidFill>
                  <a:srgbClr val="FF0066"/>
                </a:solidFill>
                <a:latin typeface="Times New Roman"/>
                <a:cs typeface="Times New Roman"/>
              </a:rPr>
              <a:t>ν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FF0066"/>
                </a:solidFill>
                <a:latin typeface="Times New Roman"/>
                <a:cs typeface="Times New Roman"/>
              </a:rPr>
              <a:t>θα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FF0066"/>
                </a:solidFill>
                <a:latin typeface="Times New Roman"/>
                <a:cs typeface="Times New Roman"/>
              </a:rPr>
              <a:t>ε</a:t>
            </a:r>
            <a:r>
              <a:rPr sz="2800" b="1" spc="-140" dirty="0">
                <a:solidFill>
                  <a:srgbClr val="FF0066"/>
                </a:solidFill>
                <a:latin typeface="Times New Roman"/>
                <a:cs typeface="Times New Roman"/>
              </a:rPr>
              <a:t>ίν</a:t>
            </a:r>
            <a:r>
              <a:rPr sz="2800" b="1" spc="-215" dirty="0">
                <a:solidFill>
                  <a:srgbClr val="FF0066"/>
                </a:solidFill>
                <a:latin typeface="Times New Roman"/>
                <a:cs typeface="Times New Roman"/>
              </a:rPr>
              <a:t>α</a:t>
            </a:r>
            <a:r>
              <a:rPr sz="2800" b="1" spc="-210" dirty="0">
                <a:solidFill>
                  <a:srgbClr val="FF0066"/>
                </a:solidFill>
                <a:latin typeface="Times New Roman"/>
                <a:cs typeface="Times New Roman"/>
              </a:rPr>
              <a:t>ι</a:t>
            </a:r>
            <a:r>
              <a:rPr sz="2800" b="1" spc="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FF0066"/>
                </a:solidFill>
                <a:latin typeface="Times New Roman"/>
                <a:cs typeface="Times New Roman"/>
              </a:rPr>
              <a:t>υγιή</a:t>
            </a:r>
            <a:endParaRPr sz="28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000"/>
              </a:lnSpc>
              <a:spcBef>
                <a:spcPts val="900"/>
              </a:spcBef>
              <a:buClr>
                <a:srgbClr val="5A3470"/>
              </a:buClr>
              <a:buAutoNum type="arabicPeriod" startAt="4"/>
              <a:tabLst>
                <a:tab pos="527685" algn="l"/>
                <a:tab pos="528320" algn="l"/>
              </a:tabLst>
            </a:pPr>
            <a:r>
              <a:rPr sz="2800" b="1" spc="235" dirty="0">
                <a:solidFill>
                  <a:srgbClr val="FF0066"/>
                </a:solidFill>
                <a:latin typeface="Times New Roman"/>
                <a:cs typeface="Times New Roman"/>
              </a:rPr>
              <a:t>Η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FF0066"/>
                </a:solidFill>
                <a:latin typeface="Times New Roman"/>
                <a:cs typeface="Times New Roman"/>
              </a:rPr>
              <a:t>τερηδόνα</a:t>
            </a:r>
            <a:r>
              <a:rPr sz="2800" b="1" spc="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FF0066"/>
                </a:solidFill>
                <a:latin typeface="Times New Roman"/>
                <a:cs typeface="Times New Roman"/>
              </a:rPr>
              <a:t>δεν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FF0066"/>
                </a:solidFill>
                <a:latin typeface="Times New Roman"/>
                <a:cs typeface="Times New Roman"/>
              </a:rPr>
              <a:t>είναι</a:t>
            </a:r>
            <a:r>
              <a:rPr sz="2800" b="1" spc="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FF0066"/>
                </a:solidFill>
                <a:latin typeface="Times New Roman"/>
                <a:cs typeface="Times New Roman"/>
              </a:rPr>
              <a:t>μόνο</a:t>
            </a:r>
            <a:r>
              <a:rPr sz="2800" b="1" spc="2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FF0066"/>
                </a:solidFill>
                <a:latin typeface="Times New Roman"/>
                <a:cs typeface="Times New Roman"/>
              </a:rPr>
              <a:t>νόσημα</a:t>
            </a:r>
            <a:r>
              <a:rPr sz="2800" b="1" spc="3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FF0066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FF0066"/>
                </a:solidFill>
                <a:latin typeface="Times New Roman"/>
                <a:cs typeface="Times New Roman"/>
              </a:rPr>
              <a:t>δοντιού. </a:t>
            </a:r>
            <a:r>
              <a:rPr sz="2800" b="1" spc="-9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FF0066"/>
                </a:solidFill>
                <a:latin typeface="Times New Roman"/>
                <a:cs typeface="Times New Roman"/>
              </a:rPr>
              <a:t>Επηρεάζει</a:t>
            </a:r>
            <a:r>
              <a:rPr sz="2800" b="1" spc="3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FF0066"/>
                </a:solidFill>
                <a:latin typeface="Times New Roman"/>
                <a:cs typeface="Times New Roman"/>
              </a:rPr>
              <a:t>τη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FF0066"/>
                </a:solidFill>
                <a:latin typeface="Times New Roman"/>
                <a:cs typeface="Times New Roman"/>
              </a:rPr>
              <a:t>γενική</a:t>
            </a:r>
            <a:r>
              <a:rPr sz="2800" b="1" spc="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υγεία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FF0066"/>
                </a:solidFill>
                <a:latin typeface="Times New Roman"/>
                <a:cs typeface="Times New Roman"/>
              </a:rPr>
              <a:t>(σωματική,</a:t>
            </a:r>
            <a:r>
              <a:rPr sz="2800" b="1" spc="1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FF0066"/>
                </a:solidFill>
                <a:latin typeface="Times New Roman"/>
                <a:cs typeface="Times New Roman"/>
              </a:rPr>
              <a:t>ψυχική)</a:t>
            </a:r>
            <a:r>
              <a:rPr sz="2800" b="1" spc="3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FF0066"/>
                </a:solidFill>
                <a:latin typeface="Times New Roman"/>
                <a:cs typeface="Times New Roman"/>
              </a:rPr>
              <a:t>και </a:t>
            </a:r>
            <a:r>
              <a:rPr sz="2800" b="1" spc="-68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FF0066"/>
                </a:solidFill>
                <a:latin typeface="Times New Roman"/>
                <a:cs typeface="Times New Roman"/>
              </a:rPr>
              <a:t>τη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200" dirty="0">
                <a:solidFill>
                  <a:srgbClr val="FF0066"/>
                </a:solidFill>
                <a:latin typeface="Times New Roman"/>
                <a:cs typeface="Times New Roman"/>
              </a:rPr>
              <a:t>σωστή</a:t>
            </a:r>
            <a:r>
              <a:rPr sz="28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FF0066"/>
                </a:solidFill>
                <a:latin typeface="Times New Roman"/>
                <a:cs typeface="Times New Roman"/>
              </a:rPr>
              <a:t>διατροφή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38094" y="391794"/>
            <a:ext cx="2780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235" dirty="0">
                <a:solidFill>
                  <a:srgbClr val="FF0066"/>
                </a:solidFill>
                <a:latin typeface="Times New Roman"/>
                <a:cs typeface="Times New Roman"/>
              </a:rPr>
              <a:t>Π</a:t>
            </a:r>
            <a:r>
              <a:rPr sz="28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FF0066"/>
                </a:solidFill>
                <a:latin typeface="Times New Roman"/>
                <a:cs typeface="Times New Roman"/>
              </a:rPr>
              <a:t>ρ</a:t>
            </a:r>
            <a:r>
              <a:rPr sz="2800" b="1" spc="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30" dirty="0">
                <a:solidFill>
                  <a:srgbClr val="FF0066"/>
                </a:solidFill>
                <a:latin typeface="Times New Roman"/>
                <a:cs typeface="Times New Roman"/>
              </a:rPr>
              <a:t>ο</a:t>
            </a:r>
            <a:r>
              <a:rPr sz="28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FF0066"/>
                </a:solidFill>
                <a:latin typeface="Times New Roman"/>
                <a:cs typeface="Times New Roman"/>
              </a:rPr>
              <a:t>σ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30" dirty="0">
                <a:solidFill>
                  <a:srgbClr val="FF0066"/>
                </a:solidFill>
                <a:latin typeface="Times New Roman"/>
                <a:cs typeface="Times New Roman"/>
              </a:rPr>
              <a:t>ο</a:t>
            </a:r>
            <a:r>
              <a:rPr sz="28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140" dirty="0">
                <a:solidFill>
                  <a:srgbClr val="FF0066"/>
                </a:solidFill>
                <a:latin typeface="Times New Roman"/>
                <a:cs typeface="Times New Roman"/>
              </a:rPr>
              <a:t>χ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FF0066"/>
                </a:solidFill>
                <a:latin typeface="Times New Roman"/>
                <a:cs typeface="Times New Roman"/>
              </a:rPr>
              <a:t>ή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210" dirty="0">
                <a:solidFill>
                  <a:srgbClr val="FF0066"/>
                </a:solidFill>
                <a:latin typeface="Times New Roman"/>
                <a:cs typeface="Times New Roman"/>
              </a:rPr>
              <a:t>!!!!!!!!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35660"/>
            <a:ext cx="5202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>
                <a:solidFill>
                  <a:srgbClr val="00AF50"/>
                </a:solidFill>
              </a:rPr>
              <a:t>Νοσήματα</a:t>
            </a:r>
            <a:r>
              <a:rPr spc="-20" dirty="0">
                <a:solidFill>
                  <a:srgbClr val="00AF50"/>
                </a:solidFill>
              </a:rPr>
              <a:t> </a:t>
            </a:r>
            <a:r>
              <a:rPr spc="-180" dirty="0">
                <a:solidFill>
                  <a:srgbClr val="00AF50"/>
                </a:solidFill>
              </a:rPr>
              <a:t>του</a:t>
            </a:r>
            <a:r>
              <a:rPr spc="-15" dirty="0">
                <a:solidFill>
                  <a:srgbClr val="00AF50"/>
                </a:solidFill>
              </a:rPr>
              <a:t> </a:t>
            </a:r>
            <a:r>
              <a:rPr spc="-114" dirty="0">
                <a:solidFill>
                  <a:srgbClr val="00AF50"/>
                </a:solidFill>
              </a:rPr>
              <a:t>περιοδοντίου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34846"/>
            <a:ext cx="7976234" cy="3126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νοσήματα</a:t>
            </a:r>
            <a:r>
              <a:rPr sz="2800" b="1" spc="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περιοδοντίου,</a:t>
            </a:r>
            <a:r>
              <a:rPr sz="2800" b="1" spc="5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που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μπορούν</a:t>
            </a:r>
            <a:r>
              <a:rPr sz="2800" b="1" spc="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endParaRPr sz="2800">
              <a:latin typeface="Times New Roman"/>
              <a:cs typeface="Times New Roman"/>
            </a:endParaRPr>
          </a:p>
          <a:p>
            <a:pPr marL="194945" marR="5080">
              <a:lnSpc>
                <a:spcPct val="100000"/>
              </a:lnSpc>
            </a:pP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εμφανιστούν</a:t>
            </a:r>
            <a:r>
              <a:rPr sz="2800" b="1" spc="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στα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παιδιά</a:t>
            </a:r>
            <a:r>
              <a:rPr sz="28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με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τη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μορφή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της</a:t>
            </a:r>
            <a:r>
              <a:rPr sz="2800" b="1" spc="-5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ουλίτιδας,</a:t>
            </a:r>
            <a:r>
              <a:rPr sz="28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ενώ </a:t>
            </a:r>
            <a:r>
              <a:rPr sz="2800" b="1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στους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ενήλικες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με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τη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μορφή</a:t>
            </a: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της</a:t>
            </a:r>
            <a:r>
              <a:rPr sz="2800" b="1" spc="-5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περιοδοντίτιδας, </a:t>
            </a:r>
            <a:r>
              <a:rPr sz="28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αποτ</a:t>
            </a:r>
            <a:r>
              <a:rPr sz="28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λ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ούν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χρό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ς</a:t>
            </a:r>
            <a:r>
              <a:rPr sz="2800" b="1" spc="5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250" dirty="0">
                <a:solidFill>
                  <a:srgbClr val="5A3470"/>
                </a:solidFill>
                <a:latin typeface="Times New Roman"/>
                <a:cs typeface="Times New Roman"/>
              </a:rPr>
              <a:t>φ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λ</a:t>
            </a:r>
            <a:r>
              <a:rPr sz="2800" b="1" spc="-30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γ</a:t>
            </a:r>
            <a:r>
              <a:rPr sz="28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μ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ονές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των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ού</a:t>
            </a:r>
            <a:r>
              <a:rPr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λ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ων.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Οι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ιστοί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που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στηρίζουν</a:t>
            </a: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δόντια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καταστρέφονται</a:t>
            </a:r>
            <a:r>
              <a:rPr sz="2800" b="1" spc="5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endParaRPr sz="2800">
              <a:latin typeface="Times New Roman"/>
              <a:cs typeface="Times New Roman"/>
            </a:endParaRPr>
          </a:p>
          <a:p>
            <a:pPr marL="194945" marR="33655">
              <a:lnSpc>
                <a:spcPct val="100000"/>
              </a:lnSpc>
              <a:spcBef>
                <a:spcPts val="5"/>
              </a:spcBef>
            </a:pP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έτσι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μειώνεται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στήριξη</a:t>
            </a: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των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δοντιών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στα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οστά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της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άνω </a:t>
            </a:r>
            <a:r>
              <a:rPr sz="2800" b="1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210" dirty="0">
                <a:solidFill>
                  <a:srgbClr val="5A3470"/>
                </a:solidFill>
                <a:latin typeface="Times New Roman"/>
                <a:cs typeface="Times New Roman"/>
              </a:rPr>
              <a:t>κάτω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γνάθου.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709" y="739901"/>
            <a:ext cx="780669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266950" marR="5080" indent="-2254885">
              <a:lnSpc>
                <a:spcPts val="3460"/>
              </a:lnSpc>
              <a:spcBef>
                <a:spcPts val="535"/>
              </a:spcBef>
            </a:pPr>
            <a:r>
              <a:rPr sz="3200" spc="280" dirty="0">
                <a:solidFill>
                  <a:srgbClr val="00AF50"/>
                </a:solidFill>
              </a:rPr>
              <a:t>Η</a:t>
            </a:r>
            <a:r>
              <a:rPr sz="3200" spc="-5" dirty="0">
                <a:solidFill>
                  <a:srgbClr val="00AF50"/>
                </a:solidFill>
              </a:rPr>
              <a:t> </a:t>
            </a:r>
            <a:r>
              <a:rPr sz="3200" spc="-114" dirty="0">
                <a:solidFill>
                  <a:srgbClr val="00AF50"/>
                </a:solidFill>
              </a:rPr>
              <a:t>περιοδοντική</a:t>
            </a:r>
            <a:r>
              <a:rPr sz="3200" spc="-5" dirty="0">
                <a:solidFill>
                  <a:srgbClr val="00AF50"/>
                </a:solidFill>
              </a:rPr>
              <a:t> </a:t>
            </a:r>
            <a:r>
              <a:rPr sz="3200" spc="-60" dirty="0">
                <a:solidFill>
                  <a:srgbClr val="00AF50"/>
                </a:solidFill>
              </a:rPr>
              <a:t>νόσος</a:t>
            </a:r>
            <a:r>
              <a:rPr sz="3200" spc="-35" dirty="0">
                <a:solidFill>
                  <a:srgbClr val="00AF50"/>
                </a:solidFill>
              </a:rPr>
              <a:t> </a:t>
            </a:r>
            <a:r>
              <a:rPr sz="3200" u="sng" spc="-125" dirty="0">
                <a:solidFill>
                  <a:srgbClr val="00AF50"/>
                </a:solidFill>
              </a:rPr>
              <a:t>αρχικά</a:t>
            </a:r>
            <a:r>
              <a:rPr sz="3200" spc="10" dirty="0">
                <a:solidFill>
                  <a:srgbClr val="00AF50"/>
                </a:solidFill>
              </a:rPr>
              <a:t> </a:t>
            </a:r>
            <a:r>
              <a:rPr sz="3200" spc="-155" dirty="0">
                <a:solidFill>
                  <a:srgbClr val="00AF50"/>
                </a:solidFill>
              </a:rPr>
              <a:t>εμφανίζεται</a:t>
            </a:r>
            <a:r>
              <a:rPr sz="3200" spc="-5" dirty="0">
                <a:solidFill>
                  <a:srgbClr val="00AF50"/>
                </a:solidFill>
              </a:rPr>
              <a:t> </a:t>
            </a:r>
            <a:r>
              <a:rPr sz="3200" spc="-65" dirty="0">
                <a:solidFill>
                  <a:srgbClr val="00AF50"/>
                </a:solidFill>
              </a:rPr>
              <a:t>με</a:t>
            </a:r>
            <a:r>
              <a:rPr sz="3200" spc="-15" dirty="0">
                <a:solidFill>
                  <a:srgbClr val="00AF50"/>
                </a:solidFill>
              </a:rPr>
              <a:t> </a:t>
            </a:r>
            <a:r>
              <a:rPr sz="3200" spc="-220" dirty="0">
                <a:solidFill>
                  <a:srgbClr val="00AF50"/>
                </a:solidFill>
              </a:rPr>
              <a:t>τη </a:t>
            </a:r>
            <a:r>
              <a:rPr sz="3200" spc="-785" dirty="0">
                <a:solidFill>
                  <a:srgbClr val="00AF50"/>
                </a:solidFill>
              </a:rPr>
              <a:t> </a:t>
            </a:r>
            <a:r>
              <a:rPr sz="3200" spc="-130" dirty="0">
                <a:solidFill>
                  <a:srgbClr val="00AF50"/>
                </a:solidFill>
              </a:rPr>
              <a:t>μορφή</a:t>
            </a:r>
            <a:r>
              <a:rPr sz="3200" spc="-35" dirty="0">
                <a:solidFill>
                  <a:srgbClr val="00AF50"/>
                </a:solidFill>
              </a:rPr>
              <a:t> </a:t>
            </a:r>
            <a:r>
              <a:rPr sz="3200" spc="-175" dirty="0">
                <a:solidFill>
                  <a:srgbClr val="00AF50"/>
                </a:solidFill>
              </a:rPr>
              <a:t>της</a:t>
            </a:r>
            <a:r>
              <a:rPr sz="3200" dirty="0">
                <a:solidFill>
                  <a:srgbClr val="00AF50"/>
                </a:solidFill>
              </a:rPr>
              <a:t> </a:t>
            </a:r>
            <a:r>
              <a:rPr sz="3200" spc="-160" dirty="0">
                <a:solidFill>
                  <a:srgbClr val="FF0066"/>
                </a:solidFill>
              </a:rPr>
              <a:t>ουλίτιδας</a:t>
            </a:r>
            <a:endParaRPr sz="32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57224" y="1811782"/>
            <a:ext cx="7337425" cy="44310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Τα</a:t>
            </a:r>
            <a:r>
              <a:rPr sz="24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ούλα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γίνονται</a:t>
            </a:r>
            <a:endParaRPr sz="2400" dirty="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900"/>
              </a:spcBef>
              <a:buClr>
                <a:srgbClr val="00AF5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Έντονα</a:t>
            </a:r>
            <a:r>
              <a:rPr sz="24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κόκκινα</a:t>
            </a:r>
            <a:endParaRPr sz="2400" dirty="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900"/>
              </a:spcBef>
              <a:buClr>
                <a:srgbClr val="00AF5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Διογκωμένα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από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το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οίδημα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endParaRPr sz="2400" dirty="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900"/>
              </a:spcBef>
              <a:buClr>
                <a:srgbClr val="00AF5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Πολλές</a:t>
            </a:r>
            <a:r>
              <a:rPr sz="2400" b="1" spc="-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φορές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αιμορραγούν</a:t>
            </a:r>
            <a:endParaRPr sz="2400" dirty="0">
              <a:latin typeface="Times New Roman"/>
              <a:cs typeface="Times New Roman"/>
            </a:endParaRPr>
          </a:p>
          <a:p>
            <a:pPr marL="494030" marR="181610" algn="ctr">
              <a:lnSpc>
                <a:spcPct val="99600"/>
              </a:lnSpc>
              <a:spcBef>
                <a:spcPts val="915"/>
              </a:spcBef>
              <a:tabLst>
                <a:tab pos="6991984" algn="l"/>
              </a:tabLst>
            </a:pPr>
            <a:r>
              <a:rPr sz="2400" b="1" spc="-155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4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u="sng" spc="-45" dirty="0">
                <a:solidFill>
                  <a:srgbClr val="00AF50"/>
                </a:solidFill>
                <a:latin typeface="Times New Roman"/>
                <a:cs typeface="Times New Roman"/>
              </a:rPr>
              <a:t>δ</a:t>
            </a:r>
            <a:r>
              <a:rPr sz="2400" b="1" u="sng" spc="-20" dirty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sz="2400" b="1" u="sng" spc="-80" dirty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sz="2400" b="1" u="sng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u="sng" spc="-80" dirty="0">
                <a:solidFill>
                  <a:srgbClr val="00AF50"/>
                </a:solidFill>
                <a:latin typeface="Times New Roman"/>
                <a:cs typeface="Times New Roman"/>
              </a:rPr>
              <a:t>γίν</a:t>
            </a:r>
            <a:r>
              <a:rPr sz="2400" b="1" u="sng" spc="-70" dirty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sz="2400" b="1" u="sng" spc="-180" dirty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sz="2400" b="1" u="sng" spc="-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u="sng" spc="-35" dirty="0">
                <a:solidFill>
                  <a:srgbClr val="00AF50"/>
                </a:solidFill>
                <a:latin typeface="Times New Roman"/>
                <a:cs typeface="Times New Roman"/>
              </a:rPr>
              <a:t>έ</a:t>
            </a:r>
            <a:r>
              <a:rPr sz="2400" b="1" u="sng" spc="-25" dirty="0">
                <a:solidFill>
                  <a:srgbClr val="00AF50"/>
                </a:solidFill>
                <a:latin typeface="Times New Roman"/>
                <a:cs typeface="Times New Roman"/>
              </a:rPr>
              <a:t>γ</a:t>
            </a:r>
            <a:r>
              <a:rPr sz="2400" b="1" u="sng" spc="-135" dirty="0">
                <a:solidFill>
                  <a:srgbClr val="00AF50"/>
                </a:solidFill>
                <a:latin typeface="Times New Roman"/>
                <a:cs typeface="Times New Roman"/>
              </a:rPr>
              <a:t>καιρα</a:t>
            </a:r>
            <a:r>
              <a:rPr sz="2400" b="1" u="sng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u="sng" spc="-150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400" b="1" u="sng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u="sng" spc="-85" dirty="0">
                <a:solidFill>
                  <a:srgbClr val="00AF50"/>
                </a:solidFill>
                <a:latin typeface="Times New Roman"/>
                <a:cs typeface="Times New Roman"/>
              </a:rPr>
              <a:t>θε</a:t>
            </a:r>
            <a:r>
              <a:rPr sz="2400" b="1" u="sng" spc="-65" dirty="0">
                <a:solidFill>
                  <a:srgbClr val="00AF50"/>
                </a:solidFill>
                <a:latin typeface="Times New Roman"/>
                <a:cs typeface="Times New Roman"/>
              </a:rPr>
              <a:t>ραπ</a:t>
            </a:r>
            <a:r>
              <a:rPr sz="2400" b="1" u="sng" spc="-50" dirty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sz="2400" b="1" u="sng" spc="-120" dirty="0">
                <a:solidFill>
                  <a:srgbClr val="00AF50"/>
                </a:solidFill>
                <a:latin typeface="Times New Roman"/>
                <a:cs typeface="Times New Roman"/>
              </a:rPr>
              <a:t>ία</a:t>
            </a:r>
            <a:r>
              <a:rPr sz="24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,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μπορεί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να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εξ</a:t>
            </a:r>
            <a:r>
              <a:rPr sz="24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sz="24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λιχ</a:t>
            </a:r>
            <a:r>
              <a:rPr sz="24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θεί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4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η  </a:t>
            </a:r>
            <a:r>
              <a:rPr sz="24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ουλίτιδα</a:t>
            </a:r>
            <a:r>
              <a:rPr sz="2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σε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FF0000"/>
                </a:solidFill>
                <a:latin typeface="Times New Roman"/>
                <a:cs typeface="Times New Roman"/>
              </a:rPr>
              <a:t>βαρύτερη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μορφή,</a:t>
            </a:r>
            <a:r>
              <a:rPr sz="24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που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ονομάζεται </a:t>
            </a:r>
            <a:r>
              <a:rPr sz="24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FF0066"/>
                </a:solidFill>
                <a:latin typeface="Times New Roman"/>
                <a:cs typeface="Times New Roman"/>
              </a:rPr>
              <a:t>περιοδοντίτιδα.</a:t>
            </a:r>
            <a:endParaRPr sz="2800" dirty="0">
              <a:latin typeface="Times New Roman"/>
              <a:cs typeface="Times New Roman"/>
            </a:endParaRPr>
          </a:p>
          <a:p>
            <a:pPr marL="304800" marR="5080" algn="ctr">
              <a:lnSpc>
                <a:spcPct val="100000"/>
              </a:lnSpc>
              <a:spcBef>
                <a:spcPts val="925"/>
              </a:spcBef>
            </a:pPr>
            <a:r>
              <a:rPr sz="24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Στ</a:t>
            </a:r>
            <a:r>
              <a:rPr sz="24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4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περι</a:t>
            </a:r>
            <a:r>
              <a:rPr sz="2400" b="1" spc="-65" dirty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sz="24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δοντ</a:t>
            </a:r>
            <a:r>
              <a:rPr sz="24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ί</a:t>
            </a:r>
            <a:r>
              <a:rPr sz="24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τιδα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β</a:t>
            </a:r>
            <a:r>
              <a:rPr sz="24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λάβ</a:t>
            </a:r>
            <a:r>
              <a:rPr sz="24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4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u="sng" spc="-85" dirty="0">
                <a:solidFill>
                  <a:srgbClr val="00AF50"/>
                </a:solidFill>
                <a:latin typeface="Times New Roman"/>
                <a:cs typeface="Times New Roman"/>
              </a:rPr>
              <a:t>επεκτείν</a:t>
            </a:r>
            <a:r>
              <a:rPr sz="2400" b="1" u="sng" spc="-70" dirty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sz="2400" b="1" u="sng" spc="-170" dirty="0">
                <a:solidFill>
                  <a:srgbClr val="00AF50"/>
                </a:solidFill>
                <a:latin typeface="Times New Roman"/>
                <a:cs typeface="Times New Roman"/>
              </a:rPr>
              <a:t>ται</a:t>
            </a:r>
            <a:r>
              <a:rPr sz="2400" b="1" u="sng" spc="-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u="sng" spc="-145" dirty="0">
                <a:solidFill>
                  <a:srgbClr val="00AF50"/>
                </a:solidFill>
                <a:latin typeface="Times New Roman"/>
                <a:cs typeface="Times New Roman"/>
              </a:rPr>
              <a:t>βαθ</a:t>
            </a:r>
            <a:r>
              <a:rPr sz="2400" b="1" u="sng" spc="-150" dirty="0">
                <a:solidFill>
                  <a:srgbClr val="00AF50"/>
                </a:solidFill>
                <a:latin typeface="Times New Roman"/>
                <a:cs typeface="Times New Roman"/>
              </a:rPr>
              <a:t>ύ</a:t>
            </a:r>
            <a:r>
              <a:rPr sz="2400" b="1" u="sng" spc="-100" dirty="0">
                <a:solidFill>
                  <a:srgbClr val="00AF50"/>
                </a:solidFill>
                <a:latin typeface="Times New Roman"/>
                <a:cs typeface="Times New Roman"/>
              </a:rPr>
              <a:t>τερα</a:t>
            </a:r>
            <a:r>
              <a:rPr sz="2400" b="1" u="sng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u="sng" spc="-100" dirty="0">
                <a:solidFill>
                  <a:srgbClr val="00AF50"/>
                </a:solidFill>
                <a:latin typeface="Times New Roman"/>
                <a:cs typeface="Times New Roman"/>
              </a:rPr>
              <a:t>στ</a:t>
            </a:r>
            <a:r>
              <a:rPr sz="2400" b="1" u="sng" spc="-110" dirty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sz="2400" b="1" u="sng" spc="-105" dirty="0">
                <a:solidFill>
                  <a:srgbClr val="00AF50"/>
                </a:solidFill>
                <a:latin typeface="Times New Roman"/>
                <a:cs typeface="Times New Roman"/>
              </a:rPr>
              <a:t>υς  </a:t>
            </a:r>
            <a:r>
              <a:rPr sz="2400" b="1" u="sng" spc="-130" dirty="0">
                <a:solidFill>
                  <a:srgbClr val="00AF50"/>
                </a:solidFill>
                <a:latin typeface="Times New Roman"/>
                <a:cs typeface="Times New Roman"/>
              </a:rPr>
              <a:t>ιστούς</a:t>
            </a:r>
            <a:r>
              <a:rPr sz="2400" b="1" u="sng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που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στηρίζουν</a:t>
            </a:r>
            <a:r>
              <a:rPr sz="24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00AF50"/>
                </a:solidFill>
                <a:latin typeface="Times New Roman"/>
                <a:cs typeface="Times New Roman"/>
              </a:rPr>
              <a:t>τα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δόντια</a:t>
            </a:r>
            <a:r>
              <a:rPr sz="2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και</a:t>
            </a:r>
            <a:r>
              <a:rPr sz="24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έτσι</a:t>
            </a:r>
            <a:r>
              <a:rPr sz="24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αρχίζουν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να</a:t>
            </a:r>
            <a:endParaRPr sz="2400" dirty="0">
              <a:latin typeface="Times New Roman"/>
              <a:cs typeface="Times New Roman"/>
            </a:endParaRPr>
          </a:p>
          <a:p>
            <a:pPr marL="480059" algn="ctr">
              <a:lnSpc>
                <a:spcPct val="100000"/>
              </a:lnSpc>
              <a:spcBef>
                <a:spcPts val="5"/>
              </a:spcBef>
            </a:pPr>
            <a:r>
              <a:rPr sz="24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κουνιούνται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και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σύντομα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γίνεται</a:t>
            </a:r>
            <a:r>
              <a:rPr sz="2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εξαγωγή</a:t>
            </a:r>
            <a:r>
              <a:rPr sz="24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τους.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1290" y="412750"/>
            <a:ext cx="1948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807" y="941654"/>
            <a:ext cx="769239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643380" marR="5080" indent="-1631314">
              <a:lnSpc>
                <a:spcPts val="3460"/>
              </a:lnSpc>
              <a:spcBef>
                <a:spcPts val="535"/>
              </a:spcBef>
            </a:pPr>
            <a:r>
              <a:rPr sz="3200" spc="-175" dirty="0">
                <a:solidFill>
                  <a:srgbClr val="00AF50"/>
                </a:solidFill>
              </a:rPr>
              <a:t>Γι</a:t>
            </a:r>
            <a:r>
              <a:rPr sz="3200" spc="-200" dirty="0">
                <a:solidFill>
                  <a:srgbClr val="00AF50"/>
                </a:solidFill>
              </a:rPr>
              <a:t>α</a:t>
            </a:r>
            <a:r>
              <a:rPr sz="3200" dirty="0">
                <a:solidFill>
                  <a:srgbClr val="00AF50"/>
                </a:solidFill>
              </a:rPr>
              <a:t> </a:t>
            </a:r>
            <a:r>
              <a:rPr sz="3200" spc="-215" dirty="0">
                <a:solidFill>
                  <a:srgbClr val="00AF50"/>
                </a:solidFill>
              </a:rPr>
              <a:t>τη</a:t>
            </a:r>
            <a:r>
              <a:rPr sz="3200" dirty="0">
                <a:solidFill>
                  <a:srgbClr val="00AF50"/>
                </a:solidFill>
              </a:rPr>
              <a:t> </a:t>
            </a:r>
            <a:r>
              <a:rPr sz="3200" spc="-140" dirty="0">
                <a:solidFill>
                  <a:srgbClr val="00AF50"/>
                </a:solidFill>
              </a:rPr>
              <a:t>δημιουργί</a:t>
            </a:r>
            <a:r>
              <a:rPr sz="3200" spc="-155" dirty="0">
                <a:solidFill>
                  <a:srgbClr val="00AF50"/>
                </a:solidFill>
              </a:rPr>
              <a:t>α</a:t>
            </a:r>
            <a:r>
              <a:rPr sz="3200" spc="-15" dirty="0">
                <a:solidFill>
                  <a:srgbClr val="00AF50"/>
                </a:solidFill>
              </a:rPr>
              <a:t> </a:t>
            </a:r>
            <a:r>
              <a:rPr sz="3200" spc="-120" dirty="0">
                <a:solidFill>
                  <a:srgbClr val="00AF50"/>
                </a:solidFill>
              </a:rPr>
              <a:t>νοσημ</a:t>
            </a:r>
            <a:r>
              <a:rPr sz="3200" spc="-145" dirty="0">
                <a:solidFill>
                  <a:srgbClr val="00AF50"/>
                </a:solidFill>
              </a:rPr>
              <a:t>ά</a:t>
            </a:r>
            <a:r>
              <a:rPr sz="3200" spc="-215" dirty="0">
                <a:solidFill>
                  <a:srgbClr val="00AF50"/>
                </a:solidFill>
              </a:rPr>
              <a:t>των</a:t>
            </a:r>
            <a:r>
              <a:rPr sz="3200" dirty="0">
                <a:solidFill>
                  <a:srgbClr val="00AF50"/>
                </a:solidFill>
              </a:rPr>
              <a:t> </a:t>
            </a:r>
            <a:r>
              <a:rPr sz="3200" spc="-155" dirty="0">
                <a:solidFill>
                  <a:srgbClr val="00AF50"/>
                </a:solidFill>
              </a:rPr>
              <a:t>του</a:t>
            </a:r>
            <a:r>
              <a:rPr sz="3200" dirty="0">
                <a:solidFill>
                  <a:srgbClr val="00AF50"/>
                </a:solidFill>
              </a:rPr>
              <a:t> </a:t>
            </a:r>
            <a:r>
              <a:rPr sz="3200" spc="-55" dirty="0">
                <a:solidFill>
                  <a:srgbClr val="00AF50"/>
                </a:solidFill>
              </a:rPr>
              <a:t>π</a:t>
            </a:r>
            <a:r>
              <a:rPr sz="3200" spc="-75" dirty="0">
                <a:solidFill>
                  <a:srgbClr val="00AF50"/>
                </a:solidFill>
              </a:rPr>
              <a:t>εριοδ</a:t>
            </a:r>
            <a:r>
              <a:rPr sz="3200" spc="-114" dirty="0">
                <a:solidFill>
                  <a:srgbClr val="00AF50"/>
                </a:solidFill>
              </a:rPr>
              <a:t>οντίου  </a:t>
            </a:r>
            <a:r>
              <a:rPr sz="3200" spc="-150" dirty="0">
                <a:solidFill>
                  <a:srgbClr val="00AF50"/>
                </a:solidFill>
              </a:rPr>
              <a:t>συμβάλλουν</a:t>
            </a:r>
            <a:r>
              <a:rPr sz="3200" spc="-40" dirty="0">
                <a:solidFill>
                  <a:srgbClr val="00AF50"/>
                </a:solidFill>
              </a:rPr>
              <a:t> </a:t>
            </a:r>
            <a:r>
              <a:rPr sz="3200" spc="-100" dirty="0">
                <a:solidFill>
                  <a:srgbClr val="00AF50"/>
                </a:solidFill>
              </a:rPr>
              <a:t>οι</a:t>
            </a:r>
            <a:r>
              <a:rPr sz="3200" dirty="0">
                <a:solidFill>
                  <a:srgbClr val="00AF50"/>
                </a:solidFill>
              </a:rPr>
              <a:t> </a:t>
            </a:r>
            <a:r>
              <a:rPr sz="3200" spc="-114" dirty="0">
                <a:solidFill>
                  <a:srgbClr val="00AF50"/>
                </a:solidFill>
              </a:rPr>
              <a:t>παράγοντες:</a:t>
            </a:r>
            <a:endParaRPr sz="32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57555" y="2181224"/>
            <a:ext cx="7915909" cy="3554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 algn="just">
              <a:lnSpc>
                <a:spcPct val="100000"/>
              </a:lnSpc>
              <a:spcBef>
                <a:spcPts val="95"/>
              </a:spcBef>
              <a:buClr>
                <a:srgbClr val="00AF50"/>
              </a:buClr>
              <a:buAutoNum type="arabicPeriod"/>
              <a:tabLst>
                <a:tab pos="528320" algn="l"/>
              </a:tabLst>
            </a:pPr>
            <a:r>
              <a:rPr sz="2800" b="1" spc="23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οδοντική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Μικροβιακή</a:t>
            </a:r>
            <a:r>
              <a:rPr sz="2800" b="1" spc="3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FF0066"/>
                </a:solidFill>
                <a:latin typeface="Times New Roman"/>
                <a:cs typeface="Times New Roman"/>
              </a:rPr>
              <a:t>Πλάκα</a:t>
            </a:r>
            <a:r>
              <a:rPr sz="2800" b="1" spc="3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που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βρίσκεται</a:t>
            </a:r>
            <a:endParaRPr sz="2800">
              <a:latin typeface="Times New Roman"/>
              <a:cs typeface="Times New Roman"/>
            </a:endParaRPr>
          </a:p>
          <a:p>
            <a:pPr marL="527685" marR="213995" algn="just">
              <a:lnSpc>
                <a:spcPct val="100000"/>
              </a:lnSpc>
            </a:pPr>
            <a:r>
              <a:rPr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κολλημ</a:t>
            </a:r>
            <a:r>
              <a:rPr sz="28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έ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νη</a:t>
            </a:r>
            <a:r>
              <a:rPr sz="2800" b="1" spc="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στα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55" dirty="0">
                <a:solidFill>
                  <a:srgbClr val="5A3470"/>
                </a:solidFill>
                <a:latin typeface="Times New Roman"/>
                <a:cs typeface="Times New Roman"/>
              </a:rPr>
              <a:t>δ</a:t>
            </a:r>
            <a:r>
              <a:rPr sz="28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ό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200" dirty="0">
                <a:solidFill>
                  <a:srgbClr val="5A3470"/>
                </a:solidFill>
                <a:latin typeface="Times New Roman"/>
                <a:cs typeface="Times New Roman"/>
              </a:rPr>
              <a:t>τια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στα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ούλα.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210" dirty="0">
                <a:solidFill>
                  <a:srgbClr val="5A3470"/>
                </a:solidFill>
                <a:latin typeface="Times New Roman"/>
                <a:cs typeface="Times New Roman"/>
              </a:rPr>
              <a:t>Αυτ</a:t>
            </a:r>
            <a:r>
              <a:rPr sz="2800" b="1" spc="-204" dirty="0">
                <a:solidFill>
                  <a:srgbClr val="5A3470"/>
                </a:solidFill>
                <a:latin typeface="Times New Roman"/>
                <a:cs typeface="Times New Roman"/>
              </a:rPr>
              <a:t>ή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περι</a:t>
            </a:r>
            <a:r>
              <a:rPr sz="28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έ</a:t>
            </a:r>
            <a:r>
              <a:rPr sz="2800" b="1" spc="-30" dirty="0">
                <a:solidFill>
                  <a:srgbClr val="5A3470"/>
                </a:solidFill>
                <a:latin typeface="Times New Roman"/>
                <a:cs typeface="Times New Roman"/>
              </a:rPr>
              <a:t>χει  </a:t>
            </a:r>
            <a:r>
              <a:rPr sz="2800" b="1" spc="-110" dirty="0">
                <a:solidFill>
                  <a:srgbClr val="FF0066"/>
                </a:solidFill>
                <a:latin typeface="Times New Roman"/>
                <a:cs typeface="Times New Roman"/>
              </a:rPr>
              <a:t>μικρόβια,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που </a:t>
            </a:r>
            <a:r>
              <a:rPr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παράγουν </a:t>
            </a:r>
            <a:r>
              <a:rPr sz="2800" b="1" spc="-100" dirty="0">
                <a:solidFill>
                  <a:srgbClr val="FF0066"/>
                </a:solidFill>
                <a:latin typeface="Times New Roman"/>
                <a:cs typeface="Times New Roman"/>
              </a:rPr>
              <a:t>τοξίνες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που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προκαλούν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τη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70" dirty="0">
                <a:solidFill>
                  <a:srgbClr val="FF0066"/>
                </a:solidFill>
                <a:latin typeface="Times New Roman"/>
                <a:cs typeface="Times New Roman"/>
              </a:rPr>
              <a:t>φλ</a:t>
            </a:r>
            <a:r>
              <a:rPr sz="2800" b="1" spc="-120" dirty="0">
                <a:solidFill>
                  <a:srgbClr val="FF0066"/>
                </a:solidFill>
                <a:latin typeface="Times New Roman"/>
                <a:cs typeface="Times New Roman"/>
              </a:rPr>
              <a:t>ε</a:t>
            </a:r>
            <a:r>
              <a:rPr sz="2800" b="1" spc="-75" dirty="0">
                <a:solidFill>
                  <a:srgbClr val="FF0066"/>
                </a:solidFill>
                <a:latin typeface="Times New Roman"/>
                <a:cs typeface="Times New Roman"/>
              </a:rPr>
              <a:t>γμονή</a:t>
            </a:r>
            <a:r>
              <a:rPr sz="2800" b="1" spc="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στα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ού</a:t>
            </a:r>
            <a:r>
              <a:rPr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λ</a:t>
            </a:r>
            <a:r>
              <a:rPr sz="2800" b="1" spc="-17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endParaRPr sz="2800">
              <a:latin typeface="Times New Roman"/>
              <a:cs typeface="Times New Roman"/>
            </a:endParaRPr>
          </a:p>
          <a:p>
            <a:pPr marL="527685" indent="-515620" algn="just">
              <a:lnSpc>
                <a:spcPct val="100000"/>
              </a:lnSpc>
              <a:spcBef>
                <a:spcPts val="905"/>
              </a:spcBef>
              <a:buClr>
                <a:srgbClr val="00AF50"/>
              </a:buClr>
              <a:buAutoNum type="arabicPeriod" startAt="2"/>
              <a:tabLst>
                <a:tab pos="528320" algn="l"/>
              </a:tabLst>
            </a:pPr>
            <a:r>
              <a:rPr sz="28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Παράγοντες</a:t>
            </a:r>
            <a:r>
              <a:rPr sz="2800" b="1" spc="6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που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ευνοούν</a:t>
            </a: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τη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συγκέντρωση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της</a:t>
            </a:r>
            <a:endParaRPr sz="2800">
              <a:latin typeface="Times New Roman"/>
              <a:cs typeface="Times New Roman"/>
            </a:endParaRPr>
          </a:p>
          <a:p>
            <a:pPr marL="527685" marR="5080">
              <a:lnSpc>
                <a:spcPct val="100000"/>
              </a:lnSpc>
              <a:tabLst>
                <a:tab pos="2211070" algn="l"/>
              </a:tabLst>
            </a:pP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Οδοντικής	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Μικροβιακής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Πλάκας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50" dirty="0">
                <a:solidFill>
                  <a:srgbClr val="FF0066"/>
                </a:solidFill>
                <a:latin typeface="Times New Roman"/>
                <a:cs typeface="Times New Roman"/>
              </a:rPr>
              <a:t>(πχ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FF0066"/>
                </a:solidFill>
                <a:latin typeface="Times New Roman"/>
                <a:cs typeface="Times New Roman"/>
              </a:rPr>
              <a:t>συνωστισμός </a:t>
            </a:r>
            <a:r>
              <a:rPr sz="2800" b="1" spc="-15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FF0066"/>
                </a:solidFill>
                <a:latin typeface="Times New Roman"/>
                <a:cs typeface="Times New Roman"/>
              </a:rPr>
              <a:t>δοντιών,</a:t>
            </a:r>
            <a:r>
              <a:rPr sz="2800" b="1" spc="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FF0066"/>
                </a:solidFill>
                <a:latin typeface="Times New Roman"/>
                <a:cs typeface="Times New Roman"/>
              </a:rPr>
              <a:t>ανωμαλίες</a:t>
            </a:r>
            <a:r>
              <a:rPr sz="2800" b="1" spc="2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FF0066"/>
                </a:solidFill>
                <a:latin typeface="Times New Roman"/>
                <a:cs typeface="Times New Roman"/>
              </a:rPr>
              <a:t>σύγκλεισης</a:t>
            </a:r>
            <a:r>
              <a:rPr sz="2800" b="1" spc="4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FF0066"/>
                </a:solidFill>
                <a:latin typeface="Times New Roman"/>
                <a:cs typeface="Times New Roman"/>
              </a:rPr>
              <a:t>των</a:t>
            </a:r>
            <a:r>
              <a:rPr sz="2800" b="1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FF0066"/>
                </a:solidFill>
                <a:latin typeface="Times New Roman"/>
                <a:cs typeface="Times New Roman"/>
              </a:rPr>
              <a:t>δοντιών,</a:t>
            </a:r>
            <a:r>
              <a:rPr sz="2800" b="1" spc="2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FF0066"/>
                </a:solidFill>
                <a:latin typeface="Times New Roman"/>
                <a:cs typeface="Times New Roman"/>
              </a:rPr>
              <a:t>ύπαρξη </a:t>
            </a:r>
            <a:r>
              <a:rPr sz="2800" b="1" spc="-68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FF0066"/>
                </a:solidFill>
                <a:latin typeface="Times New Roman"/>
                <a:cs typeface="Times New Roman"/>
              </a:rPr>
              <a:t>ορθοδοντικών</a:t>
            </a:r>
            <a:r>
              <a:rPr sz="2800" b="1" spc="5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FF0066"/>
                </a:solidFill>
                <a:latin typeface="Times New Roman"/>
                <a:cs typeface="Times New Roman"/>
              </a:rPr>
              <a:t>μηχανημάτων</a:t>
            </a:r>
            <a:r>
              <a:rPr sz="2800" b="1" spc="4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FF0066"/>
                </a:solidFill>
                <a:latin typeface="Times New Roman"/>
                <a:cs typeface="Times New Roman"/>
              </a:rPr>
              <a:t>στο</a:t>
            </a:r>
            <a:r>
              <a:rPr sz="28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FF0066"/>
                </a:solidFill>
                <a:latin typeface="Times New Roman"/>
                <a:cs typeface="Times New Roman"/>
              </a:rPr>
              <a:t>στόμα)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028" y="1128776"/>
            <a:ext cx="76987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643380" marR="5080" indent="-1631314">
              <a:lnSpc>
                <a:spcPts val="3460"/>
              </a:lnSpc>
              <a:spcBef>
                <a:spcPts val="535"/>
              </a:spcBef>
            </a:pPr>
            <a:r>
              <a:rPr sz="3200" spc="-185" dirty="0">
                <a:solidFill>
                  <a:srgbClr val="00AF50"/>
                </a:solidFill>
              </a:rPr>
              <a:t>Για</a:t>
            </a:r>
            <a:r>
              <a:rPr sz="3200" spc="15" dirty="0">
                <a:solidFill>
                  <a:srgbClr val="00AF50"/>
                </a:solidFill>
              </a:rPr>
              <a:t> </a:t>
            </a:r>
            <a:r>
              <a:rPr sz="3200" spc="-220" dirty="0">
                <a:solidFill>
                  <a:srgbClr val="00AF50"/>
                </a:solidFill>
              </a:rPr>
              <a:t>τη</a:t>
            </a:r>
            <a:r>
              <a:rPr sz="3200" spc="10" dirty="0">
                <a:solidFill>
                  <a:srgbClr val="00AF50"/>
                </a:solidFill>
              </a:rPr>
              <a:t> </a:t>
            </a:r>
            <a:r>
              <a:rPr sz="3200" spc="-140" dirty="0">
                <a:solidFill>
                  <a:srgbClr val="00AF50"/>
                </a:solidFill>
              </a:rPr>
              <a:t>δημιουργία</a:t>
            </a:r>
            <a:r>
              <a:rPr sz="3200" spc="10" dirty="0">
                <a:solidFill>
                  <a:srgbClr val="00AF50"/>
                </a:solidFill>
              </a:rPr>
              <a:t> </a:t>
            </a:r>
            <a:r>
              <a:rPr sz="3200" spc="-160" dirty="0">
                <a:solidFill>
                  <a:srgbClr val="00AF50"/>
                </a:solidFill>
              </a:rPr>
              <a:t>νοσημάτων</a:t>
            </a:r>
            <a:r>
              <a:rPr sz="3200" spc="10" dirty="0">
                <a:solidFill>
                  <a:srgbClr val="00AF50"/>
                </a:solidFill>
              </a:rPr>
              <a:t> </a:t>
            </a:r>
            <a:r>
              <a:rPr sz="3200" spc="-155" dirty="0">
                <a:solidFill>
                  <a:srgbClr val="00AF50"/>
                </a:solidFill>
              </a:rPr>
              <a:t>του</a:t>
            </a:r>
            <a:r>
              <a:rPr sz="3200" spc="20" dirty="0">
                <a:solidFill>
                  <a:srgbClr val="00AF50"/>
                </a:solidFill>
              </a:rPr>
              <a:t> </a:t>
            </a:r>
            <a:r>
              <a:rPr sz="3200" spc="-100" dirty="0">
                <a:solidFill>
                  <a:srgbClr val="00AF50"/>
                </a:solidFill>
              </a:rPr>
              <a:t>περιοδοντίου </a:t>
            </a:r>
            <a:r>
              <a:rPr sz="3200" spc="-785" dirty="0">
                <a:solidFill>
                  <a:srgbClr val="00AF50"/>
                </a:solidFill>
              </a:rPr>
              <a:t> </a:t>
            </a:r>
            <a:r>
              <a:rPr sz="3200" spc="-150" dirty="0">
                <a:solidFill>
                  <a:srgbClr val="00AF50"/>
                </a:solidFill>
              </a:rPr>
              <a:t>συμβάλλουν</a:t>
            </a:r>
            <a:r>
              <a:rPr sz="3200" spc="-40" dirty="0">
                <a:solidFill>
                  <a:srgbClr val="00AF50"/>
                </a:solidFill>
              </a:rPr>
              <a:t> </a:t>
            </a:r>
            <a:r>
              <a:rPr sz="3200" spc="-100" dirty="0">
                <a:solidFill>
                  <a:srgbClr val="00AF50"/>
                </a:solidFill>
              </a:rPr>
              <a:t>οι</a:t>
            </a:r>
            <a:r>
              <a:rPr sz="3200" dirty="0">
                <a:solidFill>
                  <a:srgbClr val="00AF50"/>
                </a:solidFill>
              </a:rPr>
              <a:t> </a:t>
            </a:r>
            <a:r>
              <a:rPr sz="3200" spc="-114" dirty="0">
                <a:solidFill>
                  <a:srgbClr val="00AF50"/>
                </a:solidFill>
              </a:rPr>
              <a:t>παράγοντες: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4195" marR="94615" indent="-515620">
              <a:lnSpc>
                <a:spcPct val="100000"/>
              </a:lnSpc>
              <a:spcBef>
                <a:spcPts val="95"/>
              </a:spcBef>
              <a:buClr>
                <a:srgbClr val="00AF50"/>
              </a:buClr>
              <a:buAutoNum type="arabicPeriod" startAt="3"/>
              <a:tabLst>
                <a:tab pos="544830" algn="l"/>
                <a:tab pos="545465" algn="l"/>
              </a:tabLst>
            </a:pPr>
            <a:r>
              <a:rPr spc="-145" dirty="0">
                <a:solidFill>
                  <a:srgbClr val="FF0066"/>
                </a:solidFill>
              </a:rPr>
              <a:t>Σφραγίσματα</a:t>
            </a:r>
            <a:r>
              <a:rPr spc="-140" dirty="0">
                <a:solidFill>
                  <a:srgbClr val="FF0066"/>
                </a:solidFill>
              </a:rPr>
              <a:t> </a:t>
            </a:r>
            <a:r>
              <a:rPr spc="-175" dirty="0">
                <a:solidFill>
                  <a:srgbClr val="FF0066"/>
                </a:solidFill>
              </a:rPr>
              <a:t>ή</a:t>
            </a:r>
            <a:r>
              <a:rPr spc="-170" dirty="0">
                <a:solidFill>
                  <a:srgbClr val="FF0066"/>
                </a:solidFill>
              </a:rPr>
              <a:t> </a:t>
            </a:r>
            <a:r>
              <a:rPr spc="-140" dirty="0">
                <a:solidFill>
                  <a:srgbClr val="FF0066"/>
                </a:solidFill>
              </a:rPr>
              <a:t>στεφάνες </a:t>
            </a:r>
            <a:r>
              <a:rPr spc="-85" dirty="0">
                <a:solidFill>
                  <a:srgbClr val="5A3470"/>
                </a:solidFill>
              </a:rPr>
              <a:t>που </a:t>
            </a:r>
            <a:r>
              <a:rPr spc="-45" dirty="0">
                <a:solidFill>
                  <a:srgbClr val="5A3470"/>
                </a:solidFill>
              </a:rPr>
              <a:t>προεξέχουν </a:t>
            </a:r>
            <a:r>
              <a:rPr spc="-165" dirty="0">
                <a:solidFill>
                  <a:srgbClr val="5A3470"/>
                </a:solidFill>
              </a:rPr>
              <a:t>στην </a:t>
            </a:r>
            <a:r>
              <a:rPr spc="-160" dirty="0">
                <a:solidFill>
                  <a:srgbClr val="5A3470"/>
                </a:solidFill>
              </a:rPr>
              <a:t> </a:t>
            </a:r>
            <a:r>
              <a:rPr spc="-35" dirty="0">
                <a:solidFill>
                  <a:srgbClr val="5A3470"/>
                </a:solidFill>
              </a:rPr>
              <a:t>περιο</a:t>
            </a:r>
            <a:r>
              <a:rPr spc="-45" dirty="0">
                <a:solidFill>
                  <a:srgbClr val="5A3470"/>
                </a:solidFill>
              </a:rPr>
              <a:t>χ</a:t>
            </a:r>
            <a:r>
              <a:rPr spc="-175" dirty="0">
                <a:solidFill>
                  <a:srgbClr val="5A3470"/>
                </a:solidFill>
              </a:rPr>
              <a:t>ή</a:t>
            </a:r>
            <a:r>
              <a:rPr spc="35" dirty="0">
                <a:solidFill>
                  <a:srgbClr val="5A3470"/>
                </a:solidFill>
              </a:rPr>
              <a:t> </a:t>
            </a:r>
            <a:r>
              <a:rPr spc="-195" dirty="0">
                <a:solidFill>
                  <a:srgbClr val="5A3470"/>
                </a:solidFill>
              </a:rPr>
              <a:t>των</a:t>
            </a:r>
            <a:r>
              <a:rPr spc="-15" dirty="0">
                <a:solidFill>
                  <a:srgbClr val="5A3470"/>
                </a:solidFill>
              </a:rPr>
              <a:t> </a:t>
            </a:r>
            <a:r>
              <a:rPr spc="-135" dirty="0">
                <a:solidFill>
                  <a:srgbClr val="5A3470"/>
                </a:solidFill>
              </a:rPr>
              <a:t>δοντιώ</a:t>
            </a:r>
            <a:r>
              <a:rPr spc="-140" dirty="0">
                <a:solidFill>
                  <a:srgbClr val="5A3470"/>
                </a:solidFill>
              </a:rPr>
              <a:t>ν</a:t>
            </a:r>
            <a:r>
              <a:rPr spc="25" dirty="0">
                <a:solidFill>
                  <a:srgbClr val="5A3470"/>
                </a:solidFill>
              </a:rPr>
              <a:t>,</a:t>
            </a:r>
            <a:r>
              <a:rPr spc="20" dirty="0">
                <a:solidFill>
                  <a:srgbClr val="5A3470"/>
                </a:solidFill>
              </a:rPr>
              <a:t> </a:t>
            </a:r>
            <a:r>
              <a:rPr spc="-85" dirty="0">
                <a:solidFill>
                  <a:srgbClr val="5A3470"/>
                </a:solidFill>
              </a:rPr>
              <a:t>πο</a:t>
            </a:r>
            <a:r>
              <a:rPr spc="-80" dirty="0">
                <a:solidFill>
                  <a:srgbClr val="5A3470"/>
                </a:solidFill>
              </a:rPr>
              <a:t>υ</a:t>
            </a:r>
            <a:r>
              <a:rPr spc="-5" dirty="0">
                <a:solidFill>
                  <a:srgbClr val="5A3470"/>
                </a:solidFill>
              </a:rPr>
              <a:t> </a:t>
            </a:r>
            <a:r>
              <a:rPr spc="-140" dirty="0">
                <a:solidFill>
                  <a:srgbClr val="5A3470"/>
                </a:solidFill>
              </a:rPr>
              <a:t>βρίσ</a:t>
            </a:r>
            <a:r>
              <a:rPr spc="-170" dirty="0">
                <a:solidFill>
                  <a:srgbClr val="5A3470"/>
                </a:solidFill>
              </a:rPr>
              <a:t>κ</a:t>
            </a:r>
            <a:r>
              <a:rPr spc="-35" dirty="0">
                <a:solidFill>
                  <a:srgbClr val="5A3470"/>
                </a:solidFill>
              </a:rPr>
              <a:t>ο</a:t>
            </a:r>
            <a:r>
              <a:rPr spc="-45" dirty="0">
                <a:solidFill>
                  <a:srgbClr val="5A3470"/>
                </a:solidFill>
              </a:rPr>
              <a:t>ν</a:t>
            </a:r>
            <a:r>
              <a:rPr spc="-195" dirty="0">
                <a:solidFill>
                  <a:srgbClr val="5A3470"/>
                </a:solidFill>
              </a:rPr>
              <a:t>ται</a:t>
            </a:r>
            <a:r>
              <a:rPr spc="35" dirty="0">
                <a:solidFill>
                  <a:srgbClr val="5A3470"/>
                </a:solidFill>
              </a:rPr>
              <a:t> </a:t>
            </a:r>
            <a:r>
              <a:rPr spc="-30" dirty="0">
                <a:solidFill>
                  <a:srgbClr val="5A3470"/>
                </a:solidFill>
              </a:rPr>
              <a:t>πρ</a:t>
            </a:r>
            <a:r>
              <a:rPr spc="-40" dirty="0">
                <a:solidFill>
                  <a:srgbClr val="5A3470"/>
                </a:solidFill>
              </a:rPr>
              <a:t>ο</a:t>
            </a:r>
            <a:r>
              <a:rPr spc="-85" dirty="0">
                <a:solidFill>
                  <a:srgbClr val="5A3470"/>
                </a:solidFill>
              </a:rPr>
              <a:t>ς</a:t>
            </a:r>
            <a:r>
              <a:rPr spc="20" dirty="0">
                <a:solidFill>
                  <a:srgbClr val="5A3470"/>
                </a:solidFill>
              </a:rPr>
              <a:t> </a:t>
            </a:r>
            <a:r>
              <a:rPr spc="-190" dirty="0">
                <a:solidFill>
                  <a:srgbClr val="5A3470"/>
                </a:solidFill>
              </a:rPr>
              <a:t>τα</a:t>
            </a:r>
            <a:r>
              <a:rPr dirty="0">
                <a:solidFill>
                  <a:srgbClr val="5A3470"/>
                </a:solidFill>
              </a:rPr>
              <a:t> </a:t>
            </a:r>
            <a:r>
              <a:rPr spc="-105" dirty="0">
                <a:solidFill>
                  <a:srgbClr val="5A3470"/>
                </a:solidFill>
              </a:rPr>
              <a:t>ούλα  </a:t>
            </a:r>
            <a:r>
              <a:rPr spc="-45" dirty="0">
                <a:solidFill>
                  <a:srgbClr val="5A3470"/>
                </a:solidFill>
              </a:rPr>
              <a:t>(</a:t>
            </a:r>
            <a:r>
              <a:rPr spc="-80" dirty="0">
                <a:solidFill>
                  <a:srgbClr val="5A3470"/>
                </a:solidFill>
              </a:rPr>
              <a:t>αυχένας</a:t>
            </a:r>
            <a:r>
              <a:rPr spc="30" dirty="0">
                <a:solidFill>
                  <a:srgbClr val="5A3470"/>
                </a:solidFill>
              </a:rPr>
              <a:t> </a:t>
            </a:r>
            <a:r>
              <a:rPr spc="-195" dirty="0">
                <a:solidFill>
                  <a:srgbClr val="5A3470"/>
                </a:solidFill>
              </a:rPr>
              <a:t>των</a:t>
            </a:r>
            <a:r>
              <a:rPr dirty="0">
                <a:solidFill>
                  <a:srgbClr val="5A3470"/>
                </a:solidFill>
              </a:rPr>
              <a:t> </a:t>
            </a:r>
            <a:r>
              <a:rPr spc="-50" dirty="0">
                <a:solidFill>
                  <a:srgbClr val="5A3470"/>
                </a:solidFill>
              </a:rPr>
              <a:t>δ</a:t>
            </a:r>
            <a:r>
              <a:rPr spc="-35" dirty="0">
                <a:solidFill>
                  <a:srgbClr val="5A3470"/>
                </a:solidFill>
              </a:rPr>
              <a:t>ο</a:t>
            </a:r>
            <a:r>
              <a:rPr spc="-45" dirty="0">
                <a:solidFill>
                  <a:srgbClr val="5A3470"/>
                </a:solidFill>
              </a:rPr>
              <a:t>ν</a:t>
            </a:r>
            <a:r>
              <a:rPr spc="-150" dirty="0">
                <a:solidFill>
                  <a:srgbClr val="5A3470"/>
                </a:solidFill>
              </a:rPr>
              <a:t>τιών)</a:t>
            </a:r>
          </a:p>
          <a:p>
            <a:pPr marL="544195" marR="5080" indent="-515620">
              <a:lnSpc>
                <a:spcPct val="100000"/>
              </a:lnSpc>
              <a:spcBef>
                <a:spcPts val="905"/>
              </a:spcBef>
              <a:buClr>
                <a:srgbClr val="00AF50"/>
              </a:buClr>
              <a:buAutoNum type="arabicPeriod" startAt="3"/>
              <a:tabLst>
                <a:tab pos="544830" algn="l"/>
                <a:tab pos="545465" algn="l"/>
              </a:tabLst>
            </a:pPr>
            <a:r>
              <a:rPr spc="-110" dirty="0">
                <a:solidFill>
                  <a:srgbClr val="FF0066"/>
                </a:solidFill>
              </a:rPr>
              <a:t>Αναπνοή</a:t>
            </a:r>
            <a:r>
              <a:rPr spc="35" dirty="0">
                <a:solidFill>
                  <a:srgbClr val="FF0066"/>
                </a:solidFill>
              </a:rPr>
              <a:t> </a:t>
            </a:r>
            <a:r>
              <a:rPr spc="-60" dirty="0">
                <a:solidFill>
                  <a:srgbClr val="FF0066"/>
                </a:solidFill>
              </a:rPr>
              <a:t>από</a:t>
            </a:r>
            <a:r>
              <a:rPr spc="10" dirty="0">
                <a:solidFill>
                  <a:srgbClr val="FF0066"/>
                </a:solidFill>
              </a:rPr>
              <a:t> </a:t>
            </a:r>
            <a:r>
              <a:rPr spc="-95" dirty="0">
                <a:solidFill>
                  <a:srgbClr val="FF0066"/>
                </a:solidFill>
              </a:rPr>
              <a:t>το</a:t>
            </a:r>
            <a:r>
              <a:rPr spc="5" dirty="0">
                <a:solidFill>
                  <a:srgbClr val="FF0066"/>
                </a:solidFill>
              </a:rPr>
              <a:t> </a:t>
            </a:r>
            <a:r>
              <a:rPr spc="-125" dirty="0">
                <a:solidFill>
                  <a:srgbClr val="FF0066"/>
                </a:solidFill>
              </a:rPr>
              <a:t>στόμα</a:t>
            </a:r>
            <a:r>
              <a:rPr spc="30" dirty="0">
                <a:solidFill>
                  <a:srgbClr val="FF0066"/>
                </a:solidFill>
              </a:rPr>
              <a:t> </a:t>
            </a:r>
            <a:r>
              <a:rPr spc="-85" dirty="0">
                <a:solidFill>
                  <a:srgbClr val="5A3470"/>
                </a:solidFill>
              </a:rPr>
              <a:t>που</a:t>
            </a:r>
            <a:r>
              <a:rPr dirty="0">
                <a:solidFill>
                  <a:srgbClr val="5A3470"/>
                </a:solidFill>
              </a:rPr>
              <a:t> </a:t>
            </a:r>
            <a:r>
              <a:rPr spc="-30" dirty="0">
                <a:solidFill>
                  <a:srgbClr val="5A3470"/>
                </a:solidFill>
              </a:rPr>
              <a:t>έχει</a:t>
            </a:r>
            <a:r>
              <a:rPr spc="5" dirty="0">
                <a:solidFill>
                  <a:srgbClr val="5A3470"/>
                </a:solidFill>
              </a:rPr>
              <a:t> </a:t>
            </a:r>
            <a:r>
              <a:rPr spc="-145" dirty="0">
                <a:solidFill>
                  <a:srgbClr val="5A3470"/>
                </a:solidFill>
              </a:rPr>
              <a:t>σαν</a:t>
            </a:r>
            <a:r>
              <a:rPr spc="15" dirty="0">
                <a:solidFill>
                  <a:srgbClr val="5A3470"/>
                </a:solidFill>
              </a:rPr>
              <a:t> </a:t>
            </a:r>
            <a:r>
              <a:rPr spc="-105" dirty="0">
                <a:solidFill>
                  <a:srgbClr val="5A3470"/>
                </a:solidFill>
              </a:rPr>
              <a:t>αποτέλεσμα</a:t>
            </a:r>
            <a:r>
              <a:rPr spc="20" dirty="0">
                <a:solidFill>
                  <a:srgbClr val="5A3470"/>
                </a:solidFill>
              </a:rPr>
              <a:t> </a:t>
            </a:r>
            <a:r>
              <a:rPr spc="-195" dirty="0">
                <a:solidFill>
                  <a:srgbClr val="5A3470"/>
                </a:solidFill>
              </a:rPr>
              <a:t>τη </a:t>
            </a:r>
            <a:r>
              <a:rPr spc="-685" dirty="0">
                <a:solidFill>
                  <a:srgbClr val="5A3470"/>
                </a:solidFill>
              </a:rPr>
              <a:t> </a:t>
            </a:r>
            <a:r>
              <a:rPr spc="-135" dirty="0">
                <a:solidFill>
                  <a:srgbClr val="5A3470"/>
                </a:solidFill>
              </a:rPr>
              <a:t>ξηρότητα</a:t>
            </a:r>
            <a:r>
              <a:rPr spc="15" dirty="0">
                <a:solidFill>
                  <a:srgbClr val="5A3470"/>
                </a:solidFill>
              </a:rPr>
              <a:t> </a:t>
            </a:r>
            <a:r>
              <a:rPr spc="-140" dirty="0">
                <a:solidFill>
                  <a:srgbClr val="5A3470"/>
                </a:solidFill>
              </a:rPr>
              <a:t>του</a:t>
            </a:r>
            <a:r>
              <a:rPr dirty="0">
                <a:solidFill>
                  <a:srgbClr val="5A3470"/>
                </a:solidFill>
              </a:rPr>
              <a:t> </a:t>
            </a:r>
            <a:r>
              <a:rPr spc="-70" dirty="0">
                <a:solidFill>
                  <a:srgbClr val="5A3470"/>
                </a:solidFill>
              </a:rPr>
              <a:t>βλεννογόνου</a:t>
            </a:r>
            <a:r>
              <a:rPr spc="50" dirty="0">
                <a:solidFill>
                  <a:srgbClr val="5A3470"/>
                </a:solidFill>
              </a:rPr>
              <a:t> </a:t>
            </a:r>
            <a:r>
              <a:rPr spc="-140" dirty="0">
                <a:solidFill>
                  <a:srgbClr val="5A3470"/>
                </a:solidFill>
              </a:rPr>
              <a:t>του</a:t>
            </a:r>
            <a:r>
              <a:rPr dirty="0">
                <a:solidFill>
                  <a:srgbClr val="5A3470"/>
                </a:solidFill>
              </a:rPr>
              <a:t> </a:t>
            </a:r>
            <a:r>
              <a:rPr spc="-100" dirty="0">
                <a:solidFill>
                  <a:srgbClr val="5A3470"/>
                </a:solidFill>
              </a:rPr>
              <a:t>στόματος.</a:t>
            </a:r>
          </a:p>
          <a:p>
            <a:pPr marL="544195" marR="809625" indent="-515620">
              <a:lnSpc>
                <a:spcPct val="100000"/>
              </a:lnSpc>
              <a:spcBef>
                <a:spcPts val="900"/>
              </a:spcBef>
              <a:buClr>
                <a:srgbClr val="00AF50"/>
              </a:buClr>
              <a:buAutoNum type="arabicPeriod" startAt="3"/>
              <a:tabLst>
                <a:tab pos="544830" algn="l"/>
                <a:tab pos="545465" algn="l"/>
              </a:tabLst>
            </a:pPr>
            <a:r>
              <a:rPr spc="-90" dirty="0">
                <a:solidFill>
                  <a:srgbClr val="5A3470"/>
                </a:solidFill>
              </a:rPr>
              <a:t>Διάφορες</a:t>
            </a:r>
            <a:r>
              <a:rPr spc="40" dirty="0">
                <a:solidFill>
                  <a:srgbClr val="5A3470"/>
                </a:solidFill>
              </a:rPr>
              <a:t> </a:t>
            </a:r>
            <a:r>
              <a:rPr spc="-90" dirty="0">
                <a:solidFill>
                  <a:srgbClr val="5A3470"/>
                </a:solidFill>
              </a:rPr>
              <a:t>βλαβερές</a:t>
            </a:r>
            <a:r>
              <a:rPr dirty="0">
                <a:solidFill>
                  <a:srgbClr val="5A3470"/>
                </a:solidFill>
              </a:rPr>
              <a:t> </a:t>
            </a:r>
            <a:r>
              <a:rPr spc="-135" dirty="0">
                <a:solidFill>
                  <a:srgbClr val="5A3470"/>
                </a:solidFill>
              </a:rPr>
              <a:t>συνήθειες</a:t>
            </a:r>
            <a:r>
              <a:rPr spc="45" dirty="0">
                <a:solidFill>
                  <a:srgbClr val="5A3470"/>
                </a:solidFill>
              </a:rPr>
              <a:t> </a:t>
            </a:r>
            <a:r>
              <a:rPr spc="55" dirty="0">
                <a:solidFill>
                  <a:srgbClr val="FF0066"/>
                </a:solidFill>
              </a:rPr>
              <a:t>(πχ</a:t>
            </a:r>
            <a:r>
              <a:rPr spc="-5" dirty="0">
                <a:solidFill>
                  <a:srgbClr val="FF0066"/>
                </a:solidFill>
              </a:rPr>
              <a:t> </a:t>
            </a:r>
            <a:r>
              <a:rPr spc="-150" dirty="0">
                <a:solidFill>
                  <a:srgbClr val="FF0066"/>
                </a:solidFill>
              </a:rPr>
              <a:t>σφίξιμο</a:t>
            </a:r>
            <a:r>
              <a:rPr spc="20" dirty="0">
                <a:solidFill>
                  <a:srgbClr val="FF0066"/>
                </a:solidFill>
              </a:rPr>
              <a:t> </a:t>
            </a:r>
            <a:r>
              <a:rPr spc="-195" dirty="0">
                <a:solidFill>
                  <a:srgbClr val="FF0066"/>
                </a:solidFill>
              </a:rPr>
              <a:t>των </a:t>
            </a:r>
            <a:r>
              <a:rPr spc="-685" dirty="0">
                <a:solidFill>
                  <a:srgbClr val="FF0066"/>
                </a:solidFill>
              </a:rPr>
              <a:t> </a:t>
            </a:r>
            <a:r>
              <a:rPr spc="-114" dirty="0">
                <a:solidFill>
                  <a:srgbClr val="FF0066"/>
                </a:solidFill>
              </a:rPr>
              <a:t>δοντιών)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504571"/>
            <a:ext cx="3571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Μέτρα</a:t>
            </a:r>
            <a:r>
              <a:rPr spc="-70" dirty="0"/>
              <a:t> </a:t>
            </a:r>
            <a:r>
              <a:rPr spc="-165" dirty="0"/>
              <a:t>προφύλαξης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01776" y="1017854"/>
            <a:ext cx="7875270" cy="441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>
              <a:lnSpc>
                <a:spcPts val="3195"/>
              </a:lnSpc>
              <a:spcBef>
                <a:spcPts val="95"/>
              </a:spcBef>
            </a:pPr>
            <a:r>
              <a:rPr sz="2800" b="1" spc="-55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προληπτικά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μέτρα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βασίζονται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στην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αντιμετώπιση</a:t>
            </a:r>
            <a:endParaRPr sz="2800">
              <a:latin typeface="Times New Roman"/>
              <a:cs typeface="Times New Roman"/>
            </a:endParaRPr>
          </a:p>
          <a:p>
            <a:pPr marL="29209" marR="5080">
              <a:lnSpc>
                <a:spcPts val="3020"/>
              </a:lnSpc>
              <a:spcBef>
                <a:spcPts val="220"/>
              </a:spcBef>
              <a:tabLst>
                <a:tab pos="4174490" algn="l"/>
              </a:tabLst>
            </a:pP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των </a:t>
            </a:r>
            <a:r>
              <a:rPr sz="28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παραγ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ό</a:t>
            </a:r>
            <a:r>
              <a:rPr sz="2800" b="1" spc="-180" dirty="0">
                <a:solidFill>
                  <a:srgbClr val="5A3470"/>
                </a:solidFill>
                <a:latin typeface="Times New Roman"/>
                <a:cs typeface="Times New Roman"/>
              </a:rPr>
              <a:t>ντω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,</a:t>
            </a:r>
            <a:r>
              <a:rPr sz="2800" b="1" spc="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</a:t>
            </a:r>
            <a:r>
              <a:rPr sz="28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δ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ημιουργού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την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τ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ρηδόνα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τα  </a:t>
            </a:r>
            <a:r>
              <a:rPr sz="28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8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σήματα</a:t>
            </a:r>
            <a:r>
              <a:rPr sz="2800" b="1" spc="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40" dirty="0">
                <a:solidFill>
                  <a:srgbClr val="5A3470"/>
                </a:solidFill>
                <a:latin typeface="Times New Roman"/>
                <a:cs typeface="Times New Roman"/>
              </a:rPr>
              <a:t>π</a:t>
            </a:r>
            <a:r>
              <a:rPr sz="2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ριοδο</a:t>
            </a:r>
            <a:r>
              <a:rPr sz="28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τίου.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	</a:t>
            </a:r>
            <a:r>
              <a:rPr sz="2800" b="1" spc="-210" dirty="0">
                <a:solidFill>
                  <a:srgbClr val="5A3470"/>
                </a:solidFill>
                <a:latin typeface="Times New Roman"/>
                <a:cs typeface="Times New Roman"/>
              </a:rPr>
              <a:t>Αυτ</a:t>
            </a:r>
            <a:r>
              <a:rPr sz="2800" b="1" spc="-200" dirty="0">
                <a:solidFill>
                  <a:srgbClr val="5A3470"/>
                </a:solidFill>
                <a:latin typeface="Times New Roman"/>
                <a:cs typeface="Times New Roman"/>
              </a:rPr>
              <a:t>ά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είνα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800" b="1" spc="-204" dirty="0">
                <a:solidFill>
                  <a:srgbClr val="5A347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195580" marR="831850" indent="-183515">
              <a:lnSpc>
                <a:spcPct val="100000"/>
              </a:lnSpc>
              <a:spcBef>
                <a:spcPts val="2240"/>
              </a:spcBef>
              <a:buClr>
                <a:srgbClr val="FF3300"/>
              </a:buClr>
              <a:buSzPct val="95833"/>
              <a:buFont typeface="Wingdings"/>
              <a:buChar char=""/>
              <a:tabLst>
                <a:tab pos="255904" algn="l"/>
                <a:tab pos="3937000" algn="l"/>
                <a:tab pos="6743700" algn="l"/>
              </a:tabLst>
            </a:pPr>
            <a:r>
              <a:rPr sz="24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400" b="1" spc="-90" dirty="0">
                <a:solidFill>
                  <a:srgbClr val="00AF50"/>
                </a:solidFill>
                <a:latin typeface="Times New Roman"/>
                <a:cs typeface="Times New Roman"/>
              </a:rPr>
              <a:t>π</a:t>
            </a:r>
            <a:r>
              <a:rPr sz="24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ομάκ</a:t>
            </a:r>
            <a:r>
              <a:rPr sz="2400" b="1" spc="-90" dirty="0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sz="2400" b="1" spc="-145" dirty="0">
                <a:solidFill>
                  <a:srgbClr val="00AF50"/>
                </a:solidFill>
                <a:latin typeface="Times New Roman"/>
                <a:cs typeface="Times New Roman"/>
              </a:rPr>
              <a:t>υνση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sz="24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4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sz="24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δοντ</a:t>
            </a:r>
            <a:r>
              <a:rPr sz="24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sz="24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sz="2400" b="1" spc="-165" dirty="0">
                <a:solidFill>
                  <a:srgbClr val="00AF50"/>
                </a:solidFill>
                <a:latin typeface="Times New Roman"/>
                <a:cs typeface="Times New Roman"/>
              </a:rPr>
              <a:t>ή</a:t>
            </a:r>
            <a:r>
              <a:rPr sz="24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4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sz="24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ικ</a:t>
            </a:r>
            <a:r>
              <a:rPr sz="2400" b="1" spc="-165" dirty="0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sz="24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sz="24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β</a:t>
            </a:r>
            <a:r>
              <a:rPr sz="2400" b="1" spc="-155" dirty="0">
                <a:solidFill>
                  <a:srgbClr val="00AF50"/>
                </a:solidFill>
                <a:latin typeface="Times New Roman"/>
                <a:cs typeface="Times New Roman"/>
              </a:rPr>
              <a:t>ιακ</a:t>
            </a:r>
            <a:r>
              <a:rPr sz="24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ή</a:t>
            </a:r>
            <a:r>
              <a:rPr sz="24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Πλάκας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4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με  </a:t>
            </a:r>
            <a:r>
              <a:rPr sz="2400" b="1" spc="-145" dirty="0">
                <a:solidFill>
                  <a:srgbClr val="00AF50"/>
                </a:solidFill>
                <a:latin typeface="Times New Roman"/>
                <a:cs typeface="Times New Roman"/>
              </a:rPr>
              <a:t>καθ</a:t>
            </a:r>
            <a:r>
              <a:rPr sz="2400" b="1" spc="-165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400" b="1" spc="-65" dirty="0">
                <a:solidFill>
                  <a:srgbClr val="00AF50"/>
                </a:solidFill>
                <a:latin typeface="Times New Roman"/>
                <a:cs typeface="Times New Roman"/>
              </a:rPr>
              <a:t>μερινό</a:t>
            </a:r>
            <a:r>
              <a:rPr sz="24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β</a:t>
            </a:r>
            <a:r>
              <a:rPr sz="24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sz="24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ύ</a:t>
            </a:r>
            <a:r>
              <a:rPr sz="2400" b="1" spc="-145" dirty="0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sz="24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τσ</a:t>
            </a:r>
            <a:r>
              <a:rPr sz="24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sz="24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σμα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sz="2400" b="1" spc="-200" dirty="0">
                <a:solidFill>
                  <a:srgbClr val="00AF50"/>
                </a:solidFill>
                <a:latin typeface="Times New Roman"/>
                <a:cs typeface="Times New Roman"/>
              </a:rPr>
              <a:t>ω</a:t>
            </a:r>
            <a:r>
              <a:rPr sz="24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δ</a:t>
            </a:r>
            <a:r>
              <a:rPr sz="24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sz="24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ντιών</a:t>
            </a:r>
            <a:endParaRPr sz="2400">
              <a:latin typeface="Times New Roman"/>
              <a:cs typeface="Times New Roman"/>
            </a:endParaRPr>
          </a:p>
          <a:p>
            <a:pPr marL="195580" marR="966469" indent="-183515">
              <a:lnSpc>
                <a:spcPct val="100000"/>
              </a:lnSpc>
              <a:spcBef>
                <a:spcPts val="900"/>
              </a:spcBef>
              <a:buClr>
                <a:srgbClr val="FF33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Σωστή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διατ</a:t>
            </a:r>
            <a:r>
              <a:rPr sz="2400" b="1" spc="-145" dirty="0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sz="24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οφή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και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απο</a:t>
            </a:r>
            <a:r>
              <a:rPr sz="24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φυγ</a:t>
            </a:r>
            <a:r>
              <a:rPr sz="2400" b="1" spc="-165" dirty="0">
                <a:solidFill>
                  <a:srgbClr val="00AF50"/>
                </a:solidFill>
                <a:latin typeface="Times New Roman"/>
                <a:cs typeface="Times New Roman"/>
              </a:rPr>
              <a:t>ή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ζαχαρο</a:t>
            </a:r>
            <a:r>
              <a:rPr sz="24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ύ</a:t>
            </a:r>
            <a:r>
              <a:rPr sz="2400" b="1" spc="-65" dirty="0">
                <a:solidFill>
                  <a:srgbClr val="00AF50"/>
                </a:solidFill>
                <a:latin typeface="Times New Roman"/>
                <a:cs typeface="Times New Roman"/>
              </a:rPr>
              <a:t>χων</a:t>
            </a:r>
            <a:r>
              <a:rPr sz="2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sz="24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sz="24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οφών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στα  </a:t>
            </a:r>
            <a:r>
              <a:rPr sz="24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ενδ</a:t>
            </a:r>
            <a:r>
              <a:rPr sz="24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ιάμεσ</a:t>
            </a:r>
            <a:r>
              <a:rPr sz="24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4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00AF50"/>
                </a:solidFill>
                <a:latin typeface="Times New Roman"/>
                <a:cs typeface="Times New Roman"/>
              </a:rPr>
              <a:t>των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γευμάτων</a:t>
            </a:r>
            <a:endParaRPr sz="240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900"/>
              </a:spcBef>
              <a:buClr>
                <a:srgbClr val="FF33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Χορήγηση</a:t>
            </a:r>
            <a:r>
              <a:rPr sz="24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φθοριούχων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σκευασμάτων</a:t>
            </a:r>
            <a:r>
              <a:rPr sz="2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για</a:t>
            </a:r>
            <a:r>
              <a:rPr sz="24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την</a:t>
            </a:r>
            <a:r>
              <a:rPr sz="2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αύξηση</a:t>
            </a:r>
            <a:r>
              <a:rPr sz="24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της</a:t>
            </a:r>
            <a:endParaRPr sz="2400">
              <a:latin typeface="Times New Roman"/>
              <a:cs typeface="Times New Roman"/>
            </a:endParaRPr>
          </a:p>
          <a:p>
            <a:pPr marL="195580">
              <a:lnSpc>
                <a:spcPct val="100000"/>
              </a:lnSpc>
              <a:spcBef>
                <a:spcPts val="5"/>
              </a:spcBef>
            </a:pPr>
            <a:r>
              <a:rPr sz="24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ανθ</a:t>
            </a:r>
            <a:r>
              <a:rPr sz="24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sz="24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κτι</a:t>
            </a:r>
            <a:r>
              <a:rPr sz="2400" b="1" spc="-210" dirty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sz="24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ό</a:t>
            </a:r>
            <a:r>
              <a:rPr sz="24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sz="2400" b="1" spc="-185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4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sz="24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4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00AF50"/>
                </a:solidFill>
                <a:latin typeface="Times New Roman"/>
                <a:cs typeface="Times New Roman"/>
              </a:rPr>
              <a:t>των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δοντ</a:t>
            </a:r>
            <a:r>
              <a:rPr sz="24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sz="24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ών</a:t>
            </a:r>
            <a:endParaRPr sz="240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900"/>
              </a:spcBef>
              <a:buClr>
                <a:srgbClr val="FF33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sz="2400" b="1" spc="-40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4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κτι</a:t>
            </a:r>
            <a:r>
              <a:rPr sz="2400" b="1" spc="-210" dirty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sz="24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έ</a:t>
            </a:r>
            <a:r>
              <a:rPr sz="24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r>
              <a:rPr sz="24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επισ</a:t>
            </a:r>
            <a:r>
              <a:rPr sz="24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sz="24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έψ</a:t>
            </a:r>
            <a:r>
              <a:rPr sz="24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ει</a:t>
            </a:r>
            <a:r>
              <a:rPr sz="2400" b="1" spc="-145" dirty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r>
              <a:rPr sz="24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στ</a:t>
            </a:r>
            <a:r>
              <a:rPr sz="24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sz="24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sz="2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50"/>
                </a:solidFill>
                <a:latin typeface="Times New Roman"/>
                <a:cs typeface="Times New Roman"/>
              </a:rPr>
              <a:t>οδ</a:t>
            </a:r>
            <a:r>
              <a:rPr sz="24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sz="24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ντίατ</a:t>
            </a:r>
            <a:r>
              <a:rPr sz="2400" b="1" spc="-170" dirty="0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sz="2400" b="1" spc="25" dirty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558546"/>
            <a:ext cx="3573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Μέτ</a:t>
            </a:r>
            <a:r>
              <a:rPr spc="-100" dirty="0"/>
              <a:t>ρ</a:t>
            </a:r>
            <a:r>
              <a:rPr spc="-215" dirty="0"/>
              <a:t>α</a:t>
            </a:r>
            <a:r>
              <a:rPr spc="-15" dirty="0"/>
              <a:t> </a:t>
            </a:r>
            <a:r>
              <a:rPr spc="-114" dirty="0"/>
              <a:t>προ</a:t>
            </a:r>
            <a:r>
              <a:rPr spc="-125" dirty="0"/>
              <a:t>φ</a:t>
            </a:r>
            <a:r>
              <a:rPr spc="-190" dirty="0"/>
              <a:t>ύλαξης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9495" y="1269491"/>
            <a:ext cx="8007350" cy="4817745"/>
            <a:chOff x="539495" y="1269491"/>
            <a:chExt cx="8007350" cy="48177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9835" y="1269491"/>
              <a:ext cx="5286756" cy="29596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5" y="3428999"/>
              <a:ext cx="5871972" cy="265785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108" y="767918"/>
            <a:ext cx="7962900" cy="969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pc="-210" dirty="0">
                <a:solidFill>
                  <a:srgbClr val="00AFEF"/>
                </a:solidFill>
              </a:rPr>
              <a:t>Σωματική</a:t>
            </a:r>
            <a:r>
              <a:rPr spc="-15" dirty="0">
                <a:solidFill>
                  <a:srgbClr val="00AFEF"/>
                </a:solidFill>
              </a:rPr>
              <a:t> </a:t>
            </a:r>
            <a:r>
              <a:rPr spc="-220" dirty="0">
                <a:solidFill>
                  <a:srgbClr val="00AFEF"/>
                </a:solidFill>
              </a:rPr>
              <a:t>άσκησ</a:t>
            </a:r>
            <a:r>
              <a:rPr spc="-235" dirty="0">
                <a:solidFill>
                  <a:srgbClr val="00AFEF"/>
                </a:solidFill>
              </a:rPr>
              <a:t>η</a:t>
            </a:r>
            <a:r>
              <a:rPr dirty="0">
                <a:solidFill>
                  <a:srgbClr val="00AFEF"/>
                </a:solidFill>
              </a:rPr>
              <a:t>-</a:t>
            </a:r>
            <a:r>
              <a:rPr spc="-5" dirty="0">
                <a:solidFill>
                  <a:srgbClr val="00AFEF"/>
                </a:solidFill>
              </a:rPr>
              <a:t> </a:t>
            </a:r>
            <a:r>
              <a:rPr spc="-155" dirty="0">
                <a:solidFill>
                  <a:srgbClr val="00AFEF"/>
                </a:solidFill>
              </a:rPr>
              <a:t>προληπτικ</a:t>
            </a:r>
            <a:r>
              <a:rPr spc="-170" dirty="0">
                <a:solidFill>
                  <a:srgbClr val="00AFEF"/>
                </a:solidFill>
              </a:rPr>
              <a:t>ή</a:t>
            </a:r>
            <a:r>
              <a:rPr spc="-25" dirty="0">
                <a:solidFill>
                  <a:srgbClr val="00AFEF"/>
                </a:solidFill>
              </a:rPr>
              <a:t> </a:t>
            </a:r>
            <a:r>
              <a:rPr spc="-50" dirty="0">
                <a:solidFill>
                  <a:srgbClr val="00AFEF"/>
                </a:solidFill>
              </a:rPr>
              <a:t>ορθοπ</a:t>
            </a:r>
            <a:r>
              <a:rPr spc="-35" dirty="0">
                <a:solidFill>
                  <a:srgbClr val="00AFEF"/>
                </a:solidFill>
              </a:rPr>
              <a:t>ε</a:t>
            </a:r>
            <a:r>
              <a:rPr spc="-200" dirty="0">
                <a:solidFill>
                  <a:srgbClr val="00AFEF"/>
                </a:solidFill>
              </a:rPr>
              <a:t>δική</a:t>
            </a:r>
          </a:p>
          <a:p>
            <a:pPr algn="ctr">
              <a:lnSpc>
                <a:spcPts val="3325"/>
              </a:lnSpc>
            </a:pPr>
            <a:r>
              <a:rPr sz="2950" i="1" spc="-360" dirty="0">
                <a:solidFill>
                  <a:srgbClr val="00AFEF"/>
                </a:solidFill>
                <a:latin typeface="Arial"/>
                <a:cs typeface="Arial"/>
              </a:rPr>
              <a:t>«</a:t>
            </a:r>
            <a:r>
              <a:rPr sz="2950" i="1" spc="-409" dirty="0">
                <a:solidFill>
                  <a:srgbClr val="00AFEF"/>
                </a:solidFill>
                <a:latin typeface="Arial"/>
                <a:cs typeface="Arial"/>
              </a:rPr>
              <a:t>ν</a:t>
            </a:r>
            <a:r>
              <a:rPr sz="2950" i="1" spc="-459" dirty="0">
                <a:solidFill>
                  <a:srgbClr val="00AFEF"/>
                </a:solidFill>
                <a:latin typeface="Arial"/>
                <a:cs typeface="Arial"/>
              </a:rPr>
              <a:t>ο</a:t>
            </a:r>
            <a:r>
              <a:rPr sz="2950" i="1" spc="-500" dirty="0">
                <a:solidFill>
                  <a:srgbClr val="00AFEF"/>
                </a:solidFill>
                <a:latin typeface="Arial"/>
                <a:cs typeface="Arial"/>
              </a:rPr>
              <a:t>ύς</a:t>
            </a:r>
            <a:r>
              <a:rPr sz="2950" i="1" spc="-9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950" i="1" spc="-385" dirty="0">
                <a:solidFill>
                  <a:srgbClr val="00AFEF"/>
                </a:solidFill>
                <a:latin typeface="Arial"/>
                <a:cs typeface="Arial"/>
              </a:rPr>
              <a:t>υγιής</a:t>
            </a:r>
            <a:r>
              <a:rPr sz="2950" i="1" spc="-11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950" i="1" spc="-335" dirty="0">
                <a:solidFill>
                  <a:srgbClr val="00AFEF"/>
                </a:solidFill>
                <a:latin typeface="Arial"/>
                <a:cs typeface="Arial"/>
              </a:rPr>
              <a:t>έ</a:t>
            </a:r>
            <a:r>
              <a:rPr sz="2950" i="1" spc="-395" dirty="0">
                <a:solidFill>
                  <a:srgbClr val="00AFEF"/>
                </a:solidFill>
                <a:latin typeface="Arial"/>
                <a:cs typeface="Arial"/>
              </a:rPr>
              <a:t>ν</a:t>
            </a:r>
            <a:r>
              <a:rPr sz="2950" i="1" spc="-11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950" i="1" spc="-385" dirty="0">
                <a:solidFill>
                  <a:srgbClr val="00AFEF"/>
                </a:solidFill>
                <a:latin typeface="Arial"/>
                <a:cs typeface="Arial"/>
              </a:rPr>
              <a:t>σώματι</a:t>
            </a:r>
            <a:r>
              <a:rPr sz="2950" i="1" spc="-10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950" i="1" spc="-325" dirty="0">
                <a:solidFill>
                  <a:srgbClr val="00AFEF"/>
                </a:solidFill>
                <a:latin typeface="Arial"/>
                <a:cs typeface="Arial"/>
              </a:rPr>
              <a:t>υγιε</a:t>
            </a:r>
            <a:r>
              <a:rPr sz="2950" i="1" spc="-160" dirty="0">
                <a:solidFill>
                  <a:srgbClr val="00AFEF"/>
                </a:solidFill>
                <a:latin typeface="Arial"/>
                <a:cs typeface="Arial"/>
              </a:rPr>
              <a:t>ι</a:t>
            </a:r>
            <a:r>
              <a:rPr sz="2950" i="1" spc="-360" dirty="0">
                <a:solidFill>
                  <a:srgbClr val="00AFEF"/>
                </a:solidFill>
                <a:latin typeface="Arial"/>
                <a:cs typeface="Arial"/>
              </a:rPr>
              <a:t>»</a:t>
            </a:r>
            <a:endParaRPr sz="29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94943" y="2283079"/>
            <a:ext cx="7038975" cy="2700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7630" algn="ctr">
              <a:lnSpc>
                <a:spcPct val="100000"/>
              </a:lnSpc>
              <a:spcBef>
                <a:spcPts val="95"/>
              </a:spcBef>
            </a:pPr>
            <a:r>
              <a:rPr sz="2800" b="1" spc="-120" dirty="0">
                <a:solidFill>
                  <a:srgbClr val="6F2F9F"/>
                </a:solidFill>
                <a:latin typeface="Times New Roman"/>
                <a:cs typeface="Times New Roman"/>
              </a:rPr>
              <a:t>Στην</a:t>
            </a:r>
            <a:r>
              <a:rPr sz="28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6F2F9F"/>
                </a:solidFill>
                <a:latin typeface="Times New Roman"/>
                <a:cs typeface="Times New Roman"/>
              </a:rPr>
              <a:t>Αρχαία</a:t>
            </a:r>
            <a:r>
              <a:rPr sz="2800" b="1" spc="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6F2F9F"/>
                </a:solidFill>
                <a:latin typeface="Times New Roman"/>
                <a:cs typeface="Times New Roman"/>
              </a:rPr>
              <a:t>Ελλάδα</a:t>
            </a:r>
            <a:r>
              <a:rPr sz="2800" b="1" spc="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ο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ρόλος</a:t>
            </a:r>
            <a:r>
              <a:rPr sz="2800" b="1" spc="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6F2F9F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6F2F9F"/>
                </a:solidFill>
                <a:latin typeface="Times New Roman"/>
                <a:cs typeface="Times New Roman"/>
              </a:rPr>
              <a:t>γυμναστή</a:t>
            </a:r>
            <a:r>
              <a:rPr sz="28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70" dirty="0">
                <a:solidFill>
                  <a:srgbClr val="6F2F9F"/>
                </a:solidFill>
                <a:latin typeface="Times New Roman"/>
                <a:cs typeface="Times New Roman"/>
              </a:rPr>
              <a:t>ήταν </a:t>
            </a:r>
            <a:r>
              <a:rPr sz="2800" b="1" spc="-6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6F2F9F"/>
                </a:solidFill>
                <a:latin typeface="Times New Roman"/>
                <a:cs typeface="Times New Roman"/>
              </a:rPr>
              <a:t>στη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6F2F9F"/>
                </a:solidFill>
                <a:latin typeface="Times New Roman"/>
                <a:cs typeface="Times New Roman"/>
              </a:rPr>
              <a:t>θ</a:t>
            </a:r>
            <a:r>
              <a:rPr sz="28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έ</a:t>
            </a:r>
            <a:r>
              <a:rPr sz="2800" b="1" spc="-170" dirty="0">
                <a:solidFill>
                  <a:srgbClr val="6F2F9F"/>
                </a:solidFill>
                <a:latin typeface="Times New Roman"/>
                <a:cs typeface="Times New Roman"/>
              </a:rPr>
              <a:t>ση</a:t>
            </a:r>
            <a:r>
              <a:rPr sz="28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6F2F9F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6F2F9F"/>
                </a:solidFill>
                <a:latin typeface="Times New Roman"/>
                <a:cs typeface="Times New Roman"/>
              </a:rPr>
              <a:t>σημ</a:t>
            </a:r>
            <a:r>
              <a:rPr sz="2800" b="1" spc="-85" dirty="0">
                <a:solidFill>
                  <a:srgbClr val="6F2F9F"/>
                </a:solidFill>
                <a:latin typeface="Times New Roman"/>
                <a:cs typeface="Times New Roman"/>
              </a:rPr>
              <a:t>ε</a:t>
            </a:r>
            <a:r>
              <a:rPr sz="2800" b="1" spc="-125" dirty="0">
                <a:solidFill>
                  <a:srgbClr val="6F2F9F"/>
                </a:solidFill>
                <a:latin typeface="Times New Roman"/>
                <a:cs typeface="Times New Roman"/>
              </a:rPr>
              <a:t>ρι</a:t>
            </a:r>
            <a:r>
              <a:rPr sz="2800" b="1" spc="-140" dirty="0">
                <a:solidFill>
                  <a:srgbClr val="6F2F9F"/>
                </a:solidFill>
                <a:latin typeface="Times New Roman"/>
                <a:cs typeface="Times New Roman"/>
              </a:rPr>
              <a:t>ν</a:t>
            </a:r>
            <a:r>
              <a:rPr sz="2800" b="1" spc="-105" dirty="0">
                <a:solidFill>
                  <a:srgbClr val="6F2F9F"/>
                </a:solidFill>
                <a:latin typeface="Times New Roman"/>
                <a:cs typeface="Times New Roman"/>
              </a:rPr>
              <a:t>ού</a:t>
            </a:r>
            <a:r>
              <a:rPr sz="2800" b="1" spc="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6F2F9F"/>
                </a:solidFill>
                <a:latin typeface="Times New Roman"/>
                <a:cs typeface="Times New Roman"/>
              </a:rPr>
              <a:t>δασκάλου.</a:t>
            </a:r>
            <a:endParaRPr sz="2800">
              <a:latin typeface="Times New Roman"/>
              <a:cs typeface="Times New Roman"/>
            </a:endParaRPr>
          </a:p>
          <a:p>
            <a:pPr marL="90170" marR="170815" algn="ctr">
              <a:lnSpc>
                <a:spcPct val="100000"/>
              </a:lnSpc>
              <a:spcBef>
                <a:spcPts val="900"/>
              </a:spcBef>
            </a:pPr>
            <a:r>
              <a:rPr sz="28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Οι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6F2F9F"/>
                </a:solidFill>
                <a:latin typeface="Times New Roman"/>
                <a:cs typeface="Times New Roman"/>
              </a:rPr>
              <a:t>Αρχαίοι</a:t>
            </a:r>
            <a:r>
              <a:rPr sz="2800" b="1" spc="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6F2F9F"/>
                </a:solidFill>
                <a:latin typeface="Times New Roman"/>
                <a:cs typeface="Times New Roman"/>
              </a:rPr>
              <a:t>πίστευαν</a:t>
            </a:r>
            <a:r>
              <a:rPr sz="2800" b="1" spc="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6F2F9F"/>
                </a:solidFill>
                <a:latin typeface="Times New Roman"/>
                <a:cs typeface="Times New Roman"/>
              </a:rPr>
              <a:t>στη</a:t>
            </a:r>
            <a:r>
              <a:rPr sz="2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6F2F9F"/>
                </a:solidFill>
                <a:latin typeface="Times New Roman"/>
                <a:cs typeface="Times New Roman"/>
              </a:rPr>
              <a:t>δημιουργία</a:t>
            </a:r>
            <a:r>
              <a:rPr sz="2800" b="1" spc="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ενός</a:t>
            </a:r>
            <a:r>
              <a:rPr sz="28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6F2F9F"/>
                </a:solidFill>
                <a:latin typeface="Times New Roman"/>
                <a:cs typeface="Times New Roman"/>
              </a:rPr>
              <a:t>καλού </a:t>
            </a:r>
            <a:r>
              <a:rPr sz="2800" b="1" spc="-6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6F2F9F"/>
                </a:solidFill>
                <a:latin typeface="Times New Roman"/>
                <a:cs typeface="Times New Roman"/>
              </a:rPr>
              <a:t>κ</a:t>
            </a:r>
            <a:r>
              <a:rPr sz="2800" b="1" spc="-190" dirty="0">
                <a:solidFill>
                  <a:srgbClr val="6F2F9F"/>
                </a:solidFill>
                <a:latin typeface="Times New Roman"/>
                <a:cs typeface="Times New Roman"/>
              </a:rPr>
              <a:t>α</a:t>
            </a:r>
            <a:r>
              <a:rPr sz="2800" b="1" spc="-130" dirty="0">
                <a:solidFill>
                  <a:srgbClr val="6F2F9F"/>
                </a:solidFill>
                <a:latin typeface="Times New Roman"/>
                <a:cs typeface="Times New Roman"/>
              </a:rPr>
              <a:t>γα</a:t>
            </a:r>
            <a:r>
              <a:rPr sz="2800" b="1" spc="-140" dirty="0">
                <a:solidFill>
                  <a:srgbClr val="6F2F9F"/>
                </a:solidFill>
                <a:latin typeface="Times New Roman"/>
                <a:cs typeface="Times New Roman"/>
              </a:rPr>
              <a:t>θ</a:t>
            </a:r>
            <a:r>
              <a:rPr sz="2800" b="1" spc="-100" dirty="0">
                <a:solidFill>
                  <a:srgbClr val="6F2F9F"/>
                </a:solidFill>
                <a:latin typeface="Times New Roman"/>
                <a:cs typeface="Times New Roman"/>
              </a:rPr>
              <a:t>ού</a:t>
            </a:r>
            <a:r>
              <a:rPr sz="2800" b="1" spc="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6F2F9F"/>
                </a:solidFill>
                <a:latin typeface="Times New Roman"/>
                <a:cs typeface="Times New Roman"/>
              </a:rPr>
              <a:t>α</a:t>
            </a:r>
            <a:r>
              <a:rPr sz="2800" b="1" spc="-135" dirty="0">
                <a:solidFill>
                  <a:srgbClr val="6F2F9F"/>
                </a:solidFill>
                <a:latin typeface="Times New Roman"/>
                <a:cs typeface="Times New Roman"/>
              </a:rPr>
              <a:t>ν</a:t>
            </a:r>
            <a:r>
              <a:rPr sz="2800" b="1" spc="-155" dirty="0">
                <a:solidFill>
                  <a:srgbClr val="6F2F9F"/>
                </a:solidFill>
                <a:latin typeface="Times New Roman"/>
                <a:cs typeface="Times New Roman"/>
              </a:rPr>
              <a:t>θρ</a:t>
            </a:r>
            <a:r>
              <a:rPr sz="2800" b="1" spc="-220" dirty="0">
                <a:solidFill>
                  <a:srgbClr val="6F2F9F"/>
                </a:solidFill>
                <a:latin typeface="Times New Roman"/>
                <a:cs typeface="Times New Roman"/>
              </a:rPr>
              <a:t>ώ</a:t>
            </a:r>
            <a:r>
              <a:rPr sz="2800" b="1" spc="-65" dirty="0">
                <a:solidFill>
                  <a:srgbClr val="6F2F9F"/>
                </a:solidFill>
                <a:latin typeface="Times New Roman"/>
                <a:cs typeface="Times New Roman"/>
              </a:rPr>
              <a:t>που</a:t>
            </a:r>
            <a:r>
              <a:rPr sz="28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,</a:t>
            </a:r>
            <a:r>
              <a:rPr sz="2800" b="1" spc="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6F2F9F"/>
                </a:solidFill>
                <a:latin typeface="Times New Roman"/>
                <a:cs typeface="Times New Roman"/>
              </a:rPr>
              <a:t>δη</a:t>
            </a:r>
            <a:r>
              <a:rPr sz="2800" b="1" spc="-114" dirty="0">
                <a:solidFill>
                  <a:srgbClr val="6F2F9F"/>
                </a:solidFill>
                <a:latin typeface="Times New Roman"/>
                <a:cs typeface="Times New Roman"/>
              </a:rPr>
              <a:t>λ</a:t>
            </a:r>
            <a:r>
              <a:rPr sz="2800" b="1" spc="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200" dirty="0">
                <a:solidFill>
                  <a:srgbClr val="6F2F9F"/>
                </a:solidFill>
                <a:latin typeface="Times New Roman"/>
                <a:cs typeface="Times New Roman"/>
              </a:rPr>
              <a:t>σ’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6F2F9F"/>
                </a:solidFill>
                <a:latin typeface="Times New Roman"/>
                <a:cs typeface="Times New Roman"/>
              </a:rPr>
              <a:t>έν</a:t>
            </a:r>
            <a:r>
              <a:rPr sz="2800" b="1" spc="-114" dirty="0">
                <a:solidFill>
                  <a:srgbClr val="6F2F9F"/>
                </a:solidFill>
                <a:latin typeface="Times New Roman"/>
                <a:cs typeface="Times New Roman"/>
              </a:rPr>
              <a:t>α</a:t>
            </a:r>
            <a:r>
              <a:rPr sz="28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6F2F9F"/>
                </a:solidFill>
                <a:latin typeface="Times New Roman"/>
                <a:cs typeface="Times New Roman"/>
              </a:rPr>
              <a:t>συ</a:t>
            </a:r>
            <a:r>
              <a:rPr sz="2800" b="1" spc="-155" dirty="0">
                <a:solidFill>
                  <a:srgbClr val="6F2F9F"/>
                </a:solidFill>
                <a:latin typeface="Times New Roman"/>
                <a:cs typeface="Times New Roman"/>
              </a:rPr>
              <a:t>ν</a:t>
            </a:r>
            <a:r>
              <a:rPr sz="2800" b="1" spc="-120" dirty="0">
                <a:solidFill>
                  <a:srgbClr val="6F2F9F"/>
                </a:solidFill>
                <a:latin typeface="Times New Roman"/>
                <a:cs typeface="Times New Roman"/>
              </a:rPr>
              <a:t>δυασμό</a:t>
            </a:r>
            <a:endParaRPr sz="2800">
              <a:latin typeface="Times New Roman"/>
              <a:cs typeface="Times New Roman"/>
            </a:endParaRPr>
          </a:p>
          <a:p>
            <a:pPr marL="10668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αρμο</a:t>
            </a:r>
            <a:r>
              <a:rPr sz="2800" b="1" spc="-85" dirty="0">
                <a:solidFill>
                  <a:srgbClr val="6F2F9F"/>
                </a:solidFill>
                <a:latin typeface="Times New Roman"/>
                <a:cs typeface="Times New Roman"/>
              </a:rPr>
              <a:t>ν</a:t>
            </a:r>
            <a:r>
              <a:rPr sz="2800" b="1" spc="-175" dirty="0">
                <a:solidFill>
                  <a:srgbClr val="6F2F9F"/>
                </a:solidFill>
                <a:latin typeface="Times New Roman"/>
                <a:cs typeface="Times New Roman"/>
              </a:rPr>
              <a:t>ική</a:t>
            </a:r>
            <a:r>
              <a:rPr sz="2800" b="1" spc="-150" dirty="0">
                <a:solidFill>
                  <a:srgbClr val="6F2F9F"/>
                </a:solidFill>
                <a:latin typeface="Times New Roman"/>
                <a:cs typeface="Times New Roman"/>
              </a:rPr>
              <a:t>ς</a:t>
            </a:r>
            <a:r>
              <a:rPr sz="2800" b="1" spc="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6F2F9F"/>
                </a:solidFill>
                <a:latin typeface="Times New Roman"/>
                <a:cs typeface="Times New Roman"/>
              </a:rPr>
              <a:t>α</a:t>
            </a:r>
            <a:r>
              <a:rPr sz="2800" b="1" spc="-130" dirty="0">
                <a:solidFill>
                  <a:srgbClr val="6F2F9F"/>
                </a:solidFill>
                <a:latin typeface="Times New Roman"/>
                <a:cs typeface="Times New Roman"/>
              </a:rPr>
              <a:t>ν</a:t>
            </a:r>
            <a:r>
              <a:rPr sz="2800" b="1" spc="-155" dirty="0">
                <a:solidFill>
                  <a:srgbClr val="6F2F9F"/>
                </a:solidFill>
                <a:latin typeface="Times New Roman"/>
                <a:cs typeface="Times New Roman"/>
              </a:rPr>
              <a:t>άπτυξη</a:t>
            </a:r>
            <a:r>
              <a:rPr sz="2800" b="1" spc="-120" dirty="0">
                <a:solidFill>
                  <a:srgbClr val="6F2F9F"/>
                </a:solidFill>
                <a:latin typeface="Times New Roman"/>
                <a:cs typeface="Times New Roman"/>
              </a:rPr>
              <a:t>ς</a:t>
            </a:r>
            <a:r>
              <a:rPr sz="28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6F2F9F"/>
                </a:solidFill>
                <a:latin typeface="Times New Roman"/>
                <a:cs typeface="Times New Roman"/>
              </a:rPr>
              <a:t>σώματος</a:t>
            </a:r>
            <a:r>
              <a:rPr sz="28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6F2F9F"/>
                </a:solidFill>
                <a:latin typeface="Times New Roman"/>
                <a:cs typeface="Times New Roman"/>
              </a:rPr>
              <a:t>και</a:t>
            </a:r>
            <a:r>
              <a:rPr sz="2800" b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6F2F9F"/>
                </a:solidFill>
                <a:latin typeface="Times New Roman"/>
                <a:cs typeface="Times New Roman"/>
              </a:rPr>
              <a:t>πνεύματος</a:t>
            </a:r>
            <a:r>
              <a:rPr sz="28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,</a:t>
            </a:r>
            <a:r>
              <a:rPr sz="2800" b="1" spc="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45" dirty="0">
                <a:solidFill>
                  <a:srgbClr val="6F2F9F"/>
                </a:solidFill>
                <a:latin typeface="Times New Roman"/>
                <a:cs typeface="Times New Roman"/>
              </a:rPr>
              <a:t>με  </a:t>
            </a:r>
            <a:r>
              <a:rPr sz="2800" b="1" spc="-35" dirty="0">
                <a:solidFill>
                  <a:srgbClr val="6F2F9F"/>
                </a:solidFill>
                <a:latin typeface="Times New Roman"/>
                <a:cs typeface="Times New Roman"/>
              </a:rPr>
              <a:t>στόχο</a:t>
            </a:r>
            <a:r>
              <a:rPr sz="2800" b="1" spc="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6F2F9F"/>
                </a:solidFill>
                <a:latin typeface="Times New Roman"/>
                <a:cs typeface="Times New Roman"/>
              </a:rPr>
              <a:t>την</a:t>
            </a:r>
            <a:r>
              <a:rPr sz="2800"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6F2F9F"/>
                </a:solidFill>
                <a:latin typeface="Times New Roman"/>
                <a:cs typeface="Times New Roman"/>
              </a:rPr>
              <a:t>αρε</a:t>
            </a:r>
            <a:r>
              <a:rPr sz="2800" b="1" spc="-110" dirty="0">
                <a:solidFill>
                  <a:srgbClr val="6F2F9F"/>
                </a:solidFill>
                <a:latin typeface="Times New Roman"/>
                <a:cs typeface="Times New Roman"/>
              </a:rPr>
              <a:t>τ</a:t>
            </a:r>
            <a:r>
              <a:rPr sz="2800" b="1" spc="-175" dirty="0">
                <a:solidFill>
                  <a:srgbClr val="6F2F9F"/>
                </a:solidFill>
                <a:latin typeface="Times New Roman"/>
                <a:cs typeface="Times New Roman"/>
              </a:rPr>
              <a:t>ή</a:t>
            </a:r>
            <a:r>
              <a:rPr sz="2800" b="1" spc="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6F2F9F"/>
                </a:solidFill>
                <a:latin typeface="Times New Roman"/>
                <a:cs typeface="Times New Roman"/>
              </a:rPr>
              <a:t>και</a:t>
            </a:r>
            <a:r>
              <a:rPr sz="2800" b="1" spc="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6F2F9F"/>
                </a:solidFill>
                <a:latin typeface="Times New Roman"/>
                <a:cs typeface="Times New Roman"/>
              </a:rPr>
              <a:t>την</a:t>
            </a:r>
            <a:r>
              <a:rPr sz="28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ε</a:t>
            </a:r>
            <a:r>
              <a:rPr sz="2800" b="1" spc="-225" dirty="0">
                <a:solidFill>
                  <a:srgbClr val="6F2F9F"/>
                </a:solidFill>
                <a:latin typeface="Times New Roman"/>
                <a:cs typeface="Times New Roman"/>
              </a:rPr>
              <a:t>υτ</a:t>
            </a:r>
            <a:r>
              <a:rPr sz="2800" b="1" spc="-229" dirty="0">
                <a:solidFill>
                  <a:srgbClr val="6F2F9F"/>
                </a:solidFill>
                <a:latin typeface="Times New Roman"/>
                <a:cs typeface="Times New Roman"/>
              </a:rPr>
              <a:t>υ</a:t>
            </a:r>
            <a:r>
              <a:rPr sz="2800" b="1" spc="-80" dirty="0">
                <a:solidFill>
                  <a:srgbClr val="6F2F9F"/>
                </a:solidFill>
                <a:latin typeface="Times New Roman"/>
                <a:cs typeface="Times New Roman"/>
              </a:rPr>
              <a:t>χία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1290" y="412750"/>
            <a:ext cx="1948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29646-366B-4B45-BF9B-EA8B33017AFD}"/>
              </a:ext>
            </a:extLst>
          </p:cNvPr>
          <p:cNvSpPr txBox="1"/>
          <p:nvPr/>
        </p:nvSpPr>
        <p:spPr>
          <a:xfrm>
            <a:off x="1111156" y="226589"/>
            <a:ext cx="6838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>
                <a:solidFill>
                  <a:srgbClr val="FF0000"/>
                </a:solidFill>
              </a:rPr>
              <a:t>Ποια η θέση της σωματικής άσκησης στην αρχαιότητα και ποια σήμερα;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3825" marR="5080" indent="3810" algn="ctr">
              <a:lnSpc>
                <a:spcPct val="90000"/>
              </a:lnSpc>
              <a:spcBef>
                <a:spcPts val="575"/>
              </a:spcBef>
            </a:pPr>
            <a:r>
              <a:rPr spc="345" dirty="0"/>
              <a:t>Η </a:t>
            </a:r>
            <a:r>
              <a:rPr spc="-220" dirty="0"/>
              <a:t>ανάπτ</a:t>
            </a:r>
            <a:r>
              <a:rPr spc="-235" dirty="0"/>
              <a:t>υ</a:t>
            </a:r>
            <a:r>
              <a:rPr spc="-175" dirty="0"/>
              <a:t>ξ</a:t>
            </a:r>
            <a:r>
              <a:rPr spc="-215" dirty="0"/>
              <a:t>η</a:t>
            </a:r>
            <a:r>
              <a:rPr spc="10" dirty="0"/>
              <a:t> </a:t>
            </a:r>
            <a:r>
              <a:rPr spc="-70" dirty="0"/>
              <a:t>ενό</a:t>
            </a:r>
            <a:r>
              <a:rPr spc="-60" dirty="0"/>
              <a:t>ς</a:t>
            </a:r>
            <a:r>
              <a:rPr spc="-5" dirty="0"/>
              <a:t> </a:t>
            </a:r>
            <a:r>
              <a:rPr spc="-260" dirty="0"/>
              <a:t>σωματικά</a:t>
            </a:r>
            <a:r>
              <a:rPr dirty="0"/>
              <a:t> </a:t>
            </a:r>
            <a:r>
              <a:rPr spc="-250" dirty="0"/>
              <a:t>κ</a:t>
            </a:r>
            <a:r>
              <a:rPr spc="-265" dirty="0"/>
              <a:t>α</a:t>
            </a:r>
            <a:r>
              <a:rPr spc="-260" dirty="0"/>
              <a:t>ι  </a:t>
            </a:r>
            <a:r>
              <a:rPr spc="-210" dirty="0"/>
              <a:t>πνευματικά</a:t>
            </a:r>
            <a:r>
              <a:rPr spc="20" dirty="0"/>
              <a:t> </a:t>
            </a:r>
            <a:r>
              <a:rPr spc="-190" dirty="0"/>
              <a:t>υγιούς</a:t>
            </a:r>
            <a:r>
              <a:rPr spc="5" dirty="0"/>
              <a:t> </a:t>
            </a:r>
            <a:r>
              <a:rPr spc="-180" dirty="0"/>
              <a:t>παιδιού</a:t>
            </a:r>
            <a:r>
              <a:rPr spc="10" dirty="0"/>
              <a:t> </a:t>
            </a:r>
            <a:r>
              <a:rPr spc="-145" dirty="0"/>
              <a:t>αποτελεί</a:t>
            </a:r>
            <a:r>
              <a:rPr spc="20" dirty="0"/>
              <a:t> </a:t>
            </a:r>
            <a:r>
              <a:rPr spc="-265" dirty="0"/>
              <a:t>και </a:t>
            </a:r>
            <a:r>
              <a:rPr spc="-985" dirty="0"/>
              <a:t> </a:t>
            </a:r>
            <a:r>
              <a:rPr spc="-165" dirty="0">
                <a:solidFill>
                  <a:srgbClr val="FF0000"/>
                </a:solidFill>
              </a:rPr>
              <a:t>σήμερα</a:t>
            </a:r>
            <a:r>
              <a:rPr spc="5" dirty="0"/>
              <a:t> </a:t>
            </a:r>
            <a:r>
              <a:rPr spc="-160" dirty="0"/>
              <a:t>πρώτο</a:t>
            </a:r>
            <a:r>
              <a:rPr spc="-5" dirty="0"/>
              <a:t> </a:t>
            </a:r>
            <a:r>
              <a:rPr spc="-55" dirty="0"/>
              <a:t>στόχο</a:t>
            </a:r>
            <a:r>
              <a:rPr spc="-5" dirty="0"/>
              <a:t> </a:t>
            </a:r>
            <a:r>
              <a:rPr spc="-200" dirty="0"/>
              <a:t>κάθε</a:t>
            </a:r>
            <a:r>
              <a:rPr dirty="0"/>
              <a:t> </a:t>
            </a:r>
            <a:r>
              <a:rPr spc="-185" dirty="0"/>
              <a:t>κοινωνίας.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7167" y="2732608"/>
            <a:ext cx="64103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1275" marR="5080" indent="-129921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FF3300"/>
                </a:solidFill>
                <a:latin typeface="Times New Roman"/>
                <a:cs typeface="Times New Roman"/>
              </a:rPr>
              <a:t>Σε</a:t>
            </a:r>
            <a:r>
              <a:rPr sz="36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190" dirty="0">
                <a:solidFill>
                  <a:srgbClr val="FF3300"/>
                </a:solidFill>
                <a:latin typeface="Times New Roman"/>
                <a:cs typeface="Times New Roman"/>
              </a:rPr>
              <a:t>αυτό</a:t>
            </a:r>
            <a:r>
              <a:rPr sz="3600" b="1" spc="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180" dirty="0">
                <a:solidFill>
                  <a:srgbClr val="FF3300"/>
                </a:solidFill>
                <a:latin typeface="Times New Roman"/>
                <a:cs typeface="Times New Roman"/>
              </a:rPr>
              <a:t>συμβάλλει</a:t>
            </a:r>
            <a:r>
              <a:rPr sz="36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210" dirty="0">
                <a:solidFill>
                  <a:srgbClr val="FF3300"/>
                </a:solidFill>
                <a:latin typeface="Times New Roman"/>
                <a:cs typeface="Times New Roman"/>
              </a:rPr>
              <a:t>σημαντικά</a:t>
            </a:r>
            <a:r>
              <a:rPr sz="3600" b="1" spc="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240" dirty="0">
                <a:solidFill>
                  <a:srgbClr val="FF3300"/>
                </a:solidFill>
                <a:latin typeface="Times New Roman"/>
                <a:cs typeface="Times New Roman"/>
              </a:rPr>
              <a:t>και</a:t>
            </a:r>
            <a:r>
              <a:rPr sz="36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220" dirty="0">
                <a:solidFill>
                  <a:srgbClr val="FF3300"/>
                </a:solidFill>
                <a:latin typeface="Times New Roman"/>
                <a:cs typeface="Times New Roman"/>
              </a:rPr>
              <a:t>η </a:t>
            </a:r>
            <a:r>
              <a:rPr sz="3600" b="1" spc="-88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225" dirty="0">
                <a:solidFill>
                  <a:srgbClr val="FF3300"/>
                </a:solidFill>
                <a:latin typeface="Times New Roman"/>
                <a:cs typeface="Times New Roman"/>
              </a:rPr>
              <a:t>άσκηση</a:t>
            </a:r>
            <a:r>
              <a:rPr sz="36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180" dirty="0">
                <a:solidFill>
                  <a:srgbClr val="FF3300"/>
                </a:solidFill>
                <a:latin typeface="Times New Roman"/>
                <a:cs typeface="Times New Roman"/>
              </a:rPr>
              <a:t>του</a:t>
            </a:r>
            <a:r>
              <a:rPr sz="3600" b="1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600" b="1" spc="-175" dirty="0">
                <a:solidFill>
                  <a:srgbClr val="FF3300"/>
                </a:solidFill>
                <a:latin typeface="Times New Roman"/>
                <a:cs typeface="Times New Roman"/>
              </a:rPr>
              <a:t>σώματος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1290" y="412750"/>
            <a:ext cx="1948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344" y="3963923"/>
            <a:ext cx="4386072" cy="23378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4232" y="3963923"/>
            <a:ext cx="3828288" cy="233781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1011428"/>
            <a:ext cx="5797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0" dirty="0"/>
              <a:t>Η </a:t>
            </a:r>
            <a:r>
              <a:rPr spc="-235" dirty="0"/>
              <a:t>σωματική </a:t>
            </a:r>
            <a:r>
              <a:rPr spc="-225" dirty="0"/>
              <a:t>άσκηση</a:t>
            </a:r>
            <a:r>
              <a:rPr spc="-5" dirty="0"/>
              <a:t> </a:t>
            </a:r>
            <a:r>
              <a:rPr spc="-204" dirty="0"/>
              <a:t>συ</a:t>
            </a:r>
            <a:r>
              <a:rPr spc="-235" dirty="0"/>
              <a:t>μ</a:t>
            </a:r>
            <a:r>
              <a:rPr spc="-175" dirty="0"/>
              <a:t>βάλλει: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56261" y="1934986"/>
            <a:ext cx="7867015" cy="3896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800" b="1" spc="-185" dirty="0">
                <a:solidFill>
                  <a:srgbClr val="FF3300"/>
                </a:solidFill>
                <a:latin typeface="Times New Roman"/>
                <a:cs typeface="Times New Roman"/>
              </a:rPr>
              <a:t>1</a:t>
            </a:r>
            <a:r>
              <a:rPr sz="2800" b="1" spc="-90" dirty="0">
                <a:solidFill>
                  <a:srgbClr val="FF3300"/>
                </a:solidFill>
                <a:latin typeface="Times New Roman"/>
                <a:cs typeface="Times New Roman"/>
              </a:rPr>
              <a:t>.</a:t>
            </a:r>
            <a:r>
              <a:rPr sz="2800" b="1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28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Στην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8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sz="2800" b="1" spc="-155" dirty="0">
                <a:solidFill>
                  <a:srgbClr val="00AF50"/>
                </a:solidFill>
                <a:latin typeface="Times New Roman"/>
                <a:cs typeface="Times New Roman"/>
              </a:rPr>
              <a:t>άπτυξ</a:t>
            </a:r>
            <a:r>
              <a:rPr sz="2800" b="1" spc="-170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sz="28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800" b="1" spc="-210" dirty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γενικ</a:t>
            </a:r>
            <a:r>
              <a:rPr sz="28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ό</a:t>
            </a:r>
            <a:r>
              <a:rPr sz="28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τερα</a:t>
            </a:r>
            <a:r>
              <a:rPr sz="2800" b="1" spc="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στην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sz="28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8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sz="2800" b="1" spc="-165" dirty="0">
                <a:solidFill>
                  <a:srgbClr val="00AF50"/>
                </a:solidFill>
                <a:latin typeface="Times New Roman"/>
                <a:cs typeface="Times New Roman"/>
              </a:rPr>
              <a:t>ή</a:t>
            </a:r>
            <a:r>
              <a:rPr sz="2800" b="1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00AF50"/>
                </a:solidFill>
                <a:latin typeface="Times New Roman"/>
                <a:cs typeface="Times New Roman"/>
              </a:rPr>
              <a:t>λ</a:t>
            </a:r>
            <a:r>
              <a:rPr sz="2800" b="1" spc="-70" dirty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sz="28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ιτου</a:t>
            </a:r>
            <a:r>
              <a:rPr sz="2800" b="1" spc="-170" dirty="0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sz="28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γία  </a:t>
            </a:r>
            <a:r>
              <a:rPr sz="28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του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μυοσκελετικού</a:t>
            </a:r>
            <a:r>
              <a:rPr sz="2800" b="1" spc="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συστήματος,</a:t>
            </a:r>
            <a:r>
              <a:rPr sz="2800" b="1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το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οποίο</a:t>
            </a:r>
            <a:r>
              <a:rPr sz="2800" b="1" spc="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αποκτά:</a:t>
            </a:r>
            <a:endParaRPr sz="2800" dirty="0">
              <a:latin typeface="Times New Roman"/>
              <a:cs typeface="Times New Roman"/>
            </a:endParaRPr>
          </a:p>
          <a:p>
            <a:pPr marL="195580" marR="2192020" indent="-182880">
              <a:lnSpc>
                <a:spcPct val="100000"/>
              </a:lnSpc>
              <a:spcBef>
                <a:spcPts val="905"/>
              </a:spcBef>
            </a:pPr>
            <a:r>
              <a:rPr sz="2800" spc="-100" dirty="0">
                <a:solidFill>
                  <a:srgbClr val="FF0000"/>
                </a:solidFill>
                <a:latin typeface="Microsoft Sans Serif"/>
                <a:cs typeface="Microsoft Sans Serif"/>
              </a:rPr>
              <a:t>🗸</a:t>
            </a:r>
            <a:r>
              <a:rPr sz="2800" b="1" spc="-100" dirty="0">
                <a:solidFill>
                  <a:srgbClr val="00AFEF"/>
                </a:solidFill>
                <a:latin typeface="Times New Roman"/>
                <a:cs typeface="Times New Roman"/>
              </a:rPr>
              <a:t>Δύναμη.</a:t>
            </a:r>
            <a:r>
              <a:rPr sz="2800" b="1" spc="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00AFEF"/>
                </a:solidFill>
                <a:latin typeface="Times New Roman"/>
                <a:cs typeface="Times New Roman"/>
              </a:rPr>
              <a:t>Οι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00AFEF"/>
                </a:solidFill>
                <a:latin typeface="Times New Roman"/>
                <a:cs typeface="Times New Roman"/>
              </a:rPr>
              <a:t>μύες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00AFEF"/>
                </a:solidFill>
                <a:latin typeface="Times New Roman"/>
                <a:cs typeface="Times New Roman"/>
              </a:rPr>
              <a:t>αδυνατίζουν,</a:t>
            </a:r>
            <a:r>
              <a:rPr sz="2800" b="1" spc="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00AFEF"/>
                </a:solidFill>
                <a:latin typeface="Times New Roman"/>
                <a:cs typeface="Times New Roman"/>
              </a:rPr>
              <a:t>όταν</a:t>
            </a:r>
            <a:r>
              <a:rPr sz="2800" b="1" spc="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00AFEF"/>
                </a:solidFill>
                <a:latin typeface="Times New Roman"/>
                <a:cs typeface="Times New Roman"/>
              </a:rPr>
              <a:t>δε </a:t>
            </a:r>
            <a:r>
              <a:rPr sz="2800" b="1" spc="-4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00AFEF"/>
                </a:solidFill>
                <a:latin typeface="Times New Roman"/>
                <a:cs typeface="Times New Roman"/>
              </a:rPr>
              <a:t>χρησιμοποιούνται</a:t>
            </a:r>
            <a:endParaRPr sz="2800" dirty="0">
              <a:latin typeface="Times New Roman"/>
              <a:cs typeface="Times New Roman"/>
            </a:endParaRPr>
          </a:p>
          <a:p>
            <a:pPr marL="195580" marR="506095" indent="-182880">
              <a:lnSpc>
                <a:spcPct val="100000"/>
              </a:lnSpc>
              <a:spcBef>
                <a:spcPts val="900"/>
              </a:spcBef>
            </a:pPr>
            <a:r>
              <a:rPr sz="2800" spc="-150" dirty="0">
                <a:solidFill>
                  <a:srgbClr val="FF0000"/>
                </a:solidFill>
                <a:latin typeface="Microsoft Sans Serif"/>
                <a:cs typeface="Microsoft Sans Serif"/>
              </a:rPr>
              <a:t>🗸</a:t>
            </a:r>
            <a:r>
              <a:rPr sz="2800" b="1" spc="-150" dirty="0">
                <a:solidFill>
                  <a:srgbClr val="00AFEF"/>
                </a:solidFill>
                <a:latin typeface="Times New Roman"/>
                <a:cs typeface="Times New Roman"/>
              </a:rPr>
              <a:t>Ευλυγισία </a:t>
            </a:r>
            <a:r>
              <a:rPr sz="2800" b="1" spc="-190" dirty="0">
                <a:solidFill>
                  <a:srgbClr val="00AFEF"/>
                </a:solidFill>
                <a:latin typeface="Times New Roman"/>
                <a:cs typeface="Times New Roman"/>
              </a:rPr>
              <a:t>και</a:t>
            </a:r>
            <a:r>
              <a:rPr sz="2800" b="1" spc="-18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00AFEF"/>
                </a:solidFill>
                <a:latin typeface="Times New Roman"/>
                <a:cs typeface="Times New Roman"/>
              </a:rPr>
              <a:t>χάρη. </a:t>
            </a:r>
            <a:r>
              <a:rPr sz="2800" b="1" spc="235" dirty="0">
                <a:solidFill>
                  <a:srgbClr val="00AFEF"/>
                </a:solidFill>
                <a:latin typeface="Times New Roman"/>
                <a:cs typeface="Times New Roman"/>
              </a:rPr>
              <a:t>Η </a:t>
            </a:r>
            <a:r>
              <a:rPr sz="2800" b="1" spc="-180" dirty="0">
                <a:solidFill>
                  <a:srgbClr val="00AFEF"/>
                </a:solidFill>
                <a:latin typeface="Times New Roman"/>
                <a:cs typeface="Times New Roman"/>
              </a:rPr>
              <a:t>άσκηση</a:t>
            </a:r>
            <a:r>
              <a:rPr sz="2800" b="1" spc="-17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00AFEF"/>
                </a:solidFill>
                <a:latin typeface="Times New Roman"/>
                <a:cs typeface="Times New Roman"/>
              </a:rPr>
              <a:t>βοηθά </a:t>
            </a:r>
            <a:r>
              <a:rPr sz="2800" b="1" spc="-135" dirty="0">
                <a:solidFill>
                  <a:srgbClr val="00AFEF"/>
                </a:solidFill>
                <a:latin typeface="Times New Roman"/>
                <a:cs typeface="Times New Roman"/>
              </a:rPr>
              <a:t>να </a:t>
            </a:r>
            <a:r>
              <a:rPr sz="2800" b="1" spc="-140" dirty="0">
                <a:solidFill>
                  <a:srgbClr val="00AFEF"/>
                </a:solidFill>
                <a:latin typeface="Times New Roman"/>
                <a:cs typeface="Times New Roman"/>
              </a:rPr>
              <a:t>γίνεται </a:t>
            </a:r>
            <a:r>
              <a:rPr sz="2800" b="1" spc="-175" dirty="0">
                <a:solidFill>
                  <a:srgbClr val="00AFEF"/>
                </a:solidFill>
                <a:latin typeface="Times New Roman"/>
                <a:cs typeface="Times New Roman"/>
              </a:rPr>
              <a:t>η </a:t>
            </a:r>
            <a:r>
              <a:rPr sz="2800" b="1" spc="-170" dirty="0">
                <a:solidFill>
                  <a:srgbClr val="00AFEF"/>
                </a:solidFill>
                <a:latin typeface="Times New Roman"/>
                <a:cs typeface="Times New Roman"/>
              </a:rPr>
              <a:t> κίνηση</a:t>
            </a:r>
            <a:r>
              <a:rPr sz="2800" b="1" spc="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00AFEF"/>
                </a:solidFill>
                <a:latin typeface="Times New Roman"/>
                <a:cs typeface="Times New Roman"/>
              </a:rPr>
              <a:t>με</a:t>
            </a:r>
            <a:r>
              <a:rPr sz="2800" b="1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00AFEF"/>
                </a:solidFill>
                <a:latin typeface="Times New Roman"/>
                <a:cs typeface="Times New Roman"/>
              </a:rPr>
              <a:t>ευκολία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800" spc="-90" dirty="0">
                <a:solidFill>
                  <a:srgbClr val="FF0000"/>
                </a:solidFill>
                <a:latin typeface="Microsoft Sans Serif"/>
                <a:cs typeface="Microsoft Sans Serif"/>
              </a:rPr>
              <a:t>🗸</a:t>
            </a:r>
            <a:r>
              <a:rPr sz="2800" b="1" spc="-90" dirty="0">
                <a:solidFill>
                  <a:srgbClr val="00AFEF"/>
                </a:solidFill>
                <a:latin typeface="Times New Roman"/>
                <a:cs typeface="Times New Roman"/>
              </a:rPr>
              <a:t>Αντοχή.</a:t>
            </a:r>
            <a:r>
              <a:rPr sz="2800" b="1" spc="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235" dirty="0">
                <a:solidFill>
                  <a:srgbClr val="00AFEF"/>
                </a:solidFill>
                <a:latin typeface="Times New Roman"/>
                <a:cs typeface="Times New Roman"/>
              </a:rPr>
              <a:t>Η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00AFEF"/>
                </a:solidFill>
                <a:latin typeface="Times New Roman"/>
                <a:cs typeface="Times New Roman"/>
              </a:rPr>
              <a:t>αντοχή</a:t>
            </a:r>
            <a:r>
              <a:rPr sz="2800" b="1" spc="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00AFEF"/>
                </a:solidFill>
                <a:latin typeface="Times New Roman"/>
                <a:cs typeface="Times New Roman"/>
              </a:rPr>
              <a:t>αυξάνεται,</a:t>
            </a:r>
            <a:r>
              <a:rPr sz="2800" b="1" spc="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00AFEF"/>
                </a:solidFill>
                <a:latin typeface="Times New Roman"/>
                <a:cs typeface="Times New Roman"/>
              </a:rPr>
              <a:t>όταν</a:t>
            </a:r>
            <a:r>
              <a:rPr sz="2800" b="1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00AFEF"/>
                </a:solidFill>
                <a:latin typeface="Times New Roman"/>
                <a:cs typeface="Times New Roman"/>
              </a:rPr>
              <a:t>κάποιος</a:t>
            </a:r>
            <a:r>
              <a:rPr sz="2800" b="1" spc="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00AFEF"/>
                </a:solidFill>
                <a:latin typeface="Times New Roman"/>
                <a:cs typeface="Times New Roman"/>
              </a:rPr>
              <a:t>ασκείται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800" spc="-114" dirty="0">
                <a:solidFill>
                  <a:srgbClr val="FF0000"/>
                </a:solidFill>
                <a:latin typeface="Microsoft Sans Serif"/>
                <a:cs typeface="Microsoft Sans Serif"/>
              </a:rPr>
              <a:t>🗸</a:t>
            </a:r>
            <a:r>
              <a:rPr sz="2800" b="1" spc="-114" dirty="0">
                <a:solidFill>
                  <a:srgbClr val="00AFEF"/>
                </a:solidFill>
                <a:latin typeface="Times New Roman"/>
                <a:cs typeface="Times New Roman"/>
              </a:rPr>
              <a:t>Βοηθά</a:t>
            </a:r>
            <a:r>
              <a:rPr sz="2800" b="1" spc="2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00AFEF"/>
                </a:solidFill>
                <a:latin typeface="Times New Roman"/>
                <a:cs typeface="Times New Roman"/>
              </a:rPr>
              <a:t>στην</a:t>
            </a:r>
            <a:r>
              <a:rPr sz="2800" b="1" spc="1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00AFEF"/>
                </a:solidFill>
                <a:latin typeface="Times New Roman"/>
                <a:cs typeface="Times New Roman"/>
              </a:rPr>
              <a:t>εναπόθεση</a:t>
            </a:r>
            <a:r>
              <a:rPr sz="2800" b="1" spc="4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00AFEF"/>
                </a:solidFill>
                <a:latin typeface="Times New Roman"/>
                <a:cs typeface="Times New Roman"/>
              </a:rPr>
              <a:t>ασβεστίου</a:t>
            </a:r>
            <a:r>
              <a:rPr sz="2800" b="1" spc="3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00AFEF"/>
                </a:solidFill>
                <a:latin typeface="Times New Roman"/>
                <a:cs typeface="Times New Roman"/>
              </a:rPr>
              <a:t>στα</a:t>
            </a:r>
            <a:r>
              <a:rPr sz="28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00AFEF"/>
                </a:solidFill>
                <a:latin typeface="Times New Roman"/>
                <a:cs typeface="Times New Roman"/>
              </a:rPr>
              <a:t>παιδιά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A9F6C-C9CC-4792-AB9D-BF5FEFA25D2E}"/>
              </a:ext>
            </a:extLst>
          </p:cNvPr>
          <p:cNvSpPr txBox="1"/>
          <p:nvPr/>
        </p:nvSpPr>
        <p:spPr>
          <a:xfrm>
            <a:off x="990600" y="483557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Πού</a:t>
            </a:r>
            <a:r>
              <a:rPr lang="el-GR" dirty="0"/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77350-8838-4268-9F29-EC05EED871EA}"/>
              </a:ext>
            </a:extLst>
          </p:cNvPr>
          <p:cNvSpPr txBox="1"/>
          <p:nvPr/>
        </p:nvSpPr>
        <p:spPr>
          <a:xfrm>
            <a:off x="6721600" y="2667000"/>
            <a:ext cx="1973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rgbClr val="FF0000"/>
                </a:solidFill>
              </a:rPr>
              <a:t>Τί αποκτά το </a:t>
            </a:r>
            <a:r>
              <a:rPr lang="el-GR" sz="2000" i="1" dirty="0" err="1">
                <a:solidFill>
                  <a:srgbClr val="FF0000"/>
                </a:solidFill>
              </a:rPr>
              <a:t>μυοσκελετικό</a:t>
            </a:r>
            <a:r>
              <a:rPr lang="el-GR" sz="2000" i="1" dirty="0">
                <a:solidFill>
                  <a:srgbClr val="FF0000"/>
                </a:solidFill>
              </a:rPr>
              <a:t> σύστημα με την άσκηση;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869" y="681304"/>
            <a:ext cx="73615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5" dirty="0">
                <a:solidFill>
                  <a:srgbClr val="C00000"/>
                </a:solidFill>
              </a:rPr>
              <a:t>Η </a:t>
            </a:r>
            <a:r>
              <a:rPr spc="-250" dirty="0">
                <a:solidFill>
                  <a:srgbClr val="C00000"/>
                </a:solidFill>
              </a:rPr>
              <a:t>κ</a:t>
            </a:r>
            <a:r>
              <a:rPr spc="-165" dirty="0">
                <a:solidFill>
                  <a:srgbClr val="C00000"/>
                </a:solidFill>
              </a:rPr>
              <a:t>αθαρι</a:t>
            </a:r>
            <a:r>
              <a:rPr spc="-150" dirty="0">
                <a:solidFill>
                  <a:srgbClr val="C00000"/>
                </a:solidFill>
              </a:rPr>
              <a:t>ό</a:t>
            </a:r>
            <a:r>
              <a:rPr spc="-245" dirty="0">
                <a:solidFill>
                  <a:srgbClr val="C00000"/>
                </a:solidFill>
              </a:rPr>
              <a:t>τητα</a:t>
            </a:r>
            <a:r>
              <a:rPr spc="-30" dirty="0">
                <a:solidFill>
                  <a:srgbClr val="C00000"/>
                </a:solidFill>
              </a:rPr>
              <a:t> </a:t>
            </a:r>
            <a:r>
              <a:rPr spc="-175" dirty="0">
                <a:solidFill>
                  <a:srgbClr val="C00000"/>
                </a:solidFill>
              </a:rPr>
              <a:t>του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spc="-235" dirty="0">
                <a:solidFill>
                  <a:srgbClr val="C00000"/>
                </a:solidFill>
              </a:rPr>
              <a:t>σώ</a:t>
            </a:r>
            <a:r>
              <a:rPr spc="-220" dirty="0">
                <a:solidFill>
                  <a:srgbClr val="C00000"/>
                </a:solidFill>
              </a:rPr>
              <a:t>μ</a:t>
            </a:r>
            <a:r>
              <a:rPr spc="-150" dirty="0">
                <a:solidFill>
                  <a:srgbClr val="C00000"/>
                </a:solidFill>
              </a:rPr>
              <a:t>ατο</a:t>
            </a:r>
            <a:r>
              <a:rPr spc="-120" dirty="0">
                <a:solidFill>
                  <a:srgbClr val="C00000"/>
                </a:solidFill>
              </a:rPr>
              <a:t>ς</a:t>
            </a:r>
            <a:r>
              <a:rPr spc="-5" dirty="0">
                <a:solidFill>
                  <a:srgbClr val="C00000"/>
                </a:solidFill>
              </a:rPr>
              <a:t> </a:t>
            </a:r>
            <a:r>
              <a:rPr spc="-125" dirty="0">
                <a:solidFill>
                  <a:srgbClr val="C00000"/>
                </a:solidFill>
              </a:rPr>
              <a:t>προσφ</a:t>
            </a:r>
            <a:r>
              <a:rPr spc="-85" dirty="0">
                <a:solidFill>
                  <a:srgbClr val="C00000"/>
                </a:solidFill>
              </a:rPr>
              <a:t>έ</a:t>
            </a:r>
            <a:r>
              <a:rPr spc="-160" dirty="0">
                <a:solidFill>
                  <a:srgbClr val="C00000"/>
                </a:solidFill>
              </a:rPr>
              <a:t>ρει: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5226" y="1402842"/>
            <a:ext cx="4552315" cy="452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marR="109855" indent="-182880" algn="just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Προστασία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της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υγείας </a:t>
            </a:r>
            <a:r>
              <a:rPr sz="28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με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την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καλή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λ</a:t>
            </a:r>
            <a:r>
              <a:rPr sz="28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ε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ιτουργί</a:t>
            </a:r>
            <a:r>
              <a:rPr sz="2800" b="1" spc="-17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8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δ</a:t>
            </a:r>
            <a:r>
              <a:rPr sz="2800" b="1" spc="-40" dirty="0">
                <a:solidFill>
                  <a:srgbClr val="5A3470"/>
                </a:solidFill>
                <a:latin typeface="Times New Roman"/>
                <a:cs typeface="Times New Roman"/>
              </a:rPr>
              <a:t>έ</a:t>
            </a:r>
            <a:r>
              <a:rPr sz="28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ρματος 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την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προφύλαξ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από</a:t>
            </a:r>
            <a:endParaRPr sz="2800">
              <a:latin typeface="Times New Roman"/>
              <a:cs typeface="Times New Roman"/>
            </a:endParaRPr>
          </a:p>
          <a:p>
            <a:pPr marL="194945" algn="just">
              <a:lnSpc>
                <a:spcPct val="100000"/>
              </a:lnSpc>
            </a:pP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δερματικές</a:t>
            </a:r>
            <a:r>
              <a:rPr sz="2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μολύνσεις</a:t>
            </a:r>
            <a:endParaRPr sz="280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905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Τόνωση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οργανισμού</a:t>
            </a:r>
            <a:endParaRPr sz="2800">
              <a:latin typeface="Times New Roman"/>
              <a:cs typeface="Times New Roman"/>
            </a:endParaRPr>
          </a:p>
          <a:p>
            <a:pPr marL="194945" marR="5080" indent="-182880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Καλαισθητική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εμφάνιση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 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ανθρώπινου</a:t>
            </a:r>
            <a:r>
              <a:rPr sz="28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σώματος,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που </a:t>
            </a:r>
            <a:r>
              <a:rPr sz="28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αποτελεί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παράγοντα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εκτίμησης </a:t>
            </a:r>
            <a:r>
              <a:rPr sz="2800" b="1" spc="-6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ανθρώπο</a:t>
            </a:r>
            <a:r>
              <a:rPr sz="2800" b="1" spc="-235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800" b="1" spc="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8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επιτ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8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χί</a:t>
            </a:r>
            <a:r>
              <a:rPr sz="28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ς</a:t>
            </a:r>
            <a:endParaRPr sz="280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</a:pP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στην</a:t>
            </a:r>
            <a:r>
              <a:rPr sz="2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κοινωνική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ζωή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1290" y="307975"/>
            <a:ext cx="21551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950" b="1" spc="-30" baseline="25641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950" b="1" spc="240" baseline="2564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2000" b="1" spc="-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0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6420" y="1412747"/>
            <a:ext cx="2766060" cy="23667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1244" y="4114800"/>
            <a:ext cx="3296411" cy="21808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1046" y="6403397"/>
            <a:ext cx="12827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" dirty="0">
                <a:latin typeface="Arial MT"/>
                <a:cs typeface="Arial MT"/>
              </a:rPr>
              <a:t>40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6690" y="454129"/>
            <a:ext cx="189738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5"/>
              </a:lnSpc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202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5175" y="281940"/>
            <a:ext cx="8604885" cy="6294120"/>
            <a:chOff x="265175" y="281940"/>
            <a:chExt cx="8604885" cy="62941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1872" y="281940"/>
              <a:ext cx="3797808" cy="2459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286512"/>
              <a:ext cx="4876800" cy="32186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0055" y="2743200"/>
              <a:ext cx="3849624" cy="38328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5" y="3415284"/>
              <a:ext cx="4754880" cy="316077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899408" y="6373774"/>
            <a:ext cx="1346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Times New Roman"/>
                <a:cs typeface="Times New Roman"/>
              </a:rPr>
              <a:t>Β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α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ρελά</a:t>
            </a:r>
            <a:r>
              <a:rPr sz="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Times New Roman"/>
                <a:cs typeface="Times New Roman"/>
              </a:rPr>
              <a:t>Μ</a:t>
            </a:r>
            <a:r>
              <a:rPr sz="900" spc="-3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9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Tahoma"/>
                <a:cs typeface="Tahoma"/>
              </a:rPr>
              <a:t>- 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Λ</a:t>
            </a:r>
            <a:r>
              <a:rPr sz="900" spc="-80" dirty="0">
                <a:solidFill>
                  <a:srgbClr val="404040"/>
                </a:solidFill>
                <a:latin typeface="Times New Roman"/>
                <a:cs typeface="Times New Roman"/>
              </a:rPr>
              <a:t>υ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κο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σ</a:t>
            </a:r>
            <a:r>
              <a:rPr sz="900" spc="-30" dirty="0">
                <a:solidFill>
                  <a:srgbClr val="404040"/>
                </a:solidFill>
                <a:latin typeface="Times New Roman"/>
                <a:cs typeface="Times New Roman"/>
              </a:rPr>
              <a:t>τράτη</a:t>
            </a:r>
            <a:r>
              <a:rPr sz="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Α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ικ.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1011428"/>
            <a:ext cx="5797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0" dirty="0"/>
              <a:t>Η </a:t>
            </a:r>
            <a:r>
              <a:rPr spc="-235" dirty="0"/>
              <a:t>σωματική </a:t>
            </a:r>
            <a:r>
              <a:rPr spc="-225" dirty="0"/>
              <a:t>άσκηση</a:t>
            </a:r>
            <a:r>
              <a:rPr spc="-5" dirty="0"/>
              <a:t> </a:t>
            </a:r>
            <a:r>
              <a:rPr spc="-204" dirty="0"/>
              <a:t>συ</a:t>
            </a:r>
            <a:r>
              <a:rPr spc="-235" dirty="0"/>
              <a:t>μ</a:t>
            </a:r>
            <a:r>
              <a:rPr spc="-175" dirty="0"/>
              <a:t>βάλλει: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70" y="1824304"/>
            <a:ext cx="7819390" cy="3241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401320" indent="-515620">
              <a:lnSpc>
                <a:spcPct val="100000"/>
              </a:lnSpc>
              <a:spcBef>
                <a:spcPts val="95"/>
              </a:spcBef>
              <a:buClr>
                <a:srgbClr val="FF33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8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Στην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αποτελεσματική</a:t>
            </a:r>
            <a:r>
              <a:rPr sz="28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λειτουργία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της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καρδιάς</a:t>
            </a:r>
            <a:r>
              <a:rPr sz="28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και </a:t>
            </a:r>
            <a:r>
              <a:rPr sz="2800" b="1" spc="-6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95" dirty="0">
                <a:solidFill>
                  <a:srgbClr val="00AF50"/>
                </a:solidFill>
                <a:latin typeface="Times New Roman"/>
                <a:cs typeface="Times New Roman"/>
              </a:rPr>
              <a:t>των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αγγ</a:t>
            </a:r>
            <a:r>
              <a:rPr sz="28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sz="2800" b="1" spc="-200" dirty="0">
                <a:solidFill>
                  <a:srgbClr val="00AF50"/>
                </a:solidFill>
                <a:latin typeface="Times New Roman"/>
                <a:cs typeface="Times New Roman"/>
              </a:rPr>
              <a:t>ίων</a:t>
            </a:r>
            <a:endParaRPr sz="28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000"/>
              </a:lnSpc>
              <a:spcBef>
                <a:spcPts val="905"/>
              </a:spcBef>
              <a:buClr>
                <a:srgbClr val="FF33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8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Στη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μείωση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της</a:t>
            </a:r>
            <a:r>
              <a:rPr sz="2800" b="1" spc="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αρτηριακής</a:t>
            </a:r>
            <a:r>
              <a:rPr sz="2800" b="1" spc="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πίεσης</a:t>
            </a:r>
            <a:r>
              <a:rPr sz="2800" b="1" spc="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του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αίματος,</a:t>
            </a:r>
            <a:r>
              <a:rPr sz="28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της </a:t>
            </a:r>
            <a:r>
              <a:rPr sz="2800" b="1" spc="-6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χοληστερίνης</a:t>
            </a:r>
            <a:r>
              <a:rPr sz="2800" b="1" spc="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και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της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γλυκόζης</a:t>
            </a:r>
            <a:r>
              <a:rPr sz="2800" b="1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00AF50"/>
                </a:solidFill>
                <a:latin typeface="Times New Roman"/>
                <a:cs typeface="Times New Roman"/>
              </a:rPr>
              <a:t>(σακχάρου)</a:t>
            </a:r>
            <a:r>
              <a:rPr sz="2800" b="1" spc="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του </a:t>
            </a:r>
            <a:r>
              <a:rPr sz="28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 αίματος</a:t>
            </a:r>
            <a:endParaRPr sz="2800">
              <a:latin typeface="Times New Roman"/>
              <a:cs typeface="Times New Roman"/>
            </a:endParaRPr>
          </a:p>
          <a:p>
            <a:pPr marL="527685" marR="1548130" indent="-515620">
              <a:lnSpc>
                <a:spcPct val="100000"/>
              </a:lnSpc>
              <a:spcBef>
                <a:spcPts val="900"/>
              </a:spcBef>
              <a:buClr>
                <a:srgbClr val="FF33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8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Στην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70" dirty="0">
                <a:solidFill>
                  <a:srgbClr val="00AF50"/>
                </a:solidFill>
                <a:latin typeface="Times New Roman"/>
                <a:cs typeface="Times New Roman"/>
              </a:rPr>
              <a:t>καλή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λειτουργία</a:t>
            </a:r>
            <a:r>
              <a:rPr sz="28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του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00AF50"/>
                </a:solidFill>
                <a:latin typeface="Times New Roman"/>
                <a:cs typeface="Times New Roman"/>
              </a:rPr>
              <a:t>αναπνευστικού </a:t>
            </a:r>
            <a:r>
              <a:rPr sz="2800" b="1" spc="-6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συστήματος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8346" y="637987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MT"/>
                <a:cs typeface="Arial MT"/>
              </a:rPr>
              <a:t>41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9408" y="6373774"/>
            <a:ext cx="1346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Times New Roman"/>
                <a:cs typeface="Times New Roman"/>
              </a:rPr>
              <a:t>Β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α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ρελά</a:t>
            </a:r>
            <a:r>
              <a:rPr sz="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Times New Roman"/>
                <a:cs typeface="Times New Roman"/>
              </a:rPr>
              <a:t>Μ</a:t>
            </a:r>
            <a:r>
              <a:rPr sz="900" spc="-3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9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Tahoma"/>
                <a:cs typeface="Tahoma"/>
              </a:rPr>
              <a:t>- 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Λ</a:t>
            </a:r>
            <a:r>
              <a:rPr sz="900" spc="-80" dirty="0">
                <a:solidFill>
                  <a:srgbClr val="404040"/>
                </a:solidFill>
                <a:latin typeface="Times New Roman"/>
                <a:cs typeface="Times New Roman"/>
              </a:rPr>
              <a:t>υ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κο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σ</a:t>
            </a:r>
            <a:r>
              <a:rPr sz="900" spc="-30" dirty="0">
                <a:solidFill>
                  <a:srgbClr val="404040"/>
                </a:solidFill>
                <a:latin typeface="Times New Roman"/>
                <a:cs typeface="Times New Roman"/>
              </a:rPr>
              <a:t>τράτη</a:t>
            </a:r>
            <a:r>
              <a:rPr sz="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Α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ικ.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1046" y="6403397"/>
            <a:ext cx="12827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" dirty="0">
                <a:latin typeface="Arial MT"/>
                <a:cs typeface="Arial MT"/>
              </a:rPr>
              <a:t>42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6690" y="454129"/>
            <a:ext cx="189738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5"/>
              </a:lnSpc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202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459" y="240791"/>
            <a:ext cx="8700770" cy="6337300"/>
            <a:chOff x="251459" y="240791"/>
            <a:chExt cx="8700770" cy="6337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240791"/>
              <a:ext cx="4157472" cy="35737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3983" y="240791"/>
              <a:ext cx="4507992" cy="40081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747" y="3814571"/>
              <a:ext cx="4489704" cy="27630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3544" y="4204715"/>
              <a:ext cx="4218432" cy="237286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899408" y="6373774"/>
            <a:ext cx="1346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Times New Roman"/>
                <a:cs typeface="Times New Roman"/>
              </a:rPr>
              <a:t>Β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α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ρελά</a:t>
            </a:r>
            <a:r>
              <a:rPr sz="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Times New Roman"/>
                <a:cs typeface="Times New Roman"/>
              </a:rPr>
              <a:t>Μ</a:t>
            </a:r>
            <a:r>
              <a:rPr sz="900" spc="-3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9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Tahoma"/>
                <a:cs typeface="Tahoma"/>
              </a:rPr>
              <a:t>- 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Λ</a:t>
            </a:r>
            <a:r>
              <a:rPr sz="900" spc="-80" dirty="0">
                <a:solidFill>
                  <a:srgbClr val="404040"/>
                </a:solidFill>
                <a:latin typeface="Times New Roman"/>
                <a:cs typeface="Times New Roman"/>
              </a:rPr>
              <a:t>υ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κο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σ</a:t>
            </a:r>
            <a:r>
              <a:rPr sz="900" spc="-30" dirty="0">
                <a:solidFill>
                  <a:srgbClr val="404040"/>
                </a:solidFill>
                <a:latin typeface="Times New Roman"/>
                <a:cs typeface="Times New Roman"/>
              </a:rPr>
              <a:t>τράτη</a:t>
            </a:r>
            <a:r>
              <a:rPr sz="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Α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ικ.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1011428"/>
            <a:ext cx="5797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0" dirty="0"/>
              <a:t>Η </a:t>
            </a:r>
            <a:r>
              <a:rPr spc="-235" dirty="0"/>
              <a:t>σωματική </a:t>
            </a:r>
            <a:r>
              <a:rPr spc="-225" dirty="0"/>
              <a:t>άσκηση</a:t>
            </a:r>
            <a:r>
              <a:rPr spc="-5" dirty="0"/>
              <a:t> </a:t>
            </a:r>
            <a:r>
              <a:rPr spc="-204" dirty="0"/>
              <a:t>συ</a:t>
            </a:r>
            <a:r>
              <a:rPr spc="-235" dirty="0"/>
              <a:t>μ</a:t>
            </a:r>
            <a:r>
              <a:rPr spc="-175" dirty="0"/>
              <a:t>βάλλει: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74370" y="1824304"/>
            <a:ext cx="7444105" cy="2814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1042669" indent="-515620">
              <a:lnSpc>
                <a:spcPct val="100000"/>
              </a:lnSpc>
              <a:spcBef>
                <a:spcPts val="95"/>
              </a:spcBef>
              <a:buClr>
                <a:srgbClr val="FF33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8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Στην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απεξά</a:t>
            </a:r>
            <a:r>
              <a:rPr sz="28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ρ</a:t>
            </a:r>
            <a:r>
              <a:rPr sz="2800" b="1" spc="-180" dirty="0">
                <a:solidFill>
                  <a:srgbClr val="00AF50"/>
                </a:solidFill>
                <a:latin typeface="Times New Roman"/>
                <a:cs typeface="Times New Roman"/>
              </a:rPr>
              <a:t>τηση</a:t>
            </a:r>
            <a:r>
              <a:rPr sz="2800" b="1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srgbClr val="00AF50"/>
                </a:solidFill>
                <a:latin typeface="Times New Roman"/>
                <a:cs typeface="Times New Roman"/>
              </a:rPr>
              <a:t>απ</a:t>
            </a:r>
            <a:r>
              <a:rPr sz="28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ό</a:t>
            </a: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90" dirty="0">
                <a:solidFill>
                  <a:srgbClr val="00AF50"/>
                </a:solidFill>
                <a:latin typeface="Times New Roman"/>
                <a:cs typeface="Times New Roman"/>
              </a:rPr>
              <a:t>το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κά</a:t>
            </a:r>
            <a:r>
              <a:rPr sz="28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πνι</a:t>
            </a:r>
            <a:r>
              <a:rPr sz="2800" b="1" spc="-204" dirty="0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sz="28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μα</a:t>
            </a:r>
            <a:r>
              <a:rPr sz="2800" b="1" spc="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sz="28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800" b="1" spc="-210" dirty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00AF50"/>
                </a:solidFill>
                <a:latin typeface="Times New Roman"/>
                <a:cs typeface="Times New Roman"/>
              </a:rPr>
              <a:t>τα  </a:t>
            </a:r>
            <a:r>
              <a:rPr sz="2800" b="1" spc="-180" dirty="0">
                <a:solidFill>
                  <a:srgbClr val="00AF50"/>
                </a:solidFill>
                <a:latin typeface="Times New Roman"/>
                <a:cs typeface="Times New Roman"/>
              </a:rPr>
              <a:t>ναρκωτικά</a:t>
            </a:r>
            <a:endParaRPr sz="28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000"/>
              </a:lnSpc>
              <a:spcBef>
                <a:spcPts val="905"/>
              </a:spcBef>
              <a:buClr>
                <a:srgbClr val="FF3300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8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Στην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απαλλαγή</a:t>
            </a:r>
            <a:r>
              <a:rPr sz="2800" b="1" spc="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από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την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υπερένταση,</a:t>
            </a:r>
            <a:r>
              <a:rPr sz="2800" b="1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00AF50"/>
                </a:solidFill>
                <a:latin typeface="Times New Roman"/>
                <a:cs typeface="Times New Roman"/>
              </a:rPr>
              <a:t>το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θυμό</a:t>
            </a:r>
            <a:r>
              <a:rPr sz="28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και </a:t>
            </a:r>
            <a:r>
              <a:rPr sz="2800" b="1" spc="-6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την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ανησυχία.</a:t>
            </a:r>
            <a:r>
              <a:rPr sz="2800" b="1" spc="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40" dirty="0">
                <a:solidFill>
                  <a:srgbClr val="00AF50"/>
                </a:solidFill>
                <a:latin typeface="Times New Roman"/>
                <a:cs typeface="Times New Roman"/>
              </a:rPr>
              <a:t>Το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άτομο</a:t>
            </a:r>
            <a:r>
              <a:rPr sz="2800" b="1" spc="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00AF50"/>
                </a:solidFill>
                <a:latin typeface="Times New Roman"/>
                <a:cs typeface="Times New Roman"/>
              </a:rPr>
              <a:t>αισθάνεται</a:t>
            </a:r>
            <a:r>
              <a:rPr sz="2800" b="1" spc="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ευχάριστα,</a:t>
            </a:r>
            <a:endParaRPr sz="280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</a:pPr>
            <a:r>
              <a:rPr sz="28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χαλαρά</a:t>
            </a:r>
            <a:endParaRPr sz="28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900"/>
              </a:spcBef>
              <a:buClr>
                <a:srgbClr val="FF3300"/>
              </a:buClr>
              <a:buAutoNum type="arabicPeriod" startAt="4"/>
              <a:tabLst>
                <a:tab pos="527685" algn="l"/>
                <a:tab pos="528320" algn="l"/>
              </a:tabLst>
            </a:pPr>
            <a:r>
              <a:rPr sz="28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Στην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αρ</a:t>
            </a:r>
            <a:r>
              <a:rPr sz="2800" b="1" spc="-55" dirty="0">
                <a:solidFill>
                  <a:srgbClr val="00AF50"/>
                </a:solidFill>
                <a:latin typeface="Times New Roman"/>
                <a:cs typeface="Times New Roman"/>
              </a:rPr>
              <a:t>μο</a:t>
            </a:r>
            <a:r>
              <a:rPr sz="2800" b="1" spc="-60" dirty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sz="28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ί</a:t>
            </a:r>
            <a:r>
              <a:rPr sz="2800" b="1" spc="-240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800" b="1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σώματ</a:t>
            </a:r>
            <a:r>
              <a:rPr sz="2800" b="1" spc="-145" dirty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sz="28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r>
              <a:rPr sz="2800" b="1" spc="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sz="28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800" b="1" spc="-210" dirty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πνεύ</a:t>
            </a:r>
            <a:r>
              <a:rPr sz="2800" b="1" spc="-105" dirty="0">
                <a:solidFill>
                  <a:srgbClr val="00AF50"/>
                </a:solidFill>
                <a:latin typeface="Times New Roman"/>
                <a:cs typeface="Times New Roman"/>
              </a:rPr>
              <a:t>μ</a:t>
            </a:r>
            <a:r>
              <a:rPr sz="28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ατο</a:t>
            </a:r>
            <a:r>
              <a:rPr sz="28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980" y="787984"/>
            <a:ext cx="66948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Προληπτικά</a:t>
            </a:r>
            <a:r>
              <a:rPr dirty="0"/>
              <a:t> </a:t>
            </a:r>
            <a:r>
              <a:rPr spc="-145" dirty="0"/>
              <a:t>μέτρα</a:t>
            </a:r>
            <a:r>
              <a:rPr spc="-10" dirty="0"/>
              <a:t> </a:t>
            </a:r>
            <a:r>
              <a:rPr spc="-204" dirty="0"/>
              <a:t>στην</a:t>
            </a:r>
            <a:r>
              <a:rPr spc="-10" dirty="0"/>
              <a:t> </a:t>
            </a:r>
            <a:r>
              <a:rPr spc="-110" dirty="0"/>
              <a:t>ορθοπεδική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980" y="1484122"/>
            <a:ext cx="7509509" cy="250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marR="5080" indent="-183515">
              <a:lnSpc>
                <a:spcPct val="100000"/>
              </a:lnSpc>
              <a:spcBef>
                <a:spcPts val="95"/>
              </a:spcBef>
            </a:pPr>
            <a:r>
              <a:rPr sz="2800" b="1" spc="50" dirty="0">
                <a:solidFill>
                  <a:srgbClr val="5A3470"/>
                </a:solidFill>
                <a:latin typeface="Times New Roman"/>
                <a:cs typeface="Times New Roman"/>
              </a:rPr>
              <a:t>Τ</a:t>
            </a:r>
            <a:r>
              <a:rPr sz="2800" b="1" spc="-17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σημαντικ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ό</a:t>
            </a:r>
            <a:r>
              <a:rPr sz="28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τερα</a:t>
            </a:r>
            <a:r>
              <a:rPr sz="2800" b="1" spc="6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8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σήματα,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</a:t>
            </a:r>
            <a:r>
              <a:rPr sz="28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8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απα</a:t>
            </a:r>
            <a:r>
              <a:rPr sz="28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τούν</a:t>
            </a:r>
            <a:r>
              <a:rPr sz="2800" b="1" spc="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κατά</a:t>
            </a:r>
            <a:r>
              <a:rPr sz="28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την  </a:t>
            </a:r>
            <a:r>
              <a:rPr sz="28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ανάπτυξη</a:t>
            </a:r>
            <a:r>
              <a:rPr sz="28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είναι:</a:t>
            </a:r>
            <a:endParaRPr sz="2800" dirty="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900"/>
              </a:spcBef>
              <a:buClr>
                <a:srgbClr val="FF3300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spc="23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σκολίωση</a:t>
            </a:r>
            <a:endParaRPr sz="2800" dirty="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900"/>
              </a:spcBef>
              <a:buClr>
                <a:srgbClr val="FF3300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spc="23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800" b="1" spc="-4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220" dirty="0">
                <a:solidFill>
                  <a:srgbClr val="5A3470"/>
                </a:solidFill>
                <a:latin typeface="Times New Roman"/>
                <a:cs typeface="Times New Roman"/>
              </a:rPr>
              <a:t>κύφωση</a:t>
            </a:r>
            <a:endParaRPr sz="2800" dirty="0">
              <a:latin typeface="Times New Roman"/>
              <a:cs typeface="Times New Roman"/>
            </a:endParaRPr>
          </a:p>
          <a:p>
            <a:pPr marL="295275" indent="-283210">
              <a:lnSpc>
                <a:spcPct val="100000"/>
              </a:lnSpc>
              <a:spcBef>
                <a:spcPts val="900"/>
              </a:spcBef>
              <a:buClr>
                <a:srgbClr val="FF3300"/>
              </a:buClr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Οι</a:t>
            </a:r>
            <a:r>
              <a:rPr sz="28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8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οστεοχονδρίτιδες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1290" y="412750"/>
            <a:ext cx="1948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8971" y="2403348"/>
            <a:ext cx="3430524" cy="29535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0347" y="4072128"/>
            <a:ext cx="2415540" cy="241554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E859D-CE15-49C8-ADAB-03895340B28B}"/>
              </a:ext>
            </a:extLst>
          </p:cNvPr>
          <p:cNvSpPr txBox="1"/>
          <p:nvPr/>
        </p:nvSpPr>
        <p:spPr>
          <a:xfrm>
            <a:off x="315241" y="1221046"/>
            <a:ext cx="1320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>
                <a:solidFill>
                  <a:srgbClr val="FF0000"/>
                </a:solidFill>
              </a:rPr>
              <a:t>Ποια είναι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050F6-14C0-4D0B-BB72-E023C69C80FD}"/>
              </a:ext>
            </a:extLst>
          </p:cNvPr>
          <p:cNvSpPr txBox="1"/>
          <p:nvPr/>
        </p:nvSpPr>
        <p:spPr>
          <a:xfrm>
            <a:off x="3725854" y="5352756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(Φλεγμονές των χόνδρων στις αρθρώσεις)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50DE5C-3712-42E6-A3EA-85DEF9D3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40" y="424941"/>
            <a:ext cx="7769860" cy="1107996"/>
          </a:xfrm>
        </p:spPr>
        <p:txBody>
          <a:bodyPr/>
          <a:lstStyle/>
          <a:p>
            <a:r>
              <a:rPr lang="el-GR" dirty="0"/>
              <a:t>Ποια είναι τα σπουδαιότερα προληπτικά μέτρα στην ορθοπεδική;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153ADF5-5A5E-4F45-8C77-C7DF7401B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3638"/>
            <a:ext cx="7813852" cy="584775"/>
          </a:xfrm>
        </p:spPr>
        <p:txBody>
          <a:bodyPr/>
          <a:lstStyle/>
          <a:p>
            <a:r>
              <a:rPr lang="el-GR" sz="2000" b="0" dirty="0">
                <a:solidFill>
                  <a:schemeClr val="tx1"/>
                </a:solidFill>
              </a:rPr>
              <a:t>Προληπτικός έλεγχος για σκολίωση –κύφωση</a:t>
            </a:r>
          </a:p>
          <a:p>
            <a:pPr marL="914400" lvl="1" indent="-457200">
              <a:buFontTx/>
              <a:buChar char="-"/>
            </a:pP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40A141-DEAA-4801-8EF8-8AC36FA08AB0}"/>
              </a:ext>
            </a:extLst>
          </p:cNvPr>
          <p:cNvSpPr txBox="1"/>
          <p:nvPr/>
        </p:nvSpPr>
        <p:spPr>
          <a:xfrm>
            <a:off x="762000" y="321365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Σωστή φροντίδα του </a:t>
            </a:r>
            <a:r>
              <a:rPr lang="el-GR" dirty="0" err="1"/>
              <a:t>μυοσκελετικού</a:t>
            </a:r>
            <a:endParaRPr lang="el-GR" dirty="0"/>
          </a:p>
          <a:p>
            <a:endParaRPr lang="el-GR" dirty="0"/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57B8B31A-52DF-46C9-A675-E10153F90975}"/>
              </a:ext>
            </a:extLst>
          </p:cNvPr>
          <p:cNvCxnSpPr/>
          <p:nvPr/>
        </p:nvCxnSpPr>
        <p:spPr>
          <a:xfrm flipH="1">
            <a:off x="2209800" y="3606391"/>
            <a:ext cx="4572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E12CF952-16AD-4425-B3B0-E96EE99594FD}"/>
              </a:ext>
            </a:extLst>
          </p:cNvPr>
          <p:cNvCxnSpPr>
            <a:cxnSpLocks/>
          </p:cNvCxnSpPr>
          <p:nvPr/>
        </p:nvCxnSpPr>
        <p:spPr>
          <a:xfrm>
            <a:off x="2667000" y="3617435"/>
            <a:ext cx="457200" cy="296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3B2F2C9-DF92-4B9A-8FDA-CF2A519276AE}"/>
              </a:ext>
            </a:extLst>
          </p:cNvPr>
          <p:cNvSpPr txBox="1"/>
          <p:nvPr/>
        </p:nvSpPr>
        <p:spPr>
          <a:xfrm>
            <a:off x="762000" y="397677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Σωματική άσκηση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EC1249-AD3F-4D15-AD88-DDF7330A235E}"/>
              </a:ext>
            </a:extLst>
          </p:cNvPr>
          <p:cNvSpPr txBox="1"/>
          <p:nvPr/>
        </p:nvSpPr>
        <p:spPr>
          <a:xfrm>
            <a:off x="3124200" y="3859981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Διατροφή(υψηλή πρόσληψη ασβεστίου από τις τροφές)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7CA743-EA6A-4DF0-887C-B427BCF1889D}"/>
              </a:ext>
            </a:extLst>
          </p:cNvPr>
          <p:cNvSpPr txBox="1"/>
          <p:nvPr/>
        </p:nvSpPr>
        <p:spPr>
          <a:xfrm>
            <a:off x="762000" y="5410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Σωστή  στάση σώματος</a:t>
            </a:r>
          </a:p>
        </p:txBody>
      </p:sp>
    </p:spTree>
    <p:extLst>
      <p:ext uri="{BB962C8B-B14F-4D97-AF65-F5344CB8AC3E}">
        <p14:creationId xmlns:p14="http://schemas.microsoft.com/office/powerpoint/2010/main" val="3887835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869" y="1137665"/>
            <a:ext cx="72415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27685" marR="5080" indent="-515620">
              <a:lnSpc>
                <a:spcPts val="3460"/>
              </a:lnSpc>
              <a:spcBef>
                <a:spcPts val="535"/>
              </a:spcBef>
              <a:tabLst>
                <a:tab pos="527685" algn="l"/>
              </a:tabLst>
            </a:pPr>
            <a:r>
              <a:rPr sz="3200" spc="-150" dirty="0">
                <a:solidFill>
                  <a:srgbClr val="00AF50"/>
                </a:solidFill>
              </a:rPr>
              <a:t>1.	</a:t>
            </a:r>
            <a:r>
              <a:rPr sz="3200" spc="45" dirty="0"/>
              <a:t>Ο </a:t>
            </a:r>
            <a:r>
              <a:rPr sz="3200" spc="-114" dirty="0"/>
              <a:t>προληπτικό</a:t>
            </a:r>
            <a:r>
              <a:rPr sz="3200" spc="-95" dirty="0"/>
              <a:t>ς</a:t>
            </a:r>
            <a:r>
              <a:rPr sz="3200" dirty="0"/>
              <a:t> </a:t>
            </a:r>
            <a:r>
              <a:rPr sz="3200" spc="-30" dirty="0"/>
              <a:t>έ</a:t>
            </a:r>
            <a:r>
              <a:rPr sz="3200" spc="-100" dirty="0"/>
              <a:t>λ</a:t>
            </a:r>
            <a:r>
              <a:rPr sz="3200" spc="-80" dirty="0"/>
              <a:t>ε</a:t>
            </a:r>
            <a:r>
              <a:rPr sz="3200" spc="15" dirty="0"/>
              <a:t>γχος</a:t>
            </a:r>
            <a:r>
              <a:rPr sz="3200" spc="-40" dirty="0"/>
              <a:t> </a:t>
            </a:r>
            <a:r>
              <a:rPr sz="3200" spc="-155" dirty="0"/>
              <a:t>για</a:t>
            </a:r>
            <a:r>
              <a:rPr sz="3200" dirty="0"/>
              <a:t> </a:t>
            </a:r>
            <a:r>
              <a:rPr sz="3200" spc="-120" dirty="0"/>
              <a:t>σκ</a:t>
            </a:r>
            <a:r>
              <a:rPr sz="3200" spc="-100" dirty="0"/>
              <a:t>ο</a:t>
            </a:r>
            <a:r>
              <a:rPr sz="3200" spc="-185" dirty="0"/>
              <a:t>λί</a:t>
            </a:r>
            <a:r>
              <a:rPr sz="3200" spc="-325" dirty="0"/>
              <a:t>ω</a:t>
            </a:r>
            <a:r>
              <a:rPr sz="3200" spc="-190" dirty="0"/>
              <a:t>ση</a:t>
            </a:r>
            <a:r>
              <a:rPr sz="3200" spc="-25" dirty="0"/>
              <a:t> </a:t>
            </a:r>
            <a:r>
              <a:rPr sz="3200" spc="-170" dirty="0"/>
              <a:t>και  </a:t>
            </a:r>
            <a:r>
              <a:rPr sz="3200" spc="-245" dirty="0"/>
              <a:t>κύφωση:</a:t>
            </a:r>
            <a:endParaRPr sz="320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44347" y="2165349"/>
            <a:ext cx="7855305" cy="1931888"/>
          </a:xfrm>
          <a:prstGeom prst="rect">
            <a:avLst/>
          </a:prstGeom>
        </p:spPr>
        <p:txBody>
          <a:bodyPr vert="horz" wrap="square" lIns="0" tIns="206324" rIns="0" bIns="0" rtlCol="0">
            <a:spAutoFit/>
          </a:bodyPr>
          <a:lstStyle/>
          <a:p>
            <a:pPr marL="897890" marR="182245" indent="-207645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Γίνεται</a:t>
            </a:r>
            <a:r>
              <a:rPr spc="-10" dirty="0"/>
              <a:t> </a:t>
            </a:r>
            <a:r>
              <a:rPr spc="-60" dirty="0"/>
              <a:t>από</a:t>
            </a:r>
            <a:r>
              <a:rPr dirty="0"/>
              <a:t> </a:t>
            </a:r>
            <a:r>
              <a:rPr spc="-100" dirty="0"/>
              <a:t>εξειδικευμένο</a:t>
            </a:r>
            <a:r>
              <a:rPr spc="5" dirty="0"/>
              <a:t> </a:t>
            </a:r>
            <a:r>
              <a:rPr spc="-105" dirty="0"/>
              <a:t>προσωπικό</a:t>
            </a:r>
            <a:r>
              <a:rPr spc="30" dirty="0"/>
              <a:t> </a:t>
            </a:r>
            <a:r>
              <a:rPr spc="-185" dirty="0"/>
              <a:t>κατά</a:t>
            </a:r>
            <a:r>
              <a:rPr spc="10" dirty="0"/>
              <a:t> </a:t>
            </a:r>
            <a:r>
              <a:rPr spc="-195" dirty="0"/>
              <a:t>τη </a:t>
            </a:r>
            <a:r>
              <a:rPr spc="-685" dirty="0"/>
              <a:t> </a:t>
            </a:r>
            <a:r>
              <a:rPr spc="-15" dirty="0"/>
              <a:t>σ</a:t>
            </a:r>
            <a:r>
              <a:rPr spc="-25" dirty="0"/>
              <a:t>χ</a:t>
            </a:r>
            <a:r>
              <a:rPr spc="-135" dirty="0"/>
              <a:t>ολική</a:t>
            </a:r>
            <a:r>
              <a:rPr spc="35" dirty="0"/>
              <a:t> </a:t>
            </a:r>
            <a:r>
              <a:rPr spc="-55" dirty="0"/>
              <a:t>περίοδ</a:t>
            </a:r>
            <a:r>
              <a:rPr spc="-50" dirty="0"/>
              <a:t>ο</a:t>
            </a:r>
            <a:r>
              <a:rPr spc="25" dirty="0"/>
              <a:t> </a:t>
            </a:r>
            <a:r>
              <a:rPr spc="-190" dirty="0"/>
              <a:t>και</a:t>
            </a:r>
            <a:r>
              <a:rPr dirty="0"/>
              <a:t> </a:t>
            </a:r>
            <a:r>
              <a:rPr spc="-150" dirty="0"/>
              <a:t>συμβά</a:t>
            </a:r>
            <a:r>
              <a:rPr spc="-130" dirty="0"/>
              <a:t>λ</a:t>
            </a:r>
            <a:r>
              <a:rPr spc="-95" dirty="0"/>
              <a:t>λ</a:t>
            </a:r>
            <a:r>
              <a:rPr spc="-65" dirty="0"/>
              <a:t>ε</a:t>
            </a:r>
            <a:r>
              <a:rPr spc="-210" dirty="0"/>
              <a:t>ι</a:t>
            </a:r>
            <a:r>
              <a:rPr spc="15" dirty="0"/>
              <a:t> </a:t>
            </a:r>
            <a:r>
              <a:rPr spc="-185" dirty="0"/>
              <a:t>στη</a:t>
            </a:r>
            <a:r>
              <a:rPr spc="-5" dirty="0"/>
              <a:t> </a:t>
            </a:r>
            <a:r>
              <a:rPr spc="-90" dirty="0"/>
              <a:t>μ</a:t>
            </a:r>
            <a:r>
              <a:rPr spc="-175" dirty="0"/>
              <a:t>είωση</a:t>
            </a:r>
            <a:r>
              <a:rPr lang="el-GR" spc="-175" dirty="0"/>
              <a:t> </a:t>
            </a:r>
            <a:r>
              <a:rPr lang="el-GR" sz="2000" b="0" spc="-175" dirty="0">
                <a:solidFill>
                  <a:schemeClr val="tx1"/>
                </a:solidFill>
              </a:rPr>
              <a:t>που;</a:t>
            </a:r>
            <a:endParaRPr sz="2000" b="0" spc="-175" dirty="0">
              <a:solidFill>
                <a:schemeClr val="tx1"/>
              </a:solidFill>
            </a:endParaRPr>
          </a:p>
          <a:p>
            <a:pPr marL="1038225" marR="5080" indent="-523240">
              <a:lnSpc>
                <a:spcPct val="100000"/>
              </a:lnSpc>
              <a:spcBef>
                <a:spcPts val="5"/>
              </a:spcBef>
            </a:pPr>
            <a:r>
              <a:rPr spc="-150" dirty="0"/>
              <a:t>εμφάνισης</a:t>
            </a:r>
            <a:r>
              <a:rPr spc="25" dirty="0"/>
              <a:t> </a:t>
            </a:r>
            <a:r>
              <a:rPr spc="-160" dirty="0"/>
              <a:t>της</a:t>
            </a:r>
            <a:r>
              <a:rPr dirty="0"/>
              <a:t> </a:t>
            </a:r>
            <a:r>
              <a:rPr spc="-70" dirty="0"/>
              <a:t>νόσου.</a:t>
            </a:r>
            <a:r>
              <a:rPr spc="35" dirty="0"/>
              <a:t> </a:t>
            </a:r>
            <a:r>
              <a:rPr spc="235" dirty="0"/>
              <a:t>Η</a:t>
            </a:r>
            <a:r>
              <a:rPr dirty="0"/>
              <a:t> </a:t>
            </a:r>
            <a:r>
              <a:rPr spc="-130" dirty="0"/>
              <a:t>εξέταση</a:t>
            </a:r>
            <a:r>
              <a:rPr spc="10" dirty="0"/>
              <a:t> </a:t>
            </a:r>
            <a:r>
              <a:rPr spc="-140" dirty="0"/>
              <a:t>γίνεται</a:t>
            </a:r>
            <a:r>
              <a:rPr spc="15" dirty="0"/>
              <a:t> </a:t>
            </a:r>
            <a:r>
              <a:rPr spc="-60" dirty="0"/>
              <a:t>με</a:t>
            </a:r>
            <a:r>
              <a:rPr spc="5" dirty="0"/>
              <a:t> </a:t>
            </a:r>
            <a:r>
              <a:rPr spc="-135" dirty="0"/>
              <a:t>απλή </a:t>
            </a:r>
            <a:r>
              <a:rPr spc="-685" dirty="0"/>
              <a:t> </a:t>
            </a:r>
            <a:r>
              <a:rPr spc="-105" dirty="0"/>
              <a:t>επισκ</a:t>
            </a:r>
            <a:r>
              <a:rPr spc="-114" dirty="0"/>
              <a:t>ό</a:t>
            </a:r>
            <a:r>
              <a:rPr spc="-130" dirty="0"/>
              <a:t>πησ</a:t>
            </a:r>
            <a:r>
              <a:rPr spc="-175" dirty="0"/>
              <a:t>η</a:t>
            </a:r>
            <a:r>
              <a:rPr spc="35" dirty="0"/>
              <a:t> </a:t>
            </a:r>
            <a:r>
              <a:rPr spc="-95" dirty="0"/>
              <a:t>σε</a:t>
            </a:r>
            <a:r>
              <a:rPr spc="5" dirty="0"/>
              <a:t> </a:t>
            </a:r>
            <a:r>
              <a:rPr spc="-20" dirty="0"/>
              <a:t>ό</a:t>
            </a:r>
            <a:r>
              <a:rPr spc="-30" dirty="0"/>
              <a:t>ρ</a:t>
            </a:r>
            <a:r>
              <a:rPr spc="-185" dirty="0"/>
              <a:t>θια</a:t>
            </a:r>
            <a:r>
              <a:rPr spc="20" dirty="0"/>
              <a:t> </a:t>
            </a:r>
            <a:r>
              <a:rPr spc="-175" dirty="0"/>
              <a:t>στ</a:t>
            </a:r>
            <a:r>
              <a:rPr spc="-204" dirty="0"/>
              <a:t>ά</a:t>
            </a:r>
            <a:r>
              <a:rPr spc="-170" dirty="0"/>
              <a:t>ση</a:t>
            </a:r>
            <a:r>
              <a:rPr spc="20" dirty="0"/>
              <a:t> </a:t>
            </a:r>
            <a:r>
              <a:rPr spc="-175" dirty="0"/>
              <a:t>κ</a:t>
            </a:r>
            <a:r>
              <a:rPr spc="-190" dirty="0"/>
              <a:t>α</a:t>
            </a:r>
            <a:r>
              <a:rPr spc="-210" dirty="0"/>
              <a:t>ι</a:t>
            </a:r>
            <a:r>
              <a:rPr spc="10" dirty="0"/>
              <a:t> </a:t>
            </a:r>
            <a:r>
              <a:rPr spc="-165" dirty="0"/>
              <a:t>επίσκεψη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92510-8581-4EFC-8E54-FDDBF0847B7D}"/>
              </a:ext>
            </a:extLst>
          </p:cNvPr>
          <p:cNvSpPr txBox="1"/>
          <p:nvPr/>
        </p:nvSpPr>
        <p:spPr>
          <a:xfrm>
            <a:off x="1219200" y="71247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Πώς γίνεται;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821AB-5AEB-4780-8BC6-327C2EDAA3D0}"/>
              </a:ext>
            </a:extLst>
          </p:cNvPr>
          <p:cNvSpPr txBox="1"/>
          <p:nvPr/>
        </p:nvSpPr>
        <p:spPr>
          <a:xfrm>
            <a:off x="6498590" y="2146663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Πότε;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7E0B8-9440-489A-B54F-9B1969613A77}"/>
              </a:ext>
            </a:extLst>
          </p:cNvPr>
          <p:cNvSpPr txBox="1"/>
          <p:nvPr/>
        </p:nvSpPr>
        <p:spPr>
          <a:xfrm>
            <a:off x="8187816" y="32443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Πώς;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227" y="887348"/>
            <a:ext cx="7231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6285" algn="l"/>
              </a:tabLst>
            </a:pPr>
            <a:r>
              <a:rPr spc="-40" dirty="0">
                <a:solidFill>
                  <a:srgbClr val="00AF50"/>
                </a:solidFill>
              </a:rPr>
              <a:t>2.	</a:t>
            </a:r>
            <a:r>
              <a:rPr spc="-210" dirty="0"/>
              <a:t>Σωστή</a:t>
            </a:r>
            <a:r>
              <a:rPr spc="-10" dirty="0"/>
              <a:t> </a:t>
            </a:r>
            <a:r>
              <a:rPr spc="-170" dirty="0"/>
              <a:t>φροντίδα</a:t>
            </a:r>
            <a:r>
              <a:rPr spc="-30" dirty="0"/>
              <a:t> </a:t>
            </a:r>
            <a:r>
              <a:rPr spc="-180" dirty="0"/>
              <a:t>του</a:t>
            </a:r>
            <a:r>
              <a:rPr spc="-20" dirty="0"/>
              <a:t> </a:t>
            </a:r>
            <a:r>
              <a:rPr spc="-165" dirty="0"/>
              <a:t>μυοσκελετικού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2156" y="1388809"/>
            <a:ext cx="7693025" cy="2629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6930">
              <a:lnSpc>
                <a:spcPts val="4010"/>
              </a:lnSpc>
              <a:spcBef>
                <a:spcPts val="100"/>
              </a:spcBef>
            </a:pPr>
            <a:r>
              <a:rPr sz="3600" b="1" spc="-195" dirty="0">
                <a:solidFill>
                  <a:srgbClr val="FF3300"/>
                </a:solidFill>
                <a:latin typeface="Times New Roman"/>
                <a:cs typeface="Times New Roman"/>
              </a:rPr>
              <a:t>συστήματος:</a:t>
            </a: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ts val="3050"/>
              </a:lnSpc>
            </a:pPr>
            <a:r>
              <a:rPr sz="2800" b="1" spc="240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u="sng" spc="-185" dirty="0">
                <a:solidFill>
                  <a:srgbClr val="00AF50"/>
                </a:solidFill>
                <a:latin typeface="Times New Roman"/>
                <a:cs typeface="Times New Roman"/>
              </a:rPr>
              <a:t>σωματι</a:t>
            </a:r>
            <a:r>
              <a:rPr sz="2800" b="1" u="sng" spc="-210" dirty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sz="2800" b="1" u="sng" spc="-175" dirty="0">
                <a:solidFill>
                  <a:srgbClr val="00AF50"/>
                </a:solidFill>
                <a:latin typeface="Times New Roman"/>
                <a:cs typeface="Times New Roman"/>
              </a:rPr>
              <a:t>ή</a:t>
            </a:r>
            <a:r>
              <a:rPr sz="2800" b="1" u="sng" spc="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u="sng" spc="-175" dirty="0">
                <a:solidFill>
                  <a:srgbClr val="00AF50"/>
                </a:solidFill>
                <a:latin typeface="Times New Roman"/>
                <a:cs typeface="Times New Roman"/>
              </a:rPr>
              <a:t>άσκ</a:t>
            </a:r>
            <a:r>
              <a:rPr sz="2800" b="1" u="sng" spc="-190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800" b="1" u="sng" spc="-170" dirty="0">
                <a:solidFill>
                  <a:srgbClr val="00AF50"/>
                </a:solidFill>
                <a:latin typeface="Times New Roman"/>
                <a:cs typeface="Times New Roman"/>
              </a:rPr>
              <a:t>ση</a:t>
            </a:r>
            <a:r>
              <a:rPr sz="2800" b="1" u="sng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sz="28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800" b="1" spc="-210" dirty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u="sng" spc="-229" dirty="0">
                <a:solidFill>
                  <a:srgbClr val="00AF50"/>
                </a:solidFill>
                <a:latin typeface="Times New Roman"/>
                <a:cs typeface="Times New Roman"/>
              </a:rPr>
              <a:t>υψηλή</a:t>
            </a:r>
            <a:r>
              <a:rPr sz="2800" b="1" u="sng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u="sng" spc="-30" dirty="0">
                <a:solidFill>
                  <a:srgbClr val="00AF50"/>
                </a:solidFill>
                <a:latin typeface="Times New Roman"/>
                <a:cs typeface="Times New Roman"/>
              </a:rPr>
              <a:t>πρ</a:t>
            </a:r>
            <a:r>
              <a:rPr sz="2800" b="1" u="sng" spc="-40" dirty="0">
                <a:solidFill>
                  <a:srgbClr val="00AF50"/>
                </a:solidFill>
                <a:latin typeface="Times New Roman"/>
                <a:cs typeface="Times New Roman"/>
              </a:rPr>
              <a:t>ό</a:t>
            </a:r>
            <a:r>
              <a:rPr sz="2800" b="1" u="sng" spc="-220" dirty="0">
                <a:solidFill>
                  <a:srgbClr val="00AF50"/>
                </a:solidFill>
                <a:latin typeface="Times New Roman"/>
                <a:cs typeface="Times New Roman"/>
              </a:rPr>
              <a:t>σληψη</a:t>
            </a:r>
            <a:r>
              <a:rPr sz="2800" b="1" u="sng" spc="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u="sng" spc="-175" dirty="0">
                <a:solidFill>
                  <a:srgbClr val="00AF50"/>
                </a:solidFill>
                <a:latin typeface="Times New Roman"/>
                <a:cs typeface="Times New Roman"/>
              </a:rPr>
              <a:t>ασ</a:t>
            </a:r>
            <a:r>
              <a:rPr sz="2800" b="1" u="sng" spc="-130" dirty="0">
                <a:solidFill>
                  <a:srgbClr val="00AF50"/>
                </a:solidFill>
                <a:latin typeface="Times New Roman"/>
                <a:cs typeface="Times New Roman"/>
              </a:rPr>
              <a:t>βεστίου</a:t>
            </a:r>
            <a:endParaRPr sz="2800" u="sng" dirty="0">
              <a:latin typeface="Times New Roman"/>
              <a:cs typeface="Times New Roman"/>
            </a:endParaRPr>
          </a:p>
          <a:p>
            <a:pPr marL="186055" marR="5080" indent="213360">
              <a:lnSpc>
                <a:spcPct val="100000"/>
              </a:lnSpc>
              <a:spcBef>
                <a:spcPts val="5"/>
              </a:spcBef>
            </a:pPr>
            <a:r>
              <a:rPr sz="2800" b="1" u="sng" spc="-65" dirty="0">
                <a:solidFill>
                  <a:srgbClr val="00AF50"/>
                </a:solidFill>
                <a:latin typeface="Times New Roman"/>
                <a:cs typeface="Times New Roman"/>
              </a:rPr>
              <a:t>απ</a:t>
            </a:r>
            <a:r>
              <a:rPr sz="2800" b="1" u="sng" spc="-55" dirty="0">
                <a:solidFill>
                  <a:srgbClr val="00AF50"/>
                </a:solidFill>
                <a:latin typeface="Times New Roman"/>
                <a:cs typeface="Times New Roman"/>
              </a:rPr>
              <a:t>ό</a:t>
            </a:r>
            <a:r>
              <a:rPr sz="2800" b="1" u="sng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u="sng" spc="-170" dirty="0">
                <a:solidFill>
                  <a:srgbClr val="00AF50"/>
                </a:solidFill>
                <a:latin typeface="Times New Roman"/>
                <a:cs typeface="Times New Roman"/>
              </a:rPr>
              <a:t>τις</a:t>
            </a:r>
            <a:r>
              <a:rPr sz="2800" b="1" u="sng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u="sng" spc="-110" dirty="0">
                <a:solidFill>
                  <a:srgbClr val="00AF50"/>
                </a:solidFill>
                <a:latin typeface="Times New Roman"/>
                <a:cs typeface="Times New Roman"/>
              </a:rPr>
              <a:t>τροφές</a:t>
            </a:r>
            <a:r>
              <a:rPr sz="2800" b="1" u="sng" spc="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u="sng" spc="-45" dirty="0">
                <a:solidFill>
                  <a:srgbClr val="00AF50"/>
                </a:solidFill>
                <a:latin typeface="Times New Roman"/>
                <a:cs typeface="Times New Roman"/>
              </a:rPr>
              <a:t>(γ</a:t>
            </a:r>
            <a:r>
              <a:rPr sz="2800" b="1" u="sng" spc="-75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800" b="1" u="sng" spc="-145" dirty="0">
                <a:solidFill>
                  <a:srgbClr val="00AF50"/>
                </a:solidFill>
                <a:latin typeface="Times New Roman"/>
                <a:cs typeface="Times New Roman"/>
              </a:rPr>
              <a:t>λακτο</a:t>
            </a:r>
            <a:r>
              <a:rPr sz="2800" b="1" u="sng" spc="-165" dirty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sz="2800" b="1" u="sng" spc="-125" dirty="0">
                <a:solidFill>
                  <a:srgbClr val="00AF50"/>
                </a:solidFill>
                <a:latin typeface="Times New Roman"/>
                <a:cs typeface="Times New Roman"/>
              </a:rPr>
              <a:t>ομικά</a:t>
            </a:r>
            <a:r>
              <a:rPr sz="2800" b="1" u="sng" spc="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u="sng" spc="-30" dirty="0">
                <a:solidFill>
                  <a:srgbClr val="00AF50"/>
                </a:solidFill>
                <a:latin typeface="Times New Roman"/>
                <a:cs typeface="Times New Roman"/>
              </a:rPr>
              <a:t>πρ</a:t>
            </a:r>
            <a:r>
              <a:rPr sz="2800" b="1" u="sng" spc="-35" dirty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sz="2800" b="1" u="sng" spc="-95" dirty="0">
                <a:solidFill>
                  <a:srgbClr val="00AF50"/>
                </a:solidFill>
                <a:latin typeface="Times New Roman"/>
                <a:cs typeface="Times New Roman"/>
              </a:rPr>
              <a:t>ϊό</a:t>
            </a:r>
            <a:r>
              <a:rPr sz="2800" b="1" u="sng" spc="-110" dirty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sz="2800" b="1" u="sng" spc="-190" dirty="0">
                <a:solidFill>
                  <a:srgbClr val="00AF50"/>
                </a:solidFill>
                <a:latin typeface="Times New Roman"/>
                <a:cs typeface="Times New Roman"/>
              </a:rPr>
              <a:t>τα</a:t>
            </a:r>
            <a:r>
              <a:rPr sz="2800" b="1" u="sng" spc="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u="sng" spc="55" dirty="0">
                <a:solidFill>
                  <a:srgbClr val="00AF50"/>
                </a:solidFill>
                <a:latin typeface="Times New Roman"/>
                <a:cs typeface="Times New Roman"/>
              </a:rPr>
              <a:t>)</a:t>
            </a:r>
            <a:r>
              <a:rPr sz="2800" b="1" u="sng" spc="-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00AF50"/>
                </a:solidFill>
                <a:latin typeface="Times New Roman"/>
                <a:cs typeface="Times New Roman"/>
              </a:rPr>
              <a:t>κυρίως  </a:t>
            </a:r>
            <a:r>
              <a:rPr sz="2800" b="1" spc="-185" dirty="0">
                <a:solidFill>
                  <a:srgbClr val="00AF50"/>
                </a:solidFill>
                <a:latin typeface="Times New Roman"/>
                <a:cs typeface="Times New Roman"/>
              </a:rPr>
              <a:t>κατά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την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00AF50"/>
                </a:solidFill>
                <a:latin typeface="Times New Roman"/>
                <a:cs typeface="Times New Roman"/>
              </a:rPr>
              <a:t>παιδική</a:t>
            </a:r>
            <a:r>
              <a:rPr sz="2800" b="1" spc="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και</a:t>
            </a:r>
            <a:r>
              <a:rPr sz="28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40" dirty="0">
                <a:solidFill>
                  <a:srgbClr val="00AF50"/>
                </a:solidFill>
                <a:latin typeface="Times New Roman"/>
                <a:cs typeface="Times New Roman"/>
              </a:rPr>
              <a:t>νεανική</a:t>
            </a:r>
            <a:r>
              <a:rPr sz="2800" b="1" spc="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85" dirty="0">
                <a:solidFill>
                  <a:srgbClr val="00AF50"/>
                </a:solidFill>
                <a:latin typeface="Times New Roman"/>
                <a:cs typeface="Times New Roman"/>
              </a:rPr>
              <a:t>ηλικία</a:t>
            </a:r>
            <a:r>
              <a:rPr sz="2800" b="1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συμβάλλουν</a:t>
            </a:r>
            <a:r>
              <a:rPr sz="2800" b="1" spc="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65" dirty="0">
                <a:solidFill>
                  <a:srgbClr val="00AF50"/>
                </a:solidFill>
                <a:latin typeface="Times New Roman"/>
                <a:cs typeface="Times New Roman"/>
              </a:rPr>
              <a:t>στην</a:t>
            </a:r>
            <a:endParaRPr sz="2800" dirty="0">
              <a:latin typeface="Times New Roman"/>
              <a:cs typeface="Times New Roman"/>
            </a:endParaRPr>
          </a:p>
          <a:p>
            <a:pPr marL="1711960" marR="910590" indent="-619125">
              <a:lnSpc>
                <a:spcPct val="100000"/>
              </a:lnSpc>
            </a:pPr>
            <a:r>
              <a:rPr sz="2800" b="1" spc="-170" dirty="0">
                <a:solidFill>
                  <a:srgbClr val="00AF50"/>
                </a:solidFill>
                <a:latin typeface="Times New Roman"/>
                <a:cs typeface="Times New Roman"/>
              </a:rPr>
              <a:t>αύξη</a:t>
            </a:r>
            <a:r>
              <a:rPr sz="28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σ</a:t>
            </a:r>
            <a:r>
              <a:rPr sz="2800" b="1" spc="-175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800" b="1" spc="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60" dirty="0">
                <a:solidFill>
                  <a:srgbClr val="00AF50"/>
                </a:solidFill>
                <a:latin typeface="Times New Roman"/>
                <a:cs typeface="Times New Roman"/>
              </a:rPr>
              <a:t>της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οσ</a:t>
            </a:r>
            <a:r>
              <a:rPr sz="28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τ</a:t>
            </a:r>
            <a:r>
              <a:rPr sz="2800" b="1" spc="-175" dirty="0">
                <a:solidFill>
                  <a:srgbClr val="00AF50"/>
                </a:solidFill>
                <a:latin typeface="Times New Roman"/>
                <a:cs typeface="Times New Roman"/>
              </a:rPr>
              <a:t>ικ</a:t>
            </a:r>
            <a:r>
              <a:rPr sz="2800" b="1" spc="-235" dirty="0">
                <a:solidFill>
                  <a:srgbClr val="00AF50"/>
                </a:solidFill>
                <a:latin typeface="Times New Roman"/>
                <a:cs typeface="Times New Roman"/>
              </a:rPr>
              <a:t>ή</a:t>
            </a:r>
            <a:r>
              <a:rPr sz="28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r>
              <a:rPr sz="2800" b="1" spc="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πυκ</a:t>
            </a:r>
            <a:r>
              <a:rPr sz="28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sz="2800" b="1" spc="-145" dirty="0">
                <a:solidFill>
                  <a:srgbClr val="00AF50"/>
                </a:solidFill>
                <a:latin typeface="Times New Roman"/>
                <a:cs typeface="Times New Roman"/>
              </a:rPr>
              <a:t>ότητ</a:t>
            </a:r>
            <a:r>
              <a:rPr sz="2800" b="1" spc="-175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800" b="1" spc="-85" dirty="0">
                <a:solidFill>
                  <a:srgbClr val="00AF50"/>
                </a:solidFill>
                <a:latin typeface="Times New Roman"/>
                <a:cs typeface="Times New Roman"/>
              </a:rPr>
              <a:t>ς</a:t>
            </a:r>
            <a:r>
              <a:rPr sz="2800" b="1" spc="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00AF50"/>
                </a:solidFill>
                <a:latin typeface="Times New Roman"/>
                <a:cs typeface="Times New Roman"/>
              </a:rPr>
              <a:t>κ</a:t>
            </a:r>
            <a:r>
              <a:rPr sz="2800" b="1" spc="-190" dirty="0">
                <a:solidFill>
                  <a:srgbClr val="00AF50"/>
                </a:solidFill>
                <a:latin typeface="Times New Roman"/>
                <a:cs typeface="Times New Roman"/>
              </a:rPr>
              <a:t>α</a:t>
            </a:r>
            <a:r>
              <a:rPr sz="2800" b="1" spc="-210" dirty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έ</a:t>
            </a:r>
            <a:r>
              <a:rPr sz="2800" b="1" spc="-125" dirty="0">
                <a:solidFill>
                  <a:srgbClr val="00AF50"/>
                </a:solidFill>
                <a:latin typeface="Times New Roman"/>
                <a:cs typeface="Times New Roman"/>
              </a:rPr>
              <a:t>τσι,  </a:t>
            </a:r>
            <a:r>
              <a:rPr sz="28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πρ</a:t>
            </a:r>
            <a:r>
              <a:rPr sz="28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ο</a:t>
            </a:r>
            <a:r>
              <a:rPr sz="28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λαμ</a:t>
            </a:r>
            <a:r>
              <a:rPr sz="2800" b="1" spc="-114" dirty="0">
                <a:solidFill>
                  <a:srgbClr val="00AF50"/>
                </a:solidFill>
                <a:latin typeface="Times New Roman"/>
                <a:cs typeface="Times New Roman"/>
              </a:rPr>
              <a:t>β</a:t>
            </a:r>
            <a:r>
              <a:rPr sz="2800" b="1" spc="-155" dirty="0">
                <a:solidFill>
                  <a:srgbClr val="00AF50"/>
                </a:solidFill>
                <a:latin typeface="Times New Roman"/>
                <a:cs typeface="Times New Roman"/>
              </a:rPr>
              <a:t>ά</a:t>
            </a:r>
            <a:r>
              <a:rPr sz="2800" b="1" spc="-130" dirty="0">
                <a:solidFill>
                  <a:srgbClr val="00AF50"/>
                </a:solidFill>
                <a:latin typeface="Times New Roman"/>
                <a:cs typeface="Times New Roman"/>
              </a:rPr>
              <a:t>ν</a:t>
            </a:r>
            <a:r>
              <a:rPr sz="2800" b="1" spc="-175" dirty="0">
                <a:solidFill>
                  <a:srgbClr val="00AF50"/>
                </a:solidFill>
                <a:latin typeface="Times New Roman"/>
                <a:cs typeface="Times New Roman"/>
              </a:rPr>
              <a:t>ετα</a:t>
            </a:r>
            <a:r>
              <a:rPr sz="28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sz="2800" b="1" spc="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00AF50"/>
                </a:solidFill>
                <a:latin typeface="Times New Roman"/>
                <a:cs typeface="Times New Roman"/>
              </a:rPr>
              <a:t>οστ</a:t>
            </a:r>
            <a:r>
              <a:rPr sz="2800" b="1" spc="-80" dirty="0">
                <a:solidFill>
                  <a:srgbClr val="00AF50"/>
                </a:solidFill>
                <a:latin typeface="Times New Roman"/>
                <a:cs typeface="Times New Roman"/>
              </a:rPr>
              <a:t>ε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οπ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ό</a:t>
            </a:r>
            <a:r>
              <a:rPr sz="2800" b="1" spc="-170" dirty="0">
                <a:solidFill>
                  <a:srgbClr val="00AF50"/>
                </a:solidFill>
                <a:latin typeface="Times New Roman"/>
                <a:cs typeface="Times New Roman"/>
              </a:rPr>
              <a:t>ρωση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3472" y="4154423"/>
            <a:ext cx="3810000" cy="2286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47</a:t>
            </a:fld>
            <a:endParaRPr spc="-5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52BFF-539C-41A7-BB07-6F834E4F82B1}"/>
              </a:ext>
            </a:extLst>
          </p:cNvPr>
          <p:cNvSpPr txBox="1"/>
          <p:nvPr/>
        </p:nvSpPr>
        <p:spPr>
          <a:xfrm>
            <a:off x="1295400" y="712470"/>
            <a:ext cx="195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Τί περιλαμβάνει η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E47A34-321E-4814-89FD-947FA6A9F44F}"/>
              </a:ext>
            </a:extLst>
          </p:cNvPr>
          <p:cNvSpPr txBox="1"/>
          <p:nvPr/>
        </p:nvSpPr>
        <p:spPr>
          <a:xfrm>
            <a:off x="381000" y="2819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Πότε;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73893C-BA6A-42C8-867E-507CF04CADA5}"/>
              </a:ext>
            </a:extLst>
          </p:cNvPr>
          <p:cNvSpPr txBox="1"/>
          <p:nvPr/>
        </p:nvSpPr>
        <p:spPr>
          <a:xfrm>
            <a:off x="369651" y="3669269"/>
            <a:ext cx="2384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>
                <a:solidFill>
                  <a:srgbClr val="FF0000"/>
                </a:solidFill>
              </a:rPr>
              <a:t>Πώς προλαμβάνεται η οστεοπόρωση;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1558290"/>
            <a:ext cx="748157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756285" marR="5080" indent="-744220">
              <a:lnSpc>
                <a:spcPts val="3890"/>
              </a:lnSpc>
              <a:spcBef>
                <a:spcPts val="585"/>
              </a:spcBef>
              <a:tabLst>
                <a:tab pos="756285" algn="l"/>
              </a:tabLst>
            </a:pPr>
            <a:r>
              <a:rPr spc="-40" dirty="0">
                <a:solidFill>
                  <a:srgbClr val="00AF50"/>
                </a:solidFill>
              </a:rPr>
              <a:t>3.	</a:t>
            </a:r>
            <a:r>
              <a:rPr u="sng" spc="310" dirty="0"/>
              <a:t>Η </a:t>
            </a:r>
            <a:r>
              <a:rPr u="sng" spc="-254" dirty="0"/>
              <a:t>σωστή </a:t>
            </a:r>
            <a:r>
              <a:rPr u="sng" spc="-225" dirty="0"/>
              <a:t>στάση </a:t>
            </a:r>
            <a:r>
              <a:rPr u="sng" spc="-110" dirty="0"/>
              <a:t>τ</a:t>
            </a:r>
            <a:r>
              <a:rPr u="sng" spc="-114" dirty="0"/>
              <a:t>ο</a:t>
            </a:r>
            <a:r>
              <a:rPr u="sng" spc="-300" dirty="0"/>
              <a:t>υ</a:t>
            </a:r>
            <a:r>
              <a:rPr u="sng" spc="-15" dirty="0"/>
              <a:t> </a:t>
            </a:r>
            <a:r>
              <a:rPr u="sng" spc="-190" dirty="0"/>
              <a:t>σώματ</a:t>
            </a:r>
            <a:r>
              <a:rPr u="sng" spc="-160" dirty="0"/>
              <a:t>ο</a:t>
            </a:r>
            <a:r>
              <a:rPr u="sng" spc="-110" dirty="0"/>
              <a:t>ς</a:t>
            </a:r>
            <a:r>
              <a:rPr u="sng" spc="-20" dirty="0"/>
              <a:t> </a:t>
            </a:r>
            <a:r>
              <a:rPr spc="-125" dirty="0"/>
              <a:t>σε</a:t>
            </a:r>
            <a:r>
              <a:rPr dirty="0"/>
              <a:t> </a:t>
            </a:r>
            <a:r>
              <a:rPr u="sng" spc="50" dirty="0"/>
              <a:t>ό</a:t>
            </a:r>
            <a:r>
              <a:rPr u="sng" spc="-90" dirty="0"/>
              <a:t>λες</a:t>
            </a:r>
            <a:r>
              <a:rPr spc="-90" dirty="0"/>
              <a:t>  </a:t>
            </a:r>
            <a:r>
              <a:rPr spc="-215" dirty="0"/>
              <a:t>τις</a:t>
            </a:r>
            <a:r>
              <a:rPr spc="-5" dirty="0"/>
              <a:t> </a:t>
            </a:r>
            <a:r>
              <a:rPr u="sng" spc="-185" dirty="0"/>
              <a:t>συνήθεις</a:t>
            </a:r>
            <a:r>
              <a:rPr u="sng" dirty="0"/>
              <a:t> </a:t>
            </a:r>
            <a:r>
              <a:rPr u="sng" spc="-105" dirty="0"/>
              <a:t>ασχολίες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48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09601" y="2843275"/>
            <a:ext cx="7725028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95"/>
              </a:spcBef>
            </a:pPr>
            <a:r>
              <a:rPr lang="el-GR" sz="2800" b="1" i="1" spc="-105" dirty="0">
                <a:solidFill>
                  <a:srgbClr val="FF0000"/>
                </a:solidFill>
                <a:latin typeface="Times New Roman"/>
                <a:cs typeface="Times New Roman"/>
              </a:rPr>
              <a:t>Ποια </a:t>
            </a:r>
            <a:r>
              <a:rPr sz="2800" b="1" i="1" spc="-105" dirty="0">
                <a:solidFill>
                  <a:srgbClr val="FF0000"/>
                </a:solidFill>
                <a:latin typeface="Times New Roman"/>
                <a:cs typeface="Times New Roman"/>
              </a:rPr>
              <a:t>Απ</a:t>
            </a:r>
            <a:r>
              <a:rPr sz="2800" b="1" i="1" spc="-105" dirty="0" err="1">
                <a:solidFill>
                  <a:srgbClr val="FF0000"/>
                </a:solidFill>
                <a:latin typeface="Times New Roman"/>
                <a:cs typeface="Times New Roman"/>
              </a:rPr>
              <a:t>οτελεί</a:t>
            </a:r>
            <a:r>
              <a:rPr sz="28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165" dirty="0">
                <a:solidFill>
                  <a:srgbClr val="FF0000"/>
                </a:solidFill>
                <a:latin typeface="Times New Roman"/>
                <a:cs typeface="Times New Roman"/>
              </a:rPr>
              <a:t>βασική</a:t>
            </a:r>
            <a:r>
              <a:rPr sz="2800" b="1" i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αρχή</a:t>
            </a:r>
            <a:r>
              <a:rPr sz="2800" b="1" i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140" dirty="0">
                <a:solidFill>
                  <a:srgbClr val="FF0000"/>
                </a:solidFill>
                <a:latin typeface="Times New Roman"/>
                <a:cs typeface="Times New Roman"/>
              </a:rPr>
              <a:t>πρόληψης</a:t>
            </a:r>
            <a:r>
              <a:rPr sz="2800" b="1" i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145" dirty="0">
                <a:solidFill>
                  <a:srgbClr val="FF0000"/>
                </a:solidFill>
                <a:latin typeface="Times New Roman"/>
                <a:cs typeface="Times New Roman"/>
              </a:rPr>
              <a:t>παθήσεων</a:t>
            </a:r>
            <a:r>
              <a:rPr sz="2800" b="1" i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160" dirty="0">
                <a:solidFill>
                  <a:srgbClr val="FF0000"/>
                </a:solidFill>
                <a:latin typeface="Times New Roman"/>
                <a:cs typeface="Times New Roman"/>
              </a:rPr>
              <a:t>της</a:t>
            </a:r>
            <a:endParaRPr sz="2800" i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097280" marR="5080" indent="-1085215">
              <a:lnSpc>
                <a:spcPct val="100000"/>
              </a:lnSpc>
            </a:pPr>
            <a:r>
              <a:rPr sz="2800" b="1" i="1" spc="-70" dirty="0">
                <a:solidFill>
                  <a:srgbClr val="FF0000"/>
                </a:solidFill>
                <a:latin typeface="Times New Roman"/>
                <a:cs typeface="Times New Roman"/>
              </a:rPr>
              <a:t>σπο</a:t>
            </a:r>
            <a:r>
              <a:rPr sz="2800" b="1" i="1" spc="-75" dirty="0">
                <a:solidFill>
                  <a:srgbClr val="FF0000"/>
                </a:solidFill>
                <a:latin typeface="Times New Roman"/>
                <a:cs typeface="Times New Roman"/>
              </a:rPr>
              <a:t>ν</a:t>
            </a:r>
            <a:r>
              <a:rPr sz="2800" b="1" i="1" spc="-150" dirty="0">
                <a:solidFill>
                  <a:srgbClr val="FF0000"/>
                </a:solidFill>
                <a:latin typeface="Times New Roman"/>
                <a:cs typeface="Times New Roman"/>
              </a:rPr>
              <a:t>δυ</a:t>
            </a:r>
            <a:r>
              <a:rPr sz="2800" b="1" i="1" spc="-130" dirty="0">
                <a:solidFill>
                  <a:srgbClr val="FF0000"/>
                </a:solidFill>
                <a:latin typeface="Times New Roman"/>
                <a:cs typeface="Times New Roman"/>
              </a:rPr>
              <a:t>λ</a:t>
            </a:r>
            <a:r>
              <a:rPr sz="2800" b="1" i="1" spc="-175" dirty="0">
                <a:solidFill>
                  <a:srgbClr val="FF0000"/>
                </a:solidFill>
                <a:latin typeface="Times New Roman"/>
                <a:cs typeface="Times New Roman"/>
              </a:rPr>
              <a:t>ική</a:t>
            </a:r>
            <a:r>
              <a:rPr sz="2800" b="1" i="1" spc="-150" dirty="0">
                <a:solidFill>
                  <a:srgbClr val="FF0000"/>
                </a:solidFill>
                <a:latin typeface="Times New Roman"/>
                <a:cs typeface="Times New Roman"/>
              </a:rPr>
              <a:t>ς</a:t>
            </a:r>
            <a:r>
              <a:rPr sz="2800" b="1" i="1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i="1" spc="-130" dirty="0" err="1">
                <a:solidFill>
                  <a:srgbClr val="FF0000"/>
                </a:solidFill>
                <a:latin typeface="Times New Roman"/>
                <a:cs typeface="Times New Roman"/>
              </a:rPr>
              <a:t>στήλης</a:t>
            </a:r>
            <a:r>
              <a:rPr sz="2800" b="1" i="1" spc="-13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l-GR" sz="2800" b="1" i="1" spc="-130" dirty="0">
                <a:solidFill>
                  <a:srgbClr val="FF0000"/>
                </a:solidFill>
                <a:latin typeface="Times New Roman"/>
                <a:cs typeface="Times New Roman"/>
              </a:rPr>
              <a:t>;</a:t>
            </a:r>
            <a:r>
              <a:rPr sz="2800" b="1" spc="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235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u="sng" spc="-220" dirty="0">
                <a:solidFill>
                  <a:srgbClr val="00AF50"/>
                </a:solidFill>
                <a:latin typeface="Times New Roman"/>
                <a:cs typeface="Times New Roman"/>
              </a:rPr>
              <a:t>κυφωτική</a:t>
            </a:r>
            <a:r>
              <a:rPr sz="2800" b="1" u="sng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u="sng" spc="-180" dirty="0">
                <a:solidFill>
                  <a:srgbClr val="00AF50"/>
                </a:solidFill>
                <a:latin typeface="Times New Roman"/>
                <a:cs typeface="Times New Roman"/>
              </a:rPr>
              <a:t>στάση</a:t>
            </a:r>
            <a:r>
              <a:rPr sz="2800" b="1" u="sng" spc="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55" dirty="0">
                <a:solidFill>
                  <a:srgbClr val="00AF50"/>
                </a:solidFill>
                <a:latin typeface="Times New Roman"/>
                <a:cs typeface="Times New Roman"/>
              </a:rPr>
              <a:t>είνα</a:t>
            </a:r>
            <a:r>
              <a:rPr sz="2800"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ι</a:t>
            </a:r>
            <a:r>
              <a:rPr sz="28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75" dirty="0">
                <a:solidFill>
                  <a:srgbClr val="00AF50"/>
                </a:solidFill>
                <a:latin typeface="Times New Roman"/>
                <a:cs typeface="Times New Roman"/>
              </a:rPr>
              <a:t>η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65" dirty="0">
                <a:solidFill>
                  <a:srgbClr val="00AF50"/>
                </a:solidFill>
                <a:latin typeface="Times New Roman"/>
                <a:cs typeface="Times New Roman"/>
              </a:rPr>
              <a:t>πιο  </a:t>
            </a:r>
            <a:r>
              <a:rPr sz="2800" b="1" spc="-150" dirty="0">
                <a:solidFill>
                  <a:srgbClr val="00AF50"/>
                </a:solidFill>
                <a:latin typeface="Times New Roman"/>
                <a:cs typeface="Times New Roman"/>
              </a:rPr>
              <a:t>συνηθισμένη</a:t>
            </a:r>
            <a:r>
              <a:rPr sz="2800" b="1" spc="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20" dirty="0">
                <a:solidFill>
                  <a:srgbClr val="00AF50"/>
                </a:solidFill>
                <a:latin typeface="Times New Roman"/>
                <a:cs typeface="Times New Roman"/>
              </a:rPr>
              <a:t>μορφή</a:t>
            </a:r>
            <a:r>
              <a:rPr sz="2800" b="1" spc="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135" dirty="0">
                <a:solidFill>
                  <a:srgbClr val="00AF50"/>
                </a:solidFill>
                <a:latin typeface="Times New Roman"/>
                <a:cs typeface="Times New Roman"/>
              </a:rPr>
              <a:t>παραμόρφωσης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ABEEA-4299-4222-8F51-66FEB9E5D1EF}"/>
              </a:ext>
            </a:extLst>
          </p:cNvPr>
          <p:cNvSpPr txBox="1"/>
          <p:nvPr/>
        </p:nvSpPr>
        <p:spPr>
          <a:xfrm>
            <a:off x="762000" y="4807178"/>
            <a:ext cx="699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>
                <a:solidFill>
                  <a:srgbClr val="FF0000"/>
                </a:solidFill>
              </a:rPr>
              <a:t>Ποια είναι η πιο συνηθισμένη μορφή παραμόρφωσης;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7556" y="778763"/>
            <a:ext cx="8629015" cy="5523230"/>
            <a:chOff x="257556" y="778763"/>
            <a:chExt cx="8629015" cy="5523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01211" y="2743199"/>
              <a:ext cx="1943100" cy="1371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556" y="778763"/>
              <a:ext cx="8628888" cy="552297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49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421385"/>
            <a:ext cx="4391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C00000"/>
                </a:solidFill>
              </a:rPr>
              <a:t>Φροντίδα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spc="-180" dirty="0">
                <a:solidFill>
                  <a:srgbClr val="C00000"/>
                </a:solidFill>
              </a:rPr>
              <a:t>του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spc="-114" dirty="0">
                <a:solidFill>
                  <a:srgbClr val="C00000"/>
                </a:solidFill>
              </a:rPr>
              <a:t>δέρματος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09955" y="1474470"/>
            <a:ext cx="8088630" cy="427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30480" indent="-18288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81305" algn="l"/>
              </a:tabLst>
            </a:pPr>
            <a:r>
              <a:rPr sz="2400" b="1" spc="204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καθαριότητα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δέρματος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γίνεται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με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μπάνιο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ή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ντους.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Καλό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είναι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γίνεται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καθημερινά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ένα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χλιαρό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μπάνιο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ή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ντους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με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άφθονο </a:t>
            </a:r>
            <a:r>
              <a:rPr sz="2400" b="1" spc="-5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νερό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σαπούνι.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204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θερμοκρασία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νερού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πρέπει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είναι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35</a:t>
            </a:r>
            <a:r>
              <a:rPr sz="2400" b="1" spc="-89" baseline="24305" dirty="0">
                <a:solidFill>
                  <a:srgbClr val="5A3470"/>
                </a:solidFill>
                <a:latin typeface="Times New Roman"/>
                <a:cs typeface="Times New Roman"/>
              </a:rPr>
              <a:t>0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220979" marR="735330">
              <a:lnSpc>
                <a:spcPct val="100000"/>
              </a:lnSpc>
            </a:pP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37</a:t>
            </a:r>
            <a:r>
              <a:rPr sz="2400" b="1" spc="-75" baseline="24305" dirty="0">
                <a:solidFill>
                  <a:srgbClr val="5A3470"/>
                </a:solidFill>
                <a:latin typeface="Times New Roman"/>
                <a:cs typeface="Times New Roman"/>
              </a:rPr>
              <a:t>0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.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Tα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θερμά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μπάνια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προκαλούν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χαλάρωση,</a:t>
            </a:r>
            <a:r>
              <a:rPr sz="24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ενώ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ψυχρά </a:t>
            </a:r>
            <a:r>
              <a:rPr sz="2400" b="1" spc="-5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αυξάνουν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την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ενεργητικότητα.</a:t>
            </a:r>
            <a:endParaRPr sz="2400">
              <a:latin typeface="Times New Roman"/>
              <a:cs typeface="Times New Roman"/>
            </a:endParaRPr>
          </a:p>
          <a:p>
            <a:pPr marL="220979" marR="339725" indent="-182880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81305" algn="l"/>
              </a:tabLst>
            </a:pP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μέρη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του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σώματος,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που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είναι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ακάλυπτα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(πρόσωπο,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λαιμός, </a:t>
            </a:r>
            <a:r>
              <a:rPr sz="2400" b="1" spc="-5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50" dirty="0">
                <a:solidFill>
                  <a:srgbClr val="5A3470"/>
                </a:solidFill>
                <a:latin typeface="Times New Roman"/>
                <a:cs typeface="Times New Roman"/>
              </a:rPr>
              <a:t>χέ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4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4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)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μέρη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π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400" b="1" spc="-200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ιδρώνο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(π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ό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δια</a:t>
            </a:r>
            <a:r>
              <a:rPr sz="2400" b="1" spc="-55" dirty="0">
                <a:solidFill>
                  <a:srgbClr val="5A3470"/>
                </a:solidFill>
                <a:latin typeface="Times New Roman"/>
                <a:cs typeface="Times New Roman"/>
              </a:rPr>
              <a:t>,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γε</a:t>
            </a:r>
            <a:r>
              <a:rPr sz="2400" b="1" spc="-4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νητ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κά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ό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γανα)  πρέπει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πλένονται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τουλάχιστον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μια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φορά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την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ημέρα,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το</a:t>
            </a:r>
            <a:endParaRPr sz="2400">
              <a:latin typeface="Times New Roman"/>
              <a:cs typeface="Times New Roman"/>
            </a:endParaRPr>
          </a:p>
          <a:p>
            <a:pPr marL="220979">
              <a:lnSpc>
                <a:spcPct val="100000"/>
              </a:lnSpc>
            </a:pP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καλύτερο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φορές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την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ημέρα.</a:t>
            </a:r>
            <a:endParaRPr sz="2400">
              <a:latin typeface="Times New Roman"/>
              <a:cs typeface="Times New Roman"/>
            </a:endParaRPr>
          </a:p>
          <a:p>
            <a:pPr marL="220979" marR="32384" indent="-182880">
              <a:lnSpc>
                <a:spcPct val="100000"/>
              </a:lnSpc>
              <a:spcBef>
                <a:spcPts val="905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81305" algn="l"/>
              </a:tabLst>
            </a:pP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Ιδιαίτερη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μέριμνα</a:t>
            </a:r>
            <a:r>
              <a:rPr sz="24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χρειάζεται,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όταν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υπάρχει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αυξημένη</a:t>
            </a:r>
            <a:r>
              <a:rPr sz="24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παραγωγή </a:t>
            </a:r>
            <a:r>
              <a:rPr sz="2400" b="1" spc="-5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ιδ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4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ώτ</a:t>
            </a:r>
            <a:r>
              <a:rPr sz="2400" b="1" spc="-18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55" dirty="0">
                <a:solidFill>
                  <a:srgbClr val="5A3470"/>
                </a:solidFill>
                <a:latin typeface="Times New Roman"/>
                <a:cs typeface="Times New Roman"/>
              </a:rPr>
              <a:t>(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π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εριδ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4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ωσί</a:t>
            </a:r>
            <a:r>
              <a:rPr sz="2400" b="1" spc="-18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400" b="1" spc="50" dirty="0">
                <a:solidFill>
                  <a:srgbClr val="5A3470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8181" y="464311"/>
            <a:ext cx="19742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1046" y="6403397"/>
            <a:ext cx="12827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900" spc="-5" dirty="0">
                <a:latin typeface="Arial MT"/>
                <a:cs typeface="Arial MT"/>
              </a:rPr>
              <a:t>49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6690" y="454129"/>
            <a:ext cx="189738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35"/>
              </a:lnSpc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202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656" y="277368"/>
            <a:ext cx="8549640" cy="6309360"/>
            <a:chOff x="295656" y="277368"/>
            <a:chExt cx="8549640" cy="63093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86512"/>
              <a:ext cx="4559808" cy="40492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0228" y="281940"/>
              <a:ext cx="4569460" cy="4058920"/>
            </a:xfrm>
            <a:custGeom>
              <a:avLst/>
              <a:gdLst/>
              <a:ahLst/>
              <a:cxnLst/>
              <a:rect l="l" t="t" r="r" b="b"/>
              <a:pathLst>
                <a:path w="4569460" h="4058920">
                  <a:moveTo>
                    <a:pt x="0" y="4058411"/>
                  </a:moveTo>
                  <a:lnTo>
                    <a:pt x="4568952" y="4058411"/>
                  </a:lnTo>
                  <a:lnTo>
                    <a:pt x="4568952" y="0"/>
                  </a:lnTo>
                  <a:lnTo>
                    <a:pt x="0" y="0"/>
                  </a:lnTo>
                  <a:lnTo>
                    <a:pt x="0" y="4058411"/>
                  </a:lnTo>
                  <a:close/>
                </a:path>
              </a:pathLst>
            </a:custGeom>
            <a:ln w="9143">
              <a:solidFill>
                <a:srgbClr val="5A3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04003" y="3593591"/>
              <a:ext cx="4232148" cy="29839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99432" y="3589020"/>
              <a:ext cx="4241800" cy="2993390"/>
            </a:xfrm>
            <a:custGeom>
              <a:avLst/>
              <a:gdLst/>
              <a:ahLst/>
              <a:cxnLst/>
              <a:rect l="l" t="t" r="r" b="b"/>
              <a:pathLst>
                <a:path w="4241800" h="2993390">
                  <a:moveTo>
                    <a:pt x="0" y="2993135"/>
                  </a:moveTo>
                  <a:lnTo>
                    <a:pt x="4241292" y="2993135"/>
                  </a:lnTo>
                  <a:lnTo>
                    <a:pt x="4241292" y="0"/>
                  </a:lnTo>
                  <a:lnTo>
                    <a:pt x="0" y="0"/>
                  </a:lnTo>
                  <a:lnTo>
                    <a:pt x="0" y="2993135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3084" y="286512"/>
              <a:ext cx="3968496" cy="33177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58511" y="281940"/>
              <a:ext cx="3977640" cy="3327400"/>
            </a:xfrm>
            <a:custGeom>
              <a:avLst/>
              <a:gdLst/>
              <a:ahLst/>
              <a:cxnLst/>
              <a:rect l="l" t="t" r="r" b="b"/>
              <a:pathLst>
                <a:path w="3977640" h="3327400">
                  <a:moveTo>
                    <a:pt x="0" y="3326891"/>
                  </a:moveTo>
                  <a:lnTo>
                    <a:pt x="3977640" y="3326891"/>
                  </a:lnTo>
                  <a:lnTo>
                    <a:pt x="3977640" y="0"/>
                  </a:lnTo>
                  <a:lnTo>
                    <a:pt x="0" y="0"/>
                  </a:lnTo>
                  <a:lnTo>
                    <a:pt x="0" y="3326891"/>
                  </a:lnTo>
                  <a:close/>
                </a:path>
              </a:pathLst>
            </a:custGeom>
            <a:ln w="9144">
              <a:solidFill>
                <a:srgbClr val="5A3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4335779"/>
              <a:ext cx="4437888" cy="22418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0228" y="4331208"/>
              <a:ext cx="4447540" cy="2251075"/>
            </a:xfrm>
            <a:custGeom>
              <a:avLst/>
              <a:gdLst/>
              <a:ahLst/>
              <a:cxnLst/>
              <a:rect l="l" t="t" r="r" b="b"/>
              <a:pathLst>
                <a:path w="4447540" h="2251075">
                  <a:moveTo>
                    <a:pt x="0" y="2250948"/>
                  </a:moveTo>
                  <a:lnTo>
                    <a:pt x="4447032" y="2250948"/>
                  </a:lnTo>
                  <a:lnTo>
                    <a:pt x="4447032" y="0"/>
                  </a:lnTo>
                  <a:lnTo>
                    <a:pt x="0" y="0"/>
                  </a:lnTo>
                  <a:lnTo>
                    <a:pt x="0" y="2250948"/>
                  </a:lnTo>
                  <a:close/>
                </a:path>
              </a:pathLst>
            </a:custGeom>
            <a:ln w="9144">
              <a:solidFill>
                <a:srgbClr val="5A34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99408" y="6373774"/>
            <a:ext cx="1346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Times New Roman"/>
                <a:cs typeface="Times New Roman"/>
              </a:rPr>
              <a:t>Β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α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ρελά</a:t>
            </a:r>
            <a:r>
              <a:rPr sz="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Times New Roman"/>
                <a:cs typeface="Times New Roman"/>
              </a:rPr>
              <a:t>Μ</a:t>
            </a:r>
            <a:r>
              <a:rPr sz="900" spc="-3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9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Tahoma"/>
                <a:cs typeface="Tahoma"/>
              </a:rPr>
              <a:t>- 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Λ</a:t>
            </a:r>
            <a:r>
              <a:rPr sz="900" spc="-80" dirty="0">
                <a:solidFill>
                  <a:srgbClr val="404040"/>
                </a:solidFill>
                <a:latin typeface="Times New Roman"/>
                <a:cs typeface="Times New Roman"/>
              </a:rPr>
              <a:t>υ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κο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σ</a:t>
            </a:r>
            <a:r>
              <a:rPr sz="900" spc="-30" dirty="0">
                <a:solidFill>
                  <a:srgbClr val="404040"/>
                </a:solidFill>
                <a:latin typeface="Times New Roman"/>
                <a:cs typeface="Times New Roman"/>
              </a:rPr>
              <a:t>τράτη</a:t>
            </a:r>
            <a:r>
              <a:rPr sz="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Α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ικ.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8346" y="637987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Arial MT"/>
                <a:cs typeface="Arial MT"/>
              </a:rPr>
              <a:t>50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98590" y="412750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088" y="760476"/>
            <a:ext cx="8526780" cy="55412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99408" y="6373774"/>
            <a:ext cx="1346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Times New Roman"/>
                <a:cs typeface="Times New Roman"/>
              </a:rPr>
              <a:t>Β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α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ρελά</a:t>
            </a:r>
            <a:r>
              <a:rPr sz="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Times New Roman"/>
                <a:cs typeface="Times New Roman"/>
              </a:rPr>
              <a:t>Μ</a:t>
            </a:r>
            <a:r>
              <a:rPr sz="900" spc="-30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r>
              <a:rPr sz="9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404040"/>
                </a:solidFill>
                <a:latin typeface="Tahoma"/>
                <a:cs typeface="Tahoma"/>
              </a:rPr>
              <a:t>- 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Λ</a:t>
            </a:r>
            <a:r>
              <a:rPr sz="900" spc="-80" dirty="0">
                <a:solidFill>
                  <a:srgbClr val="404040"/>
                </a:solidFill>
                <a:latin typeface="Times New Roman"/>
                <a:cs typeface="Times New Roman"/>
              </a:rPr>
              <a:t>υ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κο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σ</a:t>
            </a:r>
            <a:r>
              <a:rPr sz="900" spc="-30" dirty="0">
                <a:solidFill>
                  <a:srgbClr val="404040"/>
                </a:solidFill>
                <a:latin typeface="Times New Roman"/>
                <a:cs typeface="Times New Roman"/>
              </a:rPr>
              <a:t>τράτη</a:t>
            </a:r>
            <a:r>
              <a:rPr sz="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900" spc="-45" dirty="0">
                <a:solidFill>
                  <a:srgbClr val="404040"/>
                </a:solidFill>
                <a:latin typeface="Times New Roman"/>
                <a:cs typeface="Times New Roman"/>
              </a:rPr>
              <a:t>Α</a:t>
            </a:r>
            <a:r>
              <a:rPr sz="900" spc="-40" dirty="0">
                <a:solidFill>
                  <a:srgbClr val="404040"/>
                </a:solidFill>
                <a:latin typeface="Times New Roman"/>
                <a:cs typeface="Times New Roman"/>
              </a:rPr>
              <a:t>ικ.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421385"/>
            <a:ext cx="4391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C00000"/>
                </a:solidFill>
              </a:rPr>
              <a:t>Φροντίδα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spc="-180" dirty="0">
                <a:solidFill>
                  <a:srgbClr val="C00000"/>
                </a:solidFill>
              </a:rPr>
              <a:t>του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spc="-114" dirty="0">
                <a:solidFill>
                  <a:srgbClr val="C00000"/>
                </a:solidFill>
              </a:rPr>
              <a:t>δέρματος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35355" y="1474470"/>
            <a:ext cx="7954009" cy="343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375920" indent="-18288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χέρια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πρέπει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πλένονται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πολλές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φορές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την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ημέρα,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διότι </a:t>
            </a:r>
            <a:r>
              <a:rPr sz="2400" b="1" spc="-5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5A3470"/>
                </a:solidFill>
                <a:latin typeface="Times New Roman"/>
                <a:cs typeface="Times New Roman"/>
              </a:rPr>
              <a:t>μπ</a:t>
            </a:r>
            <a:r>
              <a:rPr sz="24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ύν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μεταδώσο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λοιμώδ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5A3470"/>
                </a:solidFill>
                <a:latin typeface="Times New Roman"/>
                <a:cs typeface="Times New Roman"/>
              </a:rPr>
              <a:t>π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αρασι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ικ</a:t>
            </a:r>
            <a:r>
              <a:rPr sz="24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ά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νο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σ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ήματα.</a:t>
            </a:r>
            <a:endParaRPr sz="2400">
              <a:latin typeface="Times New Roman"/>
              <a:cs typeface="Times New Roman"/>
            </a:endParaRPr>
          </a:p>
          <a:p>
            <a:pPr marL="194945" marR="102870">
              <a:lnSpc>
                <a:spcPct val="100000"/>
              </a:lnSpc>
            </a:pP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Πρέπει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πλένονται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οπωσδήποτε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πριν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από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το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φαγητό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μετά </a:t>
            </a:r>
            <a:r>
              <a:rPr sz="2400" b="1" spc="-5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τ</a:t>
            </a:r>
            <a:r>
              <a:rPr sz="2400" b="1" spc="-190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τ</a:t>
            </a:r>
            <a:r>
              <a:rPr sz="24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υαλέτα.</a:t>
            </a:r>
            <a:endParaRPr sz="2400">
              <a:latin typeface="Times New Roman"/>
              <a:cs typeface="Times New Roman"/>
            </a:endParaRPr>
          </a:p>
          <a:p>
            <a:pPr marL="194945" marR="5080" indent="-182880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νύχια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πρέπει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κόβονται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συχνά,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τουλάχιστον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μια</a:t>
            </a:r>
            <a:r>
              <a:rPr sz="2400" b="1" spc="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φορά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την </a:t>
            </a:r>
            <a:r>
              <a:rPr sz="24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εβδομάδα</a:t>
            </a:r>
            <a:r>
              <a:rPr sz="2400" b="1" spc="-30" dirty="0">
                <a:solidFill>
                  <a:srgbClr val="5A3470"/>
                </a:solidFill>
                <a:latin typeface="Times New Roman"/>
                <a:cs typeface="Times New Roman"/>
              </a:rPr>
              <a:t>.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ύ</a:t>
            </a:r>
            <a:r>
              <a:rPr sz="24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χια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των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50" dirty="0">
                <a:solidFill>
                  <a:srgbClr val="5A3470"/>
                </a:solidFill>
                <a:latin typeface="Times New Roman"/>
                <a:cs typeface="Times New Roman"/>
              </a:rPr>
              <a:t>χε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400" b="1" spc="-200" dirty="0">
                <a:solidFill>
                  <a:srgbClr val="5A3470"/>
                </a:solidFill>
                <a:latin typeface="Times New Roman"/>
                <a:cs typeface="Times New Roman"/>
              </a:rPr>
              <a:t>ώ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σε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5" dirty="0">
                <a:solidFill>
                  <a:srgbClr val="5A3470"/>
                </a:solidFill>
                <a:latin typeface="Times New Roman"/>
                <a:cs typeface="Times New Roman"/>
              </a:rPr>
              <a:t>αντίθεσ</a:t>
            </a:r>
            <a:r>
              <a:rPr sz="24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με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των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π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διών  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πρέπει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κόβονται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στρογγυλά.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Εάν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υπάρχουν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παρωνυχίδες,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πρέπει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κόβονται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κοντά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στο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δέρμα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όχι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τραβιούνται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ή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 </a:t>
            </a:r>
            <a:r>
              <a:rPr sz="2400" b="1" spc="-5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δαγκώνονται.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4723" y="391414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421385"/>
            <a:ext cx="4391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C00000"/>
                </a:solidFill>
              </a:rPr>
              <a:t>Φροντίδα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spc="-180" dirty="0">
                <a:solidFill>
                  <a:srgbClr val="C00000"/>
                </a:solidFill>
              </a:rPr>
              <a:t>του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spc="-114" dirty="0">
                <a:solidFill>
                  <a:srgbClr val="C00000"/>
                </a:solidFill>
              </a:rPr>
              <a:t>δέρματος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07619" y="1277873"/>
            <a:ext cx="8005445" cy="354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26034" indent="-182880" algn="just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Τα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πόδια 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πρέπει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πλένονται </a:t>
            </a:r>
            <a:r>
              <a:rPr sz="24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συχνά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 </a:t>
            </a:r>
            <a:r>
              <a:rPr sz="24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ιδιαίτερα 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τα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πόδια 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των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ανθρώπων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που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ιδρώνουν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πολύ </a:t>
            </a:r>
            <a:r>
              <a:rPr sz="2400" b="1" spc="45" dirty="0">
                <a:solidFill>
                  <a:srgbClr val="5A3470"/>
                </a:solidFill>
                <a:latin typeface="Times New Roman"/>
                <a:cs typeface="Times New Roman"/>
              </a:rPr>
              <a:t>(πχ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πόδια 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αθλητή),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διότι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υπάρχει </a:t>
            </a:r>
            <a:r>
              <a:rPr sz="24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κίνδυνος 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μόλυνσης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 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εξέλκωσης.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Ιδιαίτερη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μέριμνα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χρειάζεται, </a:t>
            </a:r>
            <a:r>
              <a:rPr sz="24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ό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τ</a:t>
            </a:r>
            <a:r>
              <a:rPr sz="24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π</a:t>
            </a:r>
            <a:r>
              <a:rPr sz="24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άρχε</a:t>
            </a:r>
            <a:r>
              <a:rPr sz="2400" b="1" spc="-40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αυξ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μένη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παρ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αγωγ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ή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ιδ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400" b="1" spc="-195" dirty="0">
                <a:solidFill>
                  <a:srgbClr val="5A3470"/>
                </a:solidFill>
                <a:latin typeface="Times New Roman"/>
                <a:cs typeface="Times New Roman"/>
              </a:rPr>
              <a:t>ώτ</a:t>
            </a:r>
            <a:r>
              <a:rPr sz="2400" b="1" spc="-18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60" dirty="0">
                <a:solidFill>
                  <a:srgbClr val="5A3470"/>
                </a:solidFill>
                <a:latin typeface="Times New Roman"/>
                <a:cs typeface="Times New Roman"/>
              </a:rPr>
              <a:t>(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π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εριδ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4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ωσί</a:t>
            </a:r>
            <a:r>
              <a:rPr sz="2400" b="1" spc="-180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400" b="1" spc="50" dirty="0">
                <a:solidFill>
                  <a:srgbClr val="5A3470"/>
                </a:solidFill>
                <a:latin typeface="Times New Roman"/>
                <a:cs typeface="Times New Roman"/>
              </a:rPr>
              <a:t>)</a:t>
            </a:r>
            <a:r>
              <a:rPr sz="24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/>
              <a:buChar char=""/>
            </a:pPr>
            <a:endParaRPr sz="2700">
              <a:latin typeface="Times New Roman"/>
              <a:cs typeface="Times New Roman"/>
            </a:endParaRPr>
          </a:p>
          <a:p>
            <a:pPr marL="195580" marR="5080" indent="-182880" algn="just">
              <a:lnSpc>
                <a:spcPct val="100000"/>
              </a:lnSpc>
              <a:spcBef>
                <a:spcPts val="158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Τα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νύχια 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των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ποδιών 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πρέπει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κόβονται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σε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ευθεία </a:t>
            </a:r>
            <a:r>
              <a:rPr sz="24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γραμμή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μετά 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το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μπάνιο,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όταν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είναι</a:t>
            </a:r>
            <a:r>
              <a:rPr sz="2400" b="1" spc="-3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μαλακά.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νύχια,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που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κόβονται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βαθιά,</a:t>
            </a:r>
            <a:endParaRPr sz="2400">
              <a:latin typeface="Times New Roman"/>
              <a:cs typeface="Times New Roman"/>
            </a:endParaRPr>
          </a:p>
          <a:p>
            <a:pPr marL="195580" marR="830580">
              <a:lnSpc>
                <a:spcPct val="100000"/>
              </a:lnSpc>
            </a:pPr>
            <a:r>
              <a:rPr sz="24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συχνά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μεγαλώνουν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μέσα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στο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δέρμα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χρειάζονται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ειδική </a:t>
            </a:r>
            <a:r>
              <a:rPr sz="2400" b="1" spc="-5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θεραπεία.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6332" y="464946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421385"/>
            <a:ext cx="4391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C00000"/>
                </a:solidFill>
              </a:rPr>
              <a:t>Φροντίδα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spc="-180" dirty="0">
                <a:solidFill>
                  <a:srgbClr val="C00000"/>
                </a:solidFill>
              </a:rPr>
              <a:t>του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spc="-114" dirty="0">
                <a:solidFill>
                  <a:srgbClr val="C00000"/>
                </a:solidFill>
              </a:rPr>
              <a:t>δέρματος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619" y="1277873"/>
            <a:ext cx="8001000" cy="260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νύχια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αποτελούν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εστία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μικροβίων,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5" dirty="0">
                <a:solidFill>
                  <a:srgbClr val="5A3470"/>
                </a:solidFill>
                <a:latin typeface="Times New Roman"/>
                <a:cs typeface="Times New Roman"/>
              </a:rPr>
              <a:t>εάν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5" dirty="0">
                <a:solidFill>
                  <a:srgbClr val="5A3470"/>
                </a:solidFill>
                <a:latin typeface="Times New Roman"/>
                <a:cs typeface="Times New Roman"/>
              </a:rPr>
              <a:t>είναι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μακριά.</a:t>
            </a:r>
            <a:endParaRPr sz="2400">
              <a:latin typeface="Times New Roman"/>
              <a:cs typeface="Times New Roman"/>
            </a:endParaRPr>
          </a:p>
          <a:p>
            <a:pPr marL="195580">
              <a:lnSpc>
                <a:spcPct val="100000"/>
              </a:lnSpc>
            </a:pP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Χρειάζονται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5A3470"/>
                </a:solidFill>
                <a:latin typeface="Times New Roman"/>
                <a:cs typeface="Times New Roman"/>
              </a:rPr>
              <a:t>ιδιαίτερ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η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π</a:t>
            </a:r>
            <a:r>
              <a:rPr sz="2400" b="1" spc="-55" dirty="0">
                <a:solidFill>
                  <a:srgbClr val="5A3470"/>
                </a:solidFill>
                <a:latin typeface="Times New Roman"/>
                <a:cs typeface="Times New Roman"/>
              </a:rPr>
              <a:t>ρο</a:t>
            </a:r>
            <a:r>
              <a:rPr sz="24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σ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οχή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για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υπά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ξε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80" dirty="0">
                <a:solidFill>
                  <a:srgbClr val="5A3470"/>
                </a:solidFill>
                <a:latin typeface="Times New Roman"/>
                <a:cs typeface="Times New Roman"/>
              </a:rPr>
              <a:t>σω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στή</a:t>
            </a:r>
            <a:endParaRPr sz="2400">
              <a:latin typeface="Times New Roman"/>
              <a:cs typeface="Times New Roman"/>
            </a:endParaRPr>
          </a:p>
          <a:p>
            <a:pPr marL="195580" marR="5080">
              <a:lnSpc>
                <a:spcPct val="100000"/>
              </a:lnSpc>
            </a:pP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καθαριότητα,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60" dirty="0">
                <a:solidFill>
                  <a:srgbClr val="5A3470"/>
                </a:solidFill>
                <a:latin typeface="Times New Roman"/>
                <a:cs typeface="Times New Roman"/>
              </a:rPr>
              <a:t>πρέπει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βουρτσίζονται,</a:t>
            </a:r>
            <a:r>
              <a:rPr sz="2400" b="1" spc="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για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απομακρυνθούν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τα </a:t>
            </a:r>
            <a:r>
              <a:rPr sz="2400" b="1" spc="-58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μικ</a:t>
            </a:r>
            <a:r>
              <a:rPr sz="2400" b="1" spc="-140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4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ό</a:t>
            </a:r>
            <a:r>
              <a:rPr sz="24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β</a:t>
            </a:r>
            <a:r>
              <a:rPr sz="2400" b="1" spc="-120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400" b="1" spc="-204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15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400" b="1" spc="-180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55" dirty="0">
                <a:solidFill>
                  <a:srgbClr val="5A3470"/>
                </a:solidFill>
                <a:latin typeface="Times New Roman"/>
                <a:cs typeface="Times New Roman"/>
              </a:rPr>
              <a:t>ακαθαρσ</a:t>
            </a:r>
            <a:r>
              <a:rPr sz="2400" b="1" spc="-95" dirty="0">
                <a:solidFill>
                  <a:srgbClr val="5A3470"/>
                </a:solidFill>
                <a:latin typeface="Times New Roman"/>
                <a:cs typeface="Times New Roman"/>
              </a:rPr>
              <a:t>ί</a:t>
            </a:r>
            <a:r>
              <a:rPr sz="2400" b="1" spc="-35" dirty="0">
                <a:solidFill>
                  <a:srgbClr val="5A3470"/>
                </a:solidFill>
                <a:latin typeface="Times New Roman"/>
                <a:cs typeface="Times New Roman"/>
              </a:rPr>
              <a:t>ες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,</a:t>
            </a:r>
            <a:r>
              <a:rPr sz="24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π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400" b="1" spc="-200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μ</a:t>
            </a:r>
            <a:r>
              <a:rPr sz="2400" b="1" spc="-105" dirty="0">
                <a:solidFill>
                  <a:srgbClr val="5A3470"/>
                </a:solidFill>
                <a:latin typeface="Times New Roman"/>
                <a:cs typeface="Times New Roman"/>
              </a:rPr>
              <a:t>α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ζεύ</a:t>
            </a:r>
            <a:r>
              <a:rPr sz="2400" b="1" spc="-65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400" b="1" spc="-145" dirty="0">
                <a:solidFill>
                  <a:srgbClr val="5A3470"/>
                </a:solidFill>
                <a:latin typeface="Times New Roman"/>
                <a:cs typeface="Times New Roman"/>
              </a:rPr>
              <a:t>νται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εκεί.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Κάλ</a:t>
            </a:r>
            <a:r>
              <a:rPr sz="2400" b="1" spc="-150" dirty="0">
                <a:solidFill>
                  <a:srgbClr val="5A3470"/>
                </a:solidFill>
                <a:latin typeface="Times New Roman"/>
                <a:cs typeface="Times New Roman"/>
              </a:rPr>
              <a:t>τ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σες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0" dirty="0">
                <a:solidFill>
                  <a:srgbClr val="5A3470"/>
                </a:solidFill>
                <a:latin typeface="Times New Roman"/>
                <a:cs typeface="Times New Roman"/>
              </a:rPr>
              <a:t>και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65" dirty="0">
                <a:solidFill>
                  <a:srgbClr val="5A3470"/>
                </a:solidFill>
                <a:latin typeface="Times New Roman"/>
                <a:cs typeface="Times New Roman"/>
              </a:rPr>
              <a:t>κ</a:t>
            </a:r>
            <a:r>
              <a:rPr sz="24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αλσό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ν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π</a:t>
            </a:r>
            <a:r>
              <a:rPr sz="2400" b="1" spc="-55" dirty="0">
                <a:solidFill>
                  <a:srgbClr val="5A3470"/>
                </a:solidFill>
                <a:latin typeface="Times New Roman"/>
                <a:cs typeface="Times New Roman"/>
              </a:rPr>
              <a:t>ρ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έπε</a:t>
            </a:r>
            <a:r>
              <a:rPr sz="2400" b="1" spc="-45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14" dirty="0">
                <a:solidFill>
                  <a:srgbClr val="5A3470"/>
                </a:solidFill>
                <a:latin typeface="Times New Roman"/>
                <a:cs typeface="Times New Roman"/>
              </a:rPr>
              <a:t>αλλάζοντα</a:t>
            </a:r>
            <a:r>
              <a:rPr sz="2400" b="1" spc="-70" dirty="0">
                <a:solidFill>
                  <a:srgbClr val="5A3470"/>
                </a:solidFill>
                <a:latin typeface="Times New Roman"/>
                <a:cs typeface="Times New Roman"/>
              </a:rPr>
              <a:t>ι</a:t>
            </a:r>
            <a:r>
              <a:rPr sz="2400" b="1" spc="-2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175" dirty="0">
                <a:solidFill>
                  <a:srgbClr val="5A3470"/>
                </a:solidFill>
                <a:latin typeface="Times New Roman"/>
                <a:cs typeface="Times New Roman"/>
              </a:rPr>
              <a:t>τα</a:t>
            </a:r>
            <a:r>
              <a:rPr sz="2400" b="1" spc="-185" dirty="0">
                <a:solidFill>
                  <a:srgbClr val="5A3470"/>
                </a:solidFill>
                <a:latin typeface="Times New Roman"/>
                <a:cs typeface="Times New Roman"/>
              </a:rPr>
              <a:t>υ</a:t>
            </a:r>
            <a:r>
              <a:rPr sz="2400" b="1" spc="-75" dirty="0">
                <a:solidFill>
                  <a:srgbClr val="5A3470"/>
                </a:solidFill>
                <a:latin typeface="Times New Roman"/>
                <a:cs typeface="Times New Roman"/>
              </a:rPr>
              <a:t>τ</a:t>
            </a:r>
            <a:r>
              <a:rPr sz="24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ό</a:t>
            </a:r>
            <a:r>
              <a:rPr sz="2400" b="1" spc="30" dirty="0">
                <a:solidFill>
                  <a:srgbClr val="5A3470"/>
                </a:solidFill>
                <a:latin typeface="Times New Roman"/>
                <a:cs typeface="Times New Roman"/>
              </a:rPr>
              <a:t>χρ</a:t>
            </a:r>
            <a:r>
              <a:rPr sz="2400" b="1" spc="20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2400" b="1" spc="-110" dirty="0">
                <a:solidFill>
                  <a:srgbClr val="5A3470"/>
                </a:solidFill>
                <a:latin typeface="Times New Roman"/>
                <a:cs typeface="Times New Roman"/>
              </a:rPr>
              <a:t>να</a:t>
            </a:r>
            <a:r>
              <a:rPr sz="2400" b="1" spc="-1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5A3470"/>
                </a:solidFill>
                <a:latin typeface="Times New Roman"/>
                <a:cs typeface="Times New Roman"/>
              </a:rPr>
              <a:t>με</a:t>
            </a:r>
            <a:r>
              <a:rPr sz="2400" b="1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rgbClr val="5A3470"/>
                </a:solidFill>
                <a:latin typeface="Times New Roman"/>
                <a:cs typeface="Times New Roman"/>
              </a:rPr>
              <a:t>το</a:t>
            </a:r>
            <a:endParaRPr sz="2400">
              <a:latin typeface="Times New Roman"/>
              <a:cs typeface="Times New Roman"/>
            </a:endParaRPr>
          </a:p>
          <a:p>
            <a:pPr marL="195580">
              <a:lnSpc>
                <a:spcPct val="100000"/>
              </a:lnSpc>
            </a:pPr>
            <a:r>
              <a:rPr sz="2400" b="1" spc="-90" dirty="0">
                <a:solidFill>
                  <a:srgbClr val="5A3470"/>
                </a:solidFill>
                <a:latin typeface="Times New Roman"/>
                <a:cs typeface="Times New Roman"/>
              </a:rPr>
              <a:t>πλύσιμο.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8402" y="464311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6083" y="3672840"/>
            <a:ext cx="5039868" cy="260146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9" y="3212592"/>
            <a:ext cx="4000499" cy="28575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05384" y="976883"/>
            <a:ext cx="8336280" cy="5219700"/>
            <a:chOff x="405384" y="976883"/>
            <a:chExt cx="8336280" cy="52197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643" y="3916679"/>
              <a:ext cx="2837687" cy="22799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384" y="1150619"/>
              <a:ext cx="3515867" cy="26807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2156" y="2449067"/>
              <a:ext cx="2679192" cy="20604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4731" y="976883"/>
              <a:ext cx="3646932" cy="23439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2437" y="421385"/>
            <a:ext cx="4391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C00000"/>
                </a:solidFill>
              </a:rPr>
              <a:t>Φροντίδα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spc="-180" dirty="0">
                <a:solidFill>
                  <a:srgbClr val="C00000"/>
                </a:solidFill>
              </a:rPr>
              <a:t>του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spc="-114" dirty="0">
                <a:solidFill>
                  <a:srgbClr val="C00000"/>
                </a:solidFill>
              </a:rPr>
              <a:t>δέρματος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5"/>
              </a:lnSpc>
            </a:pPr>
            <a:r>
              <a:rPr spc="-50" dirty="0"/>
              <a:t>Β</a:t>
            </a:r>
            <a:r>
              <a:rPr spc="-45" dirty="0"/>
              <a:t>α</a:t>
            </a:r>
            <a:r>
              <a:rPr spc="-40" dirty="0"/>
              <a:t>ρελά</a:t>
            </a:r>
            <a:r>
              <a:rPr spc="-5" dirty="0"/>
              <a:t> </a:t>
            </a:r>
            <a:r>
              <a:rPr spc="-50" dirty="0"/>
              <a:t>Μ</a:t>
            </a:r>
            <a:r>
              <a:rPr spc="-30" dirty="0"/>
              <a:t>.</a:t>
            </a:r>
            <a:r>
              <a:rPr dirty="0"/>
              <a:t> </a:t>
            </a:r>
            <a:r>
              <a:rPr spc="-50" dirty="0">
                <a:latin typeface="Tahoma"/>
                <a:cs typeface="Tahoma"/>
              </a:rPr>
              <a:t>- </a:t>
            </a:r>
            <a:r>
              <a:rPr spc="-45" dirty="0"/>
              <a:t>Λ</a:t>
            </a:r>
            <a:r>
              <a:rPr spc="-80" dirty="0"/>
              <a:t>υ</a:t>
            </a:r>
            <a:r>
              <a:rPr spc="-45" dirty="0"/>
              <a:t>κο</a:t>
            </a:r>
            <a:r>
              <a:rPr spc="-40" dirty="0"/>
              <a:t>σ</a:t>
            </a:r>
            <a:r>
              <a:rPr spc="-30" dirty="0"/>
              <a:t>τράτη</a:t>
            </a:r>
            <a:r>
              <a:rPr spc="-10" dirty="0"/>
              <a:t> </a:t>
            </a:r>
            <a:r>
              <a:rPr spc="-45" dirty="0"/>
              <a:t>Α</a:t>
            </a:r>
            <a:r>
              <a:rPr spc="-40" dirty="0"/>
              <a:t>ικ.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6518402" y="464311"/>
            <a:ext cx="197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A3470"/>
                </a:solidFill>
                <a:latin typeface="Times New Roman"/>
                <a:cs typeface="Times New Roman"/>
              </a:rPr>
              <a:t>2</a:t>
            </a:r>
            <a:r>
              <a:rPr sz="1800" b="1" spc="-3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ο</a:t>
            </a:r>
            <a:r>
              <a:rPr sz="1800" b="1" spc="187" baseline="25462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5A3470"/>
                </a:solidFill>
                <a:latin typeface="Times New Roman"/>
                <a:cs typeface="Times New Roman"/>
              </a:rPr>
              <a:t>ΕΠΑΛ</a:t>
            </a:r>
            <a:r>
              <a:rPr sz="1800" b="1" spc="-15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1800" b="1" spc="-100" dirty="0">
                <a:solidFill>
                  <a:srgbClr val="5A3470"/>
                </a:solidFill>
                <a:latin typeface="Times New Roman"/>
                <a:cs typeface="Times New Roman"/>
              </a:rPr>
              <a:t>Γαλατσίου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2647</Words>
  <Application>Microsoft Office PowerPoint</Application>
  <PresentationFormat>Προβολή στην οθόνη (4:3)</PresentationFormat>
  <Paragraphs>377</Paragraphs>
  <Slides>51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9" baseType="lpstr">
      <vt:lpstr>Arial</vt:lpstr>
      <vt:lpstr>Arial MT</vt:lpstr>
      <vt:lpstr>Calibri</vt:lpstr>
      <vt:lpstr>Microsoft Sans Serif</vt:lpstr>
      <vt:lpstr>Tahoma</vt:lpstr>
      <vt:lpstr>Times New Roman</vt:lpstr>
      <vt:lpstr>Wingdings</vt:lpstr>
      <vt:lpstr>Office Theme</vt:lpstr>
      <vt:lpstr>2ο ΕΠΑΛ Γαλατσίου</vt:lpstr>
      <vt:lpstr>Ατομική καθαριότητα του σώματος</vt:lpstr>
      <vt:lpstr>Ατομική καθαριότητα του σώματος</vt:lpstr>
      <vt:lpstr>Η καθαριότητα του σώματος προσφέρει:</vt:lpstr>
      <vt:lpstr>Φροντίδα του δέρματος</vt:lpstr>
      <vt:lpstr>Φροντίδα του δέρματος</vt:lpstr>
      <vt:lpstr>Φροντίδα του δέρματος</vt:lpstr>
      <vt:lpstr>Φροντίδα του δέρματος</vt:lpstr>
      <vt:lpstr>Φροντίδα του δέρματος</vt:lpstr>
      <vt:lpstr>1Η καθαριότητα των γεννητικών οργάνων  και κατά τις ημέρες της περιόδου είναι  επιβεβλημένη.</vt:lpstr>
      <vt:lpstr>Καθαριότητα των μαλλιών</vt:lpstr>
      <vt:lpstr>Αφτιά</vt:lpstr>
      <vt:lpstr>Αφτιά</vt:lpstr>
      <vt:lpstr>Πώς ΤΑ Μάτια</vt:lpstr>
      <vt:lpstr>Παράγοντες που ασκούν βλαπτική  επίδραση στα μάτια:</vt:lpstr>
      <vt:lpstr>Μέτρα προφύλαξης</vt:lpstr>
      <vt:lpstr>Μέτρα προφύλαξης</vt:lpstr>
      <vt:lpstr>Παρουσίαση του PowerPoint</vt:lpstr>
      <vt:lpstr>Μέτρα προφύλαξης</vt:lpstr>
      <vt:lpstr>Τί περιλαμβάνει η Στοματική υγιεινή</vt:lpstr>
      <vt:lpstr>Ποιές είναι οι Λειτουργίες στοματικής κοιλότητας</vt:lpstr>
      <vt:lpstr>Στοματική υγιεινή</vt:lpstr>
      <vt:lpstr>Οδοντική τερηδόνα</vt:lpstr>
      <vt:lpstr>Παράγοντες από τους οποίους εξαρτάται  η τερηδόνα:</vt:lpstr>
      <vt:lpstr>Πως δημιουργείται η τερηδόνα;</vt:lpstr>
      <vt:lpstr>Πως δημιουργείται η τερηδόνα;</vt:lpstr>
      <vt:lpstr>Πως δημιουργείται η τερηδόνα;</vt:lpstr>
      <vt:lpstr>Προσοχή!!!!!!!!</vt:lpstr>
      <vt:lpstr>Επιπτώσεις των τερηδονισμένων δοντιών στα μικρά παιδιά:</vt:lpstr>
      <vt:lpstr>Επιπτώσεις των τερηδονισμένων δοντιών στα μικρά παιδιά:</vt:lpstr>
      <vt:lpstr>Νοσήματα του περιοδοντίου</vt:lpstr>
      <vt:lpstr>Η περιοδοντική νόσος αρχικά εμφανίζεται με τη  μορφή της ουλίτιδας</vt:lpstr>
      <vt:lpstr>Για τη δημιουργία νοσημάτων του περιοδοντίου  συμβάλλουν οι παράγοντες:</vt:lpstr>
      <vt:lpstr>Για τη δημιουργία νοσημάτων του περιοδοντίου  συμβάλλουν οι παράγοντες:</vt:lpstr>
      <vt:lpstr>Μέτρα προφύλαξης</vt:lpstr>
      <vt:lpstr>Μέτρα προφύλαξης</vt:lpstr>
      <vt:lpstr>Σωματική άσκηση- προληπτική ορθοπεδική «νούς υγιής έν σώματι υγιει»</vt:lpstr>
      <vt:lpstr>Η ανάπτυξη ενός σωματικά και  πνευματικά υγιούς παιδιού αποτελεί και  σήμερα πρώτο στόχο κάθε κοινωνίας.</vt:lpstr>
      <vt:lpstr>Η σωματική άσκηση συμβάλλει:</vt:lpstr>
      <vt:lpstr>Παρουσίαση του PowerPoint</vt:lpstr>
      <vt:lpstr>Η σωματική άσκηση συμβάλλει:</vt:lpstr>
      <vt:lpstr>Παρουσίαση του PowerPoint</vt:lpstr>
      <vt:lpstr>Η σωματική άσκηση συμβάλλει:</vt:lpstr>
      <vt:lpstr>Προληπτικά μέτρα στην ορθοπεδική</vt:lpstr>
      <vt:lpstr>Ποια είναι τα σπουδαιότερα προληπτικά μέτρα στην ορθοπεδική;</vt:lpstr>
      <vt:lpstr>1. Ο προληπτικός έλεγχος για σκολίωση και  κύφωση:</vt:lpstr>
      <vt:lpstr>2. Σωστή φροντίδα του μυοσκελετικού</vt:lpstr>
      <vt:lpstr>3. Η σωστή στάση του σώματος σε όλες  τις συνήθεις ασχολίες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Υγιεινή</dc:title>
  <dc:creator>giannis</dc:creator>
  <cp:lastModifiedBy>kalamata kalamata</cp:lastModifiedBy>
  <cp:revision>19</cp:revision>
  <dcterms:created xsi:type="dcterms:W3CDTF">2021-03-26T06:48:49Z</dcterms:created>
  <dcterms:modified xsi:type="dcterms:W3CDTF">2021-04-01T20:48:43Z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2021-03-26T00:00:00Z</vt:filetime>
  </property>
</Properties>
</file>