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2" r:id="rId3"/>
    <p:sldId id="330" r:id="rId4"/>
    <p:sldId id="303" r:id="rId5"/>
    <p:sldId id="328" r:id="rId6"/>
    <p:sldId id="329" r:id="rId7"/>
    <p:sldId id="321" r:id="rId8"/>
    <p:sldId id="335" r:id="rId9"/>
    <p:sldId id="334" r:id="rId10"/>
    <p:sldId id="320" r:id="rId11"/>
    <p:sldId id="308" r:id="rId12"/>
    <p:sldId id="310" r:id="rId13"/>
    <p:sldId id="311" r:id="rId14"/>
    <p:sldId id="331" r:id="rId15"/>
    <p:sldId id="332" r:id="rId16"/>
    <p:sldId id="313" r:id="rId17"/>
    <p:sldId id="317" r:id="rId18"/>
    <p:sldId id="325" r:id="rId19"/>
    <p:sldId id="326" r:id="rId20"/>
    <p:sldId id="31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24" autoAdjust="0"/>
  </p:normalViewPr>
  <p:slideViewPr>
    <p:cSldViewPr showGuides="1">
      <p:cViewPr varScale="1">
        <p:scale>
          <a:sx n="69" d="100"/>
          <a:sy n="69" d="100"/>
        </p:scale>
        <p:origin x="-732" y="-102"/>
      </p:cViewPr>
      <p:guideLst>
        <p:guide orient="horz" pos="2159"/>
        <p:guide pos="2970"/>
      </p:guideLst>
    </p:cSldViewPr>
  </p:slideViewPr>
  <p:outlineViewPr>
    <p:cViewPr>
      <p:scale>
        <a:sx n="33" d="100"/>
        <a:sy n="33" d="100"/>
      </p:scale>
      <p:origin x="0" y="22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83411-1FEB-4AE3-9DFB-E20AAC569B54}" type="doc">
      <dgm:prSet loTypeId="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7A883855-BCEC-4B11-B4E8-6A3CDDC9A22F}">
      <dgm:prSet phldrT="[Κείμενο]" custT="1"/>
      <dgm:spPr/>
      <dgm:t>
        <a:bodyPr/>
        <a:lstStyle/>
        <a:p>
          <a:r>
            <a:rPr lang="el-GR" sz="1200" b="1" dirty="0" smtClean="0"/>
            <a:t>Ένταση </a:t>
          </a:r>
          <a:r>
            <a:rPr lang="en-US" sz="1200" dirty="0" smtClean="0"/>
            <a:t>I</a:t>
          </a:r>
          <a:endParaRPr lang="el-GR" sz="1200" dirty="0"/>
        </a:p>
      </dgm:t>
    </dgm:pt>
    <dgm:pt modelId="{6F1F4EEA-22BA-4A5F-BD2B-2A76F20D3AD2}" cxnId="{D9C10775-E629-4EC5-B7CA-FBE499F455F8}" type="parTrans">
      <dgm:prSet/>
      <dgm:spPr/>
      <dgm:t>
        <a:bodyPr/>
        <a:lstStyle/>
        <a:p>
          <a:endParaRPr lang="el-GR"/>
        </a:p>
      </dgm:t>
    </dgm:pt>
    <dgm:pt modelId="{AB90F83E-C2F0-41B2-B385-DD3147A855A7}" cxnId="{D9C10775-E629-4EC5-B7CA-FBE499F455F8}" type="sibTrans">
      <dgm:prSet/>
      <dgm:spPr/>
      <dgm:t>
        <a:bodyPr/>
        <a:lstStyle/>
        <a:p>
          <a:endParaRPr lang="el-GR"/>
        </a:p>
      </dgm:t>
    </dgm:pt>
    <dgm:pt modelId="{181BB340-7C73-4078-9799-21CCAECAEA11}">
      <dgm:prSet phldrT="[Κείμενο]" custT="1"/>
      <dgm:spPr/>
      <dgm:t>
        <a:bodyPr/>
        <a:lstStyle/>
        <a:p>
          <a:r>
            <a:rPr lang="el-GR" sz="1200" b="1" dirty="0" smtClean="0"/>
            <a:t>Τάση </a:t>
          </a:r>
          <a:r>
            <a:rPr lang="en-US" sz="1200" b="1" dirty="0" smtClean="0"/>
            <a:t>U</a:t>
          </a:r>
          <a:endParaRPr lang="el-GR" sz="1200" b="1" dirty="0"/>
        </a:p>
      </dgm:t>
    </dgm:pt>
    <dgm:pt modelId="{D9F8884E-2724-44EE-812C-301DB41F35CA}" cxnId="{C3B50A12-63BB-463A-992D-385D55A8AA1D}" type="parTrans">
      <dgm:prSet/>
      <dgm:spPr/>
      <dgm:t>
        <a:bodyPr/>
        <a:lstStyle/>
        <a:p>
          <a:endParaRPr lang="el-GR"/>
        </a:p>
      </dgm:t>
    </dgm:pt>
    <dgm:pt modelId="{DFA6C75B-CDAE-4686-8AD3-DA04AA901E98}" cxnId="{C3B50A12-63BB-463A-992D-385D55A8AA1D}" type="sibTrans">
      <dgm:prSet/>
      <dgm:spPr/>
      <dgm:t>
        <a:bodyPr/>
        <a:lstStyle/>
        <a:p>
          <a:endParaRPr lang="el-GR"/>
        </a:p>
      </dgm:t>
    </dgm:pt>
    <dgm:pt modelId="{42470910-BFC3-4B59-AD66-3215BE839EEC}">
      <dgm:prSet phldrT="[Κείμενο]" custT="1"/>
      <dgm:spPr/>
      <dgm:t>
        <a:bodyPr/>
        <a:lstStyle/>
        <a:p>
          <a:r>
            <a:rPr lang="el-GR" sz="1200" b="1" dirty="0" smtClean="0"/>
            <a:t>Αντίσταση </a:t>
          </a:r>
          <a:r>
            <a:rPr lang="en-US" sz="1200" b="1" dirty="0" smtClean="0"/>
            <a:t>R</a:t>
          </a:r>
          <a:endParaRPr lang="el-GR" sz="1200" b="1" dirty="0"/>
        </a:p>
      </dgm:t>
    </dgm:pt>
    <dgm:pt modelId="{063B507E-D7C1-4875-A7FF-889971F07492}" cxnId="{44137BAE-9681-4E79-ABE0-05577F69D721}" type="parTrans">
      <dgm:prSet/>
      <dgm:spPr/>
      <dgm:t>
        <a:bodyPr/>
        <a:lstStyle/>
        <a:p>
          <a:endParaRPr lang="el-GR"/>
        </a:p>
      </dgm:t>
    </dgm:pt>
    <dgm:pt modelId="{834D06A1-7DF2-4926-9998-C9F985C29AD8}" cxnId="{44137BAE-9681-4E79-ABE0-05577F69D721}" type="sibTrans">
      <dgm:prSet/>
      <dgm:spPr/>
      <dgm:t>
        <a:bodyPr/>
        <a:lstStyle/>
        <a:p>
          <a:endParaRPr lang="el-GR"/>
        </a:p>
      </dgm:t>
    </dgm:pt>
    <dgm:pt modelId="{63A3C5EF-D873-4DF0-A4C8-E7E81F335E2C}">
      <dgm:prSet phldrT="[Κείμενο]" custT="1"/>
      <dgm:spPr/>
      <dgm:t>
        <a:bodyPr>
          <a:prstTxWarp prst="textDeflate">
            <a:avLst/>
          </a:prstTxWarp>
        </a:bodyPr>
        <a:lstStyle/>
        <a:p>
          <a:r>
            <a:rPr lang="el-GR" sz="2400" b="1" cap="none" spc="0" dirty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Νόμος του ΩΜ</a:t>
          </a:r>
          <a:endParaRPr lang="el-GR" sz="2400" b="1" cap="none" spc="0" dirty="0">
            <a:ln w="31550" cmpd="sng">
              <a:prstDash val="solid"/>
            </a:ln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4719E782-00B8-44FC-B2BF-C59C10AAAF79}" cxnId="{93937E16-9F88-493C-805B-E81FDBFCE844}" type="parTrans">
      <dgm:prSet/>
      <dgm:spPr/>
      <dgm:t>
        <a:bodyPr/>
        <a:lstStyle/>
        <a:p>
          <a:endParaRPr lang="el-GR"/>
        </a:p>
      </dgm:t>
    </dgm:pt>
    <dgm:pt modelId="{CD8ED246-3E0C-4433-B6D7-322FDB00E7EB}" cxnId="{93937E16-9F88-493C-805B-E81FDBFCE844}" type="sibTrans">
      <dgm:prSet/>
      <dgm:spPr/>
      <dgm:t>
        <a:bodyPr/>
        <a:lstStyle/>
        <a:p>
          <a:endParaRPr lang="el-GR"/>
        </a:p>
      </dgm:t>
    </dgm:pt>
    <dgm:pt modelId="{AA0FC1DA-0B56-4899-AE86-24CBDC659623}" type="pres">
      <dgm:prSet presAssocID="{47F83411-1FEB-4AE3-9DFB-E20AAC569B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1FB8224-6EF1-4E89-9E2F-D3C4505C680B}" type="pres">
      <dgm:prSet presAssocID="{47F83411-1FEB-4AE3-9DFB-E20AAC569B54}" presName="ellipse" presStyleLbl="trBgShp" presStyleIdx="0" presStyleCnt="1" custLinFactNeighborX="59633" custLinFactNeighborY="39743"/>
      <dgm:spPr/>
    </dgm:pt>
    <dgm:pt modelId="{DAE8A178-B5D4-4D44-AB48-71CCD2221476}" type="pres">
      <dgm:prSet presAssocID="{47F83411-1FEB-4AE3-9DFB-E20AAC569B54}" presName="arrow1" presStyleLbl="fgShp" presStyleIdx="0" presStyleCnt="1" custLinFactX="100000" custLinFactNeighborX="127496" custLinFactNeighborY="24220"/>
      <dgm:spPr/>
    </dgm:pt>
    <dgm:pt modelId="{F0F7ABF6-2C07-4634-8FE3-726C4B9949B7}" type="pres">
      <dgm:prSet presAssocID="{47F83411-1FEB-4AE3-9DFB-E20AAC569B54}" presName="rectangle" presStyleLbl="revTx" presStyleIdx="0" presStyleCnt="1" custScaleX="117205" custLinFactNeighborX="47301" custLinFactNeighborY="-18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0B36C7-4995-4041-B248-4C876BD0FC4D}" type="pres">
      <dgm:prSet presAssocID="{181BB340-7C73-4078-9799-21CCAECAEA11}" presName="item1" presStyleLbl="node1" presStyleIdx="0" presStyleCnt="3" custScaleX="117858" custScaleY="109148" custLinFactX="15144" custLinFactNeighborX="100000" custLinFactNeighborY="218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B5FAB7-3B8C-4481-BDE9-57AE19A19147}" type="pres">
      <dgm:prSet presAssocID="{42470910-BFC3-4B59-AD66-3215BE839EEC}" presName="item2" presStyleLbl="node1" presStyleIdx="1" presStyleCnt="3" custScaleX="104040" custScaleY="96363" custLinFactX="23869" custLinFactNeighborX="100000" custLinFactNeighborY="-53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CECBA3-4FE3-4469-B21C-54B3F6470976}" type="pres">
      <dgm:prSet presAssocID="{63A3C5EF-D873-4DF0-A4C8-E7E81F335E2C}" presName="item3" presStyleLbl="node1" presStyleIdx="2" presStyleCnt="3" custScaleX="111717" custScaleY="96493" custLinFactX="37352" custLinFactNeighborX="100000" custLinFactNeighborY="108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E9A6A2-F66C-4896-AC73-5DD2FD7F6E13}" type="pres">
      <dgm:prSet presAssocID="{47F83411-1FEB-4AE3-9DFB-E20AAC569B54}" presName="funnel" presStyleLbl="trAlignAcc1" presStyleIdx="0" presStyleCnt="1" custScaleX="105502" custScaleY="105549" custLinFactNeighborX="38047" custLinFactNeighborY="3574"/>
      <dgm:spPr/>
    </dgm:pt>
  </dgm:ptLst>
  <dgm:cxnLst>
    <dgm:cxn modelId="{7F64C9CA-737C-4E60-A243-831A93D3273D}" type="presOf" srcId="{42470910-BFC3-4B59-AD66-3215BE839EEC}" destId="{620B36C7-4995-4041-B248-4C876BD0FC4D}" srcOrd="0" destOrd="0" presId="urn:microsoft.com/office/officeart/2005/8/layout/funnel1"/>
    <dgm:cxn modelId="{D9C10775-E629-4EC5-B7CA-FBE499F455F8}" srcId="{47F83411-1FEB-4AE3-9DFB-E20AAC569B54}" destId="{7A883855-BCEC-4B11-B4E8-6A3CDDC9A22F}" srcOrd="0" destOrd="0" parTransId="{6F1F4EEA-22BA-4A5F-BD2B-2A76F20D3AD2}" sibTransId="{AB90F83E-C2F0-41B2-B385-DD3147A855A7}"/>
    <dgm:cxn modelId="{93937E16-9F88-493C-805B-E81FDBFCE844}" srcId="{47F83411-1FEB-4AE3-9DFB-E20AAC569B54}" destId="{63A3C5EF-D873-4DF0-A4C8-E7E81F335E2C}" srcOrd="3" destOrd="0" parTransId="{4719E782-00B8-44FC-B2BF-C59C10AAAF79}" sibTransId="{CD8ED246-3E0C-4433-B6D7-322FDB00E7EB}"/>
    <dgm:cxn modelId="{775CFBBF-9CFA-4492-A5CB-F4D90606C0B8}" type="presOf" srcId="{47F83411-1FEB-4AE3-9DFB-E20AAC569B54}" destId="{AA0FC1DA-0B56-4899-AE86-24CBDC659623}" srcOrd="0" destOrd="0" presId="urn:microsoft.com/office/officeart/2005/8/layout/funnel1"/>
    <dgm:cxn modelId="{C3B50A12-63BB-463A-992D-385D55A8AA1D}" srcId="{47F83411-1FEB-4AE3-9DFB-E20AAC569B54}" destId="{181BB340-7C73-4078-9799-21CCAECAEA11}" srcOrd="1" destOrd="0" parTransId="{D9F8884E-2724-44EE-812C-301DB41F35CA}" sibTransId="{DFA6C75B-CDAE-4686-8AD3-DA04AA901E98}"/>
    <dgm:cxn modelId="{44137BAE-9681-4E79-ABE0-05577F69D721}" srcId="{47F83411-1FEB-4AE3-9DFB-E20AAC569B54}" destId="{42470910-BFC3-4B59-AD66-3215BE839EEC}" srcOrd="2" destOrd="0" parTransId="{063B507E-D7C1-4875-A7FF-889971F07492}" sibTransId="{834D06A1-7DF2-4926-9998-C9F985C29AD8}"/>
    <dgm:cxn modelId="{6048358C-C8E8-420D-98D1-63836446D8C4}" type="presOf" srcId="{63A3C5EF-D873-4DF0-A4C8-E7E81F335E2C}" destId="{F0F7ABF6-2C07-4634-8FE3-726C4B9949B7}" srcOrd="0" destOrd="0" presId="urn:microsoft.com/office/officeart/2005/8/layout/funnel1"/>
    <dgm:cxn modelId="{6673D1E3-12A4-4629-83D3-E67A6960D1DE}" type="presOf" srcId="{181BB340-7C73-4078-9799-21CCAECAEA11}" destId="{07B5FAB7-3B8C-4481-BDE9-57AE19A19147}" srcOrd="0" destOrd="0" presId="urn:microsoft.com/office/officeart/2005/8/layout/funnel1"/>
    <dgm:cxn modelId="{6AB62916-1A9F-4282-879F-B0021C411678}" type="presOf" srcId="{7A883855-BCEC-4B11-B4E8-6A3CDDC9A22F}" destId="{26CECBA3-4FE3-4469-B21C-54B3F6470976}" srcOrd="0" destOrd="0" presId="urn:microsoft.com/office/officeart/2005/8/layout/funnel1"/>
    <dgm:cxn modelId="{F60E5672-611A-4797-9334-DC5C0728B5B7}" type="presParOf" srcId="{AA0FC1DA-0B56-4899-AE86-24CBDC659623}" destId="{51FB8224-6EF1-4E89-9E2F-D3C4505C680B}" srcOrd="0" destOrd="0" presId="urn:microsoft.com/office/officeart/2005/8/layout/funnel1"/>
    <dgm:cxn modelId="{04E29FB2-FFF1-4CFB-B1DC-E58590E699C7}" type="presParOf" srcId="{AA0FC1DA-0B56-4899-AE86-24CBDC659623}" destId="{DAE8A178-B5D4-4D44-AB48-71CCD2221476}" srcOrd="1" destOrd="0" presId="urn:microsoft.com/office/officeart/2005/8/layout/funnel1"/>
    <dgm:cxn modelId="{973DD819-EFE9-41C4-ACCD-15C0E36FFB3E}" type="presParOf" srcId="{AA0FC1DA-0B56-4899-AE86-24CBDC659623}" destId="{F0F7ABF6-2C07-4634-8FE3-726C4B9949B7}" srcOrd="2" destOrd="0" presId="urn:microsoft.com/office/officeart/2005/8/layout/funnel1"/>
    <dgm:cxn modelId="{1FF47269-6257-4A10-8177-931954C5595A}" type="presParOf" srcId="{AA0FC1DA-0B56-4899-AE86-24CBDC659623}" destId="{620B36C7-4995-4041-B248-4C876BD0FC4D}" srcOrd="3" destOrd="0" presId="urn:microsoft.com/office/officeart/2005/8/layout/funnel1"/>
    <dgm:cxn modelId="{47630B35-497C-4055-9EF3-6F46EBF7D9FE}" type="presParOf" srcId="{AA0FC1DA-0B56-4899-AE86-24CBDC659623}" destId="{07B5FAB7-3B8C-4481-BDE9-57AE19A19147}" srcOrd="4" destOrd="0" presId="urn:microsoft.com/office/officeart/2005/8/layout/funnel1"/>
    <dgm:cxn modelId="{2902DFB4-6753-4512-A311-7A9049221C9A}" type="presParOf" srcId="{AA0FC1DA-0B56-4899-AE86-24CBDC659623}" destId="{26CECBA3-4FE3-4469-B21C-54B3F6470976}" srcOrd="5" destOrd="0" presId="urn:microsoft.com/office/officeart/2005/8/layout/funnel1"/>
    <dgm:cxn modelId="{237C985C-3665-4E2B-B85D-3BB819718E81}" type="presParOf" srcId="{AA0FC1DA-0B56-4899-AE86-24CBDC659623}" destId="{45E9A6A2-F66C-4896-AC73-5DD2FD7F6E1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005263" cy="3204210"/>
        <a:chOff x="0" y="0"/>
        <a:chExt cx="4005263" cy="3204210"/>
      </a:xfrm>
    </dsp:grpSpPr>
    <dsp:sp modelId="{51FB8224-6EF1-4E89-9E2F-D3C4505C680B}">
      <dsp:nvSpPr>
        <dsp:cNvPr id="3" name="Oval 2"/>
        <dsp:cNvSpPr/>
      </dsp:nvSpPr>
      <dsp:spPr bwMode="white">
        <a:xfrm>
          <a:off x="2913801" y="517852"/>
          <a:ext cx="2583394" cy="897179"/>
        </a:xfrm>
        <a:prstGeom prst="ellipse">
          <a:avLst/>
        </a:prstGeom>
      </dsp:spPr>
      <dsp:style>
        <a:lnRef idx="0">
          <a:schemeClr val="accent2"/>
        </a:lnRef>
        <a:fillRef idx="1">
          <a:schemeClr val="accent2">
            <a:tint val="50000"/>
            <a:alpha val="40000"/>
          </a:schemeClr>
        </a:fillRef>
        <a:effectRef idx="0">
          <a:scrgbClr r="0" g="0" b="0"/>
        </a:effectRef>
        <a:fontRef idx="minor"/>
      </dsp:style>
      <dsp:txXfrm>
        <a:off x="2913801" y="517852"/>
        <a:ext cx="2583394" cy="897179"/>
      </dsp:txXfrm>
    </dsp:sp>
    <dsp:sp modelId="{DAE8A178-B5D4-4D44-AB48-71CCD2221476}">
      <dsp:nvSpPr>
        <dsp:cNvPr id="4" name="Down Arrow 3"/>
        <dsp:cNvSpPr/>
      </dsp:nvSpPr>
      <dsp:spPr bwMode="white">
        <a:xfrm>
          <a:off x="3637245" y="2435779"/>
          <a:ext cx="500658" cy="320421"/>
        </a:xfrm>
        <a:prstGeom prst="downArrow">
          <a:avLst/>
        </a:prstGeom>
      </dsp:spPr>
      <dsp:style>
        <a:lnRef idx="2">
          <a:schemeClr val="lt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3637245" y="2435779"/>
        <a:ext cx="500658" cy="320421"/>
      </dsp:txXfrm>
    </dsp:sp>
    <dsp:sp modelId="{F0F7ABF6-2C07-4634-8FE3-726C4B9949B7}">
      <dsp:nvSpPr>
        <dsp:cNvPr id="5" name="Rectangles 4"/>
        <dsp:cNvSpPr/>
      </dsp:nvSpPr>
      <dsp:spPr bwMode="white">
        <a:xfrm>
          <a:off x="2477005" y="2603419"/>
          <a:ext cx="2816621" cy="60078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170688" rIns="170688" bIns="170688" anchor="ctr">
          <a:prstTxWarp prst="textDeflate">
            <a:avLst/>
          </a:prstTxWarp>
        </a:bodyPr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cap="none" spc="0" dirty="0" smtClean="0">
              <a:ln w="31550" cmpd="sng"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Νόμος του ΩΜ</a:t>
          </a:r>
          <a:endParaRPr lang="el-GR" sz="2400" b="1" cap="none" spc="0" dirty="0">
            <a:ln w="31550" cmpd="sng">
              <a:prstDash val="solid"/>
            </a:ln>
            <a:solidFill>
              <a:schemeClr val="tx1"/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sp:txBody>
      <dsp:txXfrm>
        <a:off x="2477005" y="2603419"/>
        <a:ext cx="2816621" cy="600789"/>
      </dsp:txXfrm>
    </dsp:sp>
    <dsp:sp modelId="{620B36C7-4995-4041-B248-4C876BD0FC4D}">
      <dsp:nvSpPr>
        <dsp:cNvPr id="6" name="Oval 5"/>
        <dsp:cNvSpPr/>
      </dsp:nvSpPr>
      <dsp:spPr bwMode="white">
        <a:xfrm>
          <a:off x="3349322" y="1283724"/>
          <a:ext cx="1062118" cy="98362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dirty="0" smtClean="0"/>
            <a:t>Αντίσταση </a:t>
          </a:r>
          <a:r>
            <a:rPr lang="en-US" sz="1200" b="1" dirty="0" smtClean="0"/>
            <a:t>R</a:t>
          </a:r>
          <a:endParaRPr lang="el-GR" sz="1200" b="1" dirty="0"/>
        </a:p>
      </dsp:txBody>
      <dsp:txXfrm>
        <a:off x="3349322" y="1283724"/>
        <a:ext cx="1062118" cy="983624"/>
      </dsp:txXfrm>
    </dsp:sp>
    <dsp:sp modelId="{07B5FAB7-3B8C-4481-BDE9-57AE19A19147}">
      <dsp:nvSpPr>
        <dsp:cNvPr id="7" name="Oval 6"/>
        <dsp:cNvSpPr/>
      </dsp:nvSpPr>
      <dsp:spPr bwMode="white">
        <a:xfrm>
          <a:off x="2845366" y="419653"/>
          <a:ext cx="937592" cy="86840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dirty="0" smtClean="0"/>
            <a:t>Τάση </a:t>
          </a:r>
          <a:r>
            <a:rPr lang="en-US" sz="1200" b="1" dirty="0" smtClean="0"/>
            <a:t>U</a:t>
          </a:r>
          <a:endParaRPr lang="el-GR" sz="1200" b="1" dirty="0"/>
        </a:p>
      </dsp:txBody>
      <dsp:txXfrm>
        <a:off x="2845366" y="419653"/>
        <a:ext cx="937592" cy="868408"/>
      </dsp:txXfrm>
    </dsp:sp>
    <dsp:sp modelId="{26CECBA3-4FE3-4469-B21C-54B3F6470976}">
      <dsp:nvSpPr>
        <dsp:cNvPr id="8" name="Oval 7"/>
        <dsp:cNvSpPr/>
      </dsp:nvSpPr>
      <dsp:spPr bwMode="white">
        <a:xfrm>
          <a:off x="3853491" y="347362"/>
          <a:ext cx="1006776" cy="86958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dirty="0" smtClean="0"/>
            <a:t>Ένταση </a:t>
          </a:r>
          <a:r>
            <a:rPr lang="en-US" sz="1200" dirty="0" smtClean="0"/>
            <a:t>I</a:t>
          </a:r>
          <a:endParaRPr lang="el-GR" sz="1200" dirty="0"/>
        </a:p>
      </dsp:txBody>
      <dsp:txXfrm>
        <a:off x="3853491" y="347362"/>
        <a:ext cx="1006776" cy="869580"/>
      </dsp:txXfrm>
    </dsp:sp>
    <dsp:sp modelId="{45E9A6A2-F66C-4896-AC73-5DD2FD7F6E13}">
      <dsp:nvSpPr>
        <dsp:cNvPr id="9" name="Shape 8"/>
        <dsp:cNvSpPr/>
      </dsp:nvSpPr>
      <dsp:spPr bwMode="white">
        <a:xfrm>
          <a:off x="2336344" y="69074"/>
          <a:ext cx="2957942" cy="2367408"/>
        </a:xfrm>
        <a:prstGeom prst="funnel">
          <a:avLst/>
        </a:prstGeom>
      </dsp:spPr>
      <dsp:style>
        <a:lnRef idx="1">
          <a:schemeClr val="accent2"/>
        </a:lnRef>
        <a:fillRef idx="1">
          <a:schemeClr val="lt1">
            <a:alpha val="40000"/>
          </a:schemeClr>
        </a:fillRef>
        <a:effectRef idx="0">
          <a:scrgbClr r="0" g="0" b="0"/>
        </a:effectRef>
        <a:fontRef idx="minor"/>
      </dsp:style>
      <dsp:txXfrm>
        <a:off x="2336344" y="69074"/>
        <a:ext cx="2957942" cy="236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67AE-00BA-4DFD-8DAD-F8833D9CB63F}" type="datetimeFigureOut">
              <a:rPr lang="el-GR" smtClean="0"/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4117-5D4D-4056-9897-94B56F724AB9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5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avi"/><Relationship Id="rId1" Type="http://schemas.openxmlformats.org/officeDocument/2006/relationships/video" Target="../media/media1.avi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microsoft.com/office/2007/relationships/media" Target="file:///E:\&#928;&#913;&#916;3&#951;\&#914;&#943;&#957;&#964;&#949;&#959;%20&#960;&#961;&#959;&#963;&#959;&#956;&#959;&#943;&#969;&#963;&#951;&#962;%202.avi" TargetMode="External"/><Relationship Id="rId2" Type="http://schemas.openxmlformats.org/officeDocument/2006/relationships/video" Target="file:///E:\&#928;&#913;&#916;3&#951;\&#914;&#943;&#957;&#964;&#949;&#959;%20&#960;&#961;&#959;&#963;&#959;&#956;&#959;&#943;&#969;&#963;&#951;&#962;%202.avi" TargetMode="Externa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pic>
        <p:nvPicPr>
          <p:cNvPr id="9" name="8 - Θέση περιεχομένου" descr="access-control-systems.jpg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67544" y="1916832"/>
            <a:ext cx="8307874" cy="39280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 ΝΟΜΟΣ ΤΟΥ ΩΜ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2348880"/>
            <a:ext cx="914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/>
              <a:t>H </a:t>
            </a:r>
            <a:r>
              <a:rPr lang="el-GR" sz="1600" b="1" dirty="0" smtClean="0"/>
              <a:t>ένταση του ρεύματος που περνάει από μια σταθερή αντίσταση είναι </a:t>
            </a:r>
            <a:r>
              <a:rPr lang="el-GR" sz="1600" b="1" u="sng" dirty="0" smtClean="0"/>
              <a:t>ανάλογη</a:t>
            </a:r>
            <a:r>
              <a:rPr lang="el-GR" sz="1600" b="1" dirty="0" smtClean="0"/>
              <a:t> της τάσης που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</a:t>
            </a:r>
            <a:r>
              <a:rPr lang="el-GR" sz="1600" b="1" dirty="0" smtClean="0"/>
              <a:t>εφαρμόζεται </a:t>
            </a:r>
            <a:r>
              <a:rPr lang="el-GR" sz="1600" b="1" dirty="0" smtClean="0"/>
              <a:t>στα άκρα της αντίστασης</a:t>
            </a:r>
            <a:endParaRPr lang="el-GR" sz="1600" b="1" dirty="0" smtClean="0"/>
          </a:p>
          <a:p>
            <a:r>
              <a:rPr lang="el-GR" sz="1600" b="1" dirty="0" smtClean="0"/>
              <a:t> </a:t>
            </a:r>
            <a:endParaRPr lang="el-GR" sz="1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b="1" dirty="0" smtClean="0"/>
              <a:t>Ο λόγος της τάσης </a:t>
            </a:r>
            <a:r>
              <a:rPr lang="en-US" sz="1600" b="1" dirty="0" smtClean="0"/>
              <a:t>U</a:t>
            </a:r>
            <a:r>
              <a:rPr lang="el-GR" sz="1600" b="1" dirty="0" smtClean="0"/>
              <a:t> στα άκρα της αντίστασης  προς την αντίστοιχη ένταση Ι, είναι σταθερός και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</a:t>
            </a:r>
            <a:r>
              <a:rPr lang="el-GR" sz="1600" b="1" dirty="0" smtClean="0"/>
              <a:t>ισούται </a:t>
            </a:r>
            <a:r>
              <a:rPr lang="el-GR" sz="1600" b="1" dirty="0" smtClean="0"/>
              <a:t>με την αντίσταση</a:t>
            </a:r>
            <a:endParaRPr lang="el-GR" sz="1600" b="1" dirty="0" smtClean="0"/>
          </a:p>
          <a:p>
            <a:endParaRPr lang="el-GR" sz="1600" b="1" dirty="0" smtClean="0"/>
          </a:p>
          <a:p>
            <a:pPr indent="0">
              <a:buFont typeface="Wingdings" panose="05000000000000000000" pitchFamily="2" charset="2"/>
              <a:buNone/>
            </a:pPr>
            <a:endParaRPr lang="el-GR" sz="1600" b="1" dirty="0" smtClean="0"/>
          </a:p>
          <a:p>
            <a:r>
              <a:rPr lang="el-GR" sz="1600" b="1" dirty="0" smtClean="0"/>
              <a:t>                                                                               </a:t>
            </a:r>
            <a:endParaRPr lang="el-GR" sz="1600" b="1" dirty="0" smtClean="0"/>
          </a:p>
          <a:p>
            <a:r>
              <a:rPr lang="el-GR" sz="1600" b="1" dirty="0" smtClean="0"/>
              <a:t> </a:t>
            </a:r>
            <a:endParaRPr lang="el-GR" sz="1600" b="1" dirty="0" smtClean="0"/>
          </a:p>
          <a:p>
            <a:endParaRPr lang="el-GR" dirty="0"/>
          </a:p>
        </p:txBody>
      </p:sp>
      <p:pic>
        <p:nvPicPr>
          <p:cNvPr id="7" name="6 - Εικόνα" descr="Formule-resistance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3653" y="4796522"/>
            <a:ext cx="1852032" cy="16879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ΟΜΑΔΑ Β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195736" y="5013176"/>
          <a:ext cx="504055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740"/>
                <a:gridCol w="1695740"/>
                <a:gridCol w="1649079"/>
              </a:tblGrid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Αντίσταση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Ω)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Ένταση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(A)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Τάση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1,33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204864"/>
            <a:ext cx="91440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Επιλέξτε τη σωστή απάντηση με βάση τα δεδομένα που συγκεντρώσατε στον πίνακα:</a:t>
            </a:r>
            <a:endParaRPr lang="el-GR" sz="1600" b="1" dirty="0" smtClean="0"/>
          </a:p>
          <a:p>
            <a:endParaRPr lang="el-GR" sz="600" dirty="0" smtClean="0"/>
          </a:p>
          <a:p>
            <a:r>
              <a:rPr lang="el-GR" sz="1600" dirty="0" smtClean="0"/>
              <a:t>1.Πως συμπεριφέρεται η ένταση του ρεύματος, όταν διπλασιάζουμε, τριπλασιάζουμε και τετραπλασιάζουμε την τιμή της αντίστασης ενώ η τάση είναι σταθερή;</a:t>
            </a:r>
            <a:endParaRPr lang="el-GR" sz="1600" dirty="0" smtClean="0"/>
          </a:p>
          <a:p>
            <a:r>
              <a:rPr lang="el-GR" sz="1600" dirty="0" smtClean="0"/>
              <a:t>α)Η ένταση δεν σχετίζεται με την αντίσταση</a:t>
            </a:r>
            <a:endParaRPr lang="el-GR" sz="1600" dirty="0" smtClean="0"/>
          </a:p>
          <a:p>
            <a:r>
              <a:rPr lang="el-GR" sz="1600" dirty="0" smtClean="0"/>
              <a:t>β)</a:t>
            </a:r>
            <a:r>
              <a:rPr lang="el-GR" sz="1600" b="1" dirty="0" smtClean="0"/>
              <a:t>Η</a:t>
            </a:r>
            <a:r>
              <a:rPr lang="el-GR" sz="1600" dirty="0" smtClean="0"/>
              <a:t> </a:t>
            </a:r>
            <a:r>
              <a:rPr lang="el-GR" sz="1600" b="1" dirty="0" smtClean="0"/>
              <a:t>ένταση είναι αντιστρόφως ανάλογη της αντίστασης </a:t>
            </a:r>
            <a:endParaRPr lang="el-GR" sz="1600" b="1" dirty="0" smtClean="0"/>
          </a:p>
          <a:p>
            <a:r>
              <a:rPr lang="el-GR" sz="1600" dirty="0" smtClean="0"/>
              <a:t>γ) Η ένταση είναι ανάλογη της αντίστασης  </a:t>
            </a:r>
            <a:endParaRPr lang="el-GR" sz="1600" dirty="0" smtClean="0"/>
          </a:p>
          <a:p>
            <a:r>
              <a:rPr lang="el-GR" sz="1600" dirty="0" smtClean="0"/>
              <a:t> </a:t>
            </a:r>
            <a:endParaRPr lang="el-GR" sz="1600" dirty="0" smtClean="0"/>
          </a:p>
          <a:p>
            <a:r>
              <a:rPr lang="el-GR" sz="1600" dirty="0" smtClean="0"/>
              <a:t>2.Ποια είναι η σχέση του νόμου του Ωμ,  που προκύπτει για την ένταση του ρεύματος Ι;</a:t>
            </a:r>
            <a:endParaRPr lang="el-GR" sz="1600" dirty="0" smtClean="0"/>
          </a:p>
          <a:p>
            <a:r>
              <a:rPr lang="el-GR" sz="1600" dirty="0" smtClean="0"/>
              <a:t>α</a:t>
            </a:r>
            <a:r>
              <a:rPr lang="en-US" sz="1600" dirty="0" smtClean="0"/>
              <a:t>) I = </a:t>
            </a:r>
            <a:r>
              <a:rPr lang="en-US" sz="1600" dirty="0" err="1" smtClean="0"/>
              <a:t>UxR</a:t>
            </a:r>
            <a:r>
              <a:rPr lang="en-US" sz="1600" dirty="0" smtClean="0"/>
              <a:t>  </a:t>
            </a:r>
            <a:endParaRPr lang="el-GR" sz="1600" dirty="0" smtClean="0"/>
          </a:p>
          <a:p>
            <a:r>
              <a:rPr lang="el-GR" sz="1600" dirty="0" smtClean="0"/>
              <a:t>β</a:t>
            </a:r>
            <a:r>
              <a:rPr lang="en-US" sz="1600" dirty="0" smtClean="0"/>
              <a:t>) </a:t>
            </a:r>
            <a:r>
              <a:rPr lang="el-GR" sz="1600" b="1" dirty="0" smtClean="0"/>
              <a:t>Ι </a:t>
            </a:r>
            <a:r>
              <a:rPr lang="en-US" sz="1600" b="1" dirty="0" smtClean="0"/>
              <a:t>= U/R   </a:t>
            </a:r>
            <a:endParaRPr lang="el-GR" sz="1600" b="1" dirty="0" smtClean="0"/>
          </a:p>
          <a:p>
            <a:r>
              <a:rPr lang="el-GR" sz="1600" dirty="0" smtClean="0"/>
              <a:t>γ</a:t>
            </a:r>
            <a:r>
              <a:rPr lang="en-US" sz="1600" dirty="0" smtClean="0"/>
              <a:t>) </a:t>
            </a:r>
            <a:r>
              <a:rPr lang="el-GR" sz="1600" dirty="0" smtClean="0"/>
              <a:t>Ι </a:t>
            </a:r>
            <a:r>
              <a:rPr lang="en-US" sz="1600" dirty="0" smtClean="0"/>
              <a:t>= R/U</a:t>
            </a:r>
            <a:endParaRPr lang="el-GR" sz="1600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 ΝΟΜΟΣ ΤΟΥ ΩΜ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2348880"/>
            <a:ext cx="914400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b="1" dirty="0" smtClean="0"/>
              <a:t>H </a:t>
            </a:r>
            <a:r>
              <a:rPr lang="el-GR" sz="1600" b="1" dirty="0" smtClean="0"/>
              <a:t>ένταση του ρεύματος που διαρρέει  μια σταθερή αντίσταση είναι </a:t>
            </a:r>
            <a:r>
              <a:rPr lang="el-GR" sz="1600" b="1" u="sng" dirty="0" smtClean="0"/>
              <a:t>αντιστρόφως</a:t>
            </a:r>
            <a:r>
              <a:rPr lang="el-GR" sz="1600" b="1" dirty="0" smtClean="0"/>
              <a:t> ανάλογη της τιμής </a:t>
            </a:r>
            <a:r>
              <a:rPr lang="en-US" sz="1600" b="1" dirty="0" smtClean="0"/>
              <a:t> </a:t>
            </a:r>
            <a:endParaRPr lang="en-US" sz="16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/>
              <a:t>   </a:t>
            </a:r>
            <a:r>
              <a:rPr lang="el-GR" sz="1600" b="1" dirty="0" smtClean="0"/>
              <a:t>της </a:t>
            </a:r>
            <a:r>
              <a:rPr lang="el-GR" sz="1600" b="1" dirty="0" smtClean="0"/>
              <a:t>αντίστασης  όταν η τάση είναι σταθερή.</a:t>
            </a:r>
            <a:endParaRPr lang="el-GR" sz="1600" b="1" dirty="0" smtClean="0"/>
          </a:p>
          <a:p>
            <a:r>
              <a:rPr lang="en-US" sz="1600" b="1" dirty="0" smtClean="0"/>
              <a:t> </a:t>
            </a:r>
            <a:endParaRPr lang="el-GR" sz="1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1600" b="1" dirty="0" smtClean="0"/>
              <a:t>Η τάση </a:t>
            </a:r>
            <a:r>
              <a:rPr lang="en-US" sz="1600" b="1" dirty="0" smtClean="0"/>
              <a:t>U</a:t>
            </a:r>
            <a:r>
              <a:rPr lang="el-GR" sz="1600" b="1" dirty="0" smtClean="0"/>
              <a:t> που εφαρμόζεται στα άκρα μιας αντίστασης είναι ίση με </a:t>
            </a:r>
            <a:r>
              <a:rPr lang="el-GR" sz="1600" b="1" u="sng" dirty="0" smtClean="0"/>
              <a:t>το γινόμενο </a:t>
            </a:r>
            <a:r>
              <a:rPr lang="el-GR" sz="1600" b="1" dirty="0" smtClean="0"/>
              <a:t>της </a:t>
            </a:r>
            <a:r>
              <a:rPr lang="el-GR" sz="1600" b="1" dirty="0" smtClean="0">
                <a:sym typeface="+mn-ea"/>
              </a:rPr>
              <a:t>έντασης του  </a:t>
            </a:r>
            <a:endParaRPr lang="el-GR" sz="1600" b="1" dirty="0" smtClean="0"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l-GR" sz="1600" b="1" dirty="0" smtClean="0">
                <a:sym typeface="+mn-ea"/>
              </a:rPr>
              <a:t>   ρεύματος Ι που διαρρέει την αντίσταση</a:t>
            </a:r>
            <a:r>
              <a:rPr lang="el-GR" sz="1600" b="1" dirty="0" smtClean="0"/>
              <a:t> </a:t>
            </a:r>
            <a:r>
              <a:rPr lang="en-US" sz="1600" b="1" dirty="0" smtClean="0"/>
              <a:t>R</a:t>
            </a:r>
            <a:r>
              <a:rPr lang="el-GR" sz="1600" b="1" dirty="0" smtClean="0"/>
              <a:t> επί την τιμή της αντίστασης (</a:t>
            </a:r>
            <a:r>
              <a:rPr lang="el-GR" sz="1600" b="1" u="sng" dirty="0" smtClean="0"/>
              <a:t>πτώση τάσης</a:t>
            </a:r>
            <a:r>
              <a:rPr lang="el-GR" sz="1600" b="1" dirty="0" smtClean="0"/>
              <a:t>)</a:t>
            </a:r>
            <a:endParaRPr lang="el-GR" sz="1600" b="1" dirty="0" smtClean="0"/>
          </a:p>
          <a:p>
            <a:endParaRPr lang="el-GR" sz="1600" b="1" dirty="0" smtClean="0"/>
          </a:p>
          <a:p>
            <a:r>
              <a:rPr lang="el-GR" sz="1600" b="1" dirty="0" smtClean="0"/>
              <a:t>                                                                               </a:t>
            </a:r>
            <a:endParaRPr lang="el-GR" sz="1600" b="1" dirty="0" smtClean="0"/>
          </a:p>
          <a:p>
            <a:r>
              <a:rPr lang="el-GR" sz="1600" b="1" dirty="0" smtClean="0"/>
              <a:t> </a:t>
            </a:r>
            <a:endParaRPr lang="el-GR" sz="1600" b="1" dirty="0" smtClean="0"/>
          </a:p>
          <a:p>
            <a:endParaRPr lang="el-GR" dirty="0"/>
          </a:p>
        </p:txBody>
      </p:sp>
      <p:pic>
        <p:nvPicPr>
          <p:cNvPr id="8" name="7 - Εικόνα" descr="ENTASI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3663" y="4293096"/>
            <a:ext cx="1562318" cy="1276528"/>
          </a:xfrm>
          <a:prstGeom prst="rect">
            <a:avLst/>
          </a:prstGeom>
        </p:spPr>
      </p:pic>
      <p:pic>
        <p:nvPicPr>
          <p:cNvPr id="11" name="10 - Εικόνα" descr="tas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203" y="4509249"/>
            <a:ext cx="2213712" cy="1080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Γραφική απεικόνιση Νόμου ΩΜ </a:t>
            </a:r>
            <a:br>
              <a:rPr lang="el-GR" sz="2800" b="1" dirty="0" smtClean="0"/>
            </a:br>
            <a:endParaRPr lang="el-GR" sz="2800" b="1" dirty="0"/>
          </a:p>
        </p:txBody>
      </p:sp>
      <p:pic>
        <p:nvPicPr>
          <p:cNvPr id="9" name="8 - Εικόνα" descr="grafiki.png"/>
          <p:cNvPicPr>
            <a:picLocks noChangeAspect="1"/>
          </p:cNvPicPr>
          <p:nvPr/>
        </p:nvPicPr>
        <p:blipFill>
          <a:blip r:embed="rId1" cstate="print"/>
          <a:srcRect l="5747" t="2765" r="5747"/>
          <a:stretch>
            <a:fillRect/>
          </a:stretch>
        </p:blipFill>
        <p:spPr>
          <a:xfrm>
            <a:off x="1619250" y="1129665"/>
            <a:ext cx="6163310" cy="4598035"/>
          </a:xfrm>
          <a:prstGeom prst="rect">
            <a:avLst/>
          </a:prstGeom>
        </p:spPr>
      </p:pic>
      <p:sp>
        <p:nvSpPr>
          <p:cNvPr id="4" name="1 - Τίτλος"/>
          <p:cNvSpPr>
            <a:spLocks noGrp="1"/>
          </p:cNvSpPr>
          <p:nvPr/>
        </p:nvSpPr>
        <p:spPr>
          <a:xfrm>
            <a:off x="755452" y="5589568"/>
            <a:ext cx="81472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charset="0"/>
              <a:buChar char="ü"/>
            </a:pPr>
            <a:r>
              <a:rPr lang="el-GR" sz="1600" b="1" dirty="0" smtClean="0"/>
              <a:t>Οι συσκευές και οι αντιστάσεις για τις οποίες ισχύει ο νόμος του Ωμ ονομάζονται</a:t>
            </a:r>
            <a:br>
              <a:rPr lang="el-GR" sz="1600" b="1" dirty="0" smtClean="0"/>
            </a:br>
            <a:r>
              <a:rPr lang="el-GR" sz="1600" b="1" dirty="0" smtClean="0"/>
              <a:t>γραμμικές </a:t>
            </a:r>
            <a:br>
              <a:rPr lang="el-GR" sz="2800" b="1" dirty="0" smtClean="0"/>
            </a:br>
            <a:endParaRPr lang="el-GR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     ΑΝΑΚΕΦΑΛΑΙΩΣΗ</a:t>
            </a:r>
            <a:endParaRPr lang="el-GR" sz="3600" b="1" dirty="0"/>
          </a:p>
        </p:txBody>
      </p:sp>
      <p:graphicFrame>
        <p:nvGraphicFramePr>
          <p:cNvPr id="27" name="26 - Διάγραμμα"/>
          <p:cNvGraphicFramePr/>
          <p:nvPr/>
        </p:nvGraphicFramePr>
        <p:xfrm>
          <a:off x="2843530" y="1412240"/>
          <a:ext cx="5497195" cy="320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0955" y="1772285"/>
            <a:ext cx="4946015" cy="968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buFont typeface="Wingdings" panose="05000000000000000000" pitchFamily="2" charset="2"/>
              <a:buChar char="ü"/>
            </a:pPr>
            <a:r>
              <a:rPr lang="en-US" sz="1400" b="1" dirty="0" smtClean="0">
                <a:sym typeface="+mn-ea"/>
              </a:rPr>
              <a:t>H </a:t>
            </a:r>
            <a:r>
              <a:rPr lang="el-GR" sz="1400" b="1" dirty="0" smtClean="0">
                <a:sym typeface="+mn-ea"/>
              </a:rPr>
              <a:t>ένταση του ρεύματος που διαρρέει μια σταθερή αντίσταση, είναι </a:t>
            </a:r>
            <a:r>
              <a:rPr lang="el-GR" sz="1400" b="1" u="sng" dirty="0" smtClean="0">
                <a:sym typeface="+mn-ea"/>
              </a:rPr>
              <a:t>ανάλογη</a:t>
            </a:r>
            <a:r>
              <a:rPr lang="el-GR" sz="1400" b="1" dirty="0" smtClean="0">
                <a:sym typeface="+mn-ea"/>
              </a:rPr>
              <a:t> της τάσης που εφαρμόζεται στα άκρα της και αντιστρόφως ανάλογη της τιμής της αντίστασης.</a:t>
            </a:r>
            <a:endParaRPr lang="el-GR" sz="1400" b="1" dirty="0" smtClean="0"/>
          </a:p>
          <a:p>
            <a:pPr indent="0">
              <a:buFont typeface="Wingdings" panose="05000000000000000000" pitchFamily="2" charset="2"/>
              <a:buNone/>
            </a:pPr>
            <a:endParaRPr lang="el-GR" sz="1400" b="1" dirty="0" smtClean="0"/>
          </a:p>
          <a:p>
            <a:pPr indent="0">
              <a:buFont typeface="Wingdings" panose="05000000000000000000" pitchFamily="2" charset="2"/>
              <a:buNone/>
            </a:pPr>
            <a:endParaRPr lang="el-GR" sz="1400" b="1" dirty="0" smtClean="0"/>
          </a:p>
          <a:p>
            <a:pPr indent="0">
              <a:buFont typeface="Wingdings" panose="05000000000000000000" pitchFamily="2" charset="2"/>
              <a:buNone/>
            </a:pPr>
            <a:endParaRPr lang="el-GR" sz="1400" b="1" dirty="0" smtClean="0"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7315" y="3427730"/>
            <a:ext cx="4572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pitchFamily="2" charset="2"/>
              <a:buChar char="ü"/>
            </a:pPr>
            <a:r>
              <a:rPr lang="el-GR" sz="1400" b="1" dirty="0" smtClean="0">
                <a:sym typeface="+mn-ea"/>
              </a:rPr>
              <a:t>Ο λόγος της τάσης </a:t>
            </a:r>
            <a:r>
              <a:rPr lang="en-US" sz="1400" b="1" dirty="0" smtClean="0">
                <a:sym typeface="+mn-ea"/>
              </a:rPr>
              <a:t>U</a:t>
            </a:r>
            <a:r>
              <a:rPr lang="el-GR" sz="1400" b="1" dirty="0" smtClean="0">
                <a:sym typeface="+mn-ea"/>
              </a:rPr>
              <a:t> στα άκρα της αντίστασης προς την αντίστοιχη ένταση Ι, είναι σταθερός και ισούται με την τιμή της αντίστασης.</a:t>
            </a:r>
            <a:endParaRPr lang="el-GR" sz="1400" b="1" dirty="0" smtClean="0"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79070" y="5085080"/>
            <a:ext cx="4572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pitchFamily="2" charset="2"/>
              <a:buChar char="ü"/>
            </a:pPr>
            <a:r>
              <a:rPr lang="el-GR" sz="1400" b="1" dirty="0" smtClean="0">
                <a:sym typeface="+mn-ea"/>
              </a:rPr>
              <a:t>Η τάση </a:t>
            </a:r>
            <a:r>
              <a:rPr lang="en-US" sz="1400" b="1" dirty="0" smtClean="0">
                <a:sym typeface="+mn-ea"/>
              </a:rPr>
              <a:t>U</a:t>
            </a:r>
            <a:r>
              <a:rPr lang="el-GR" sz="1400" b="1" dirty="0" smtClean="0">
                <a:sym typeface="+mn-ea"/>
              </a:rPr>
              <a:t> που εφαρμόζεται στα άκρα μιας αντίστασης είναι ίση με </a:t>
            </a:r>
            <a:r>
              <a:rPr lang="el-GR" sz="1400" b="1" u="sng" dirty="0" smtClean="0">
                <a:sym typeface="+mn-ea"/>
              </a:rPr>
              <a:t>το γινόμενο </a:t>
            </a:r>
            <a:r>
              <a:rPr lang="el-GR" sz="1400" b="1" dirty="0" smtClean="0">
                <a:sym typeface="+mn-ea"/>
              </a:rPr>
              <a:t>της </a:t>
            </a:r>
            <a:r>
              <a:rPr lang="el-GR" sz="1400" b="1" dirty="0" smtClean="0">
                <a:sym typeface="+mn-ea"/>
              </a:rPr>
              <a:t>έντασης του  </a:t>
            </a:r>
            <a:endParaRPr lang="el-GR" sz="1400" b="1" dirty="0" smtClean="0"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l-GR" sz="1400" b="1" dirty="0" smtClean="0">
                <a:sym typeface="+mn-ea"/>
              </a:rPr>
              <a:t>ρεύματος Ι που διαρρέει την αντίσταση</a:t>
            </a:r>
            <a:r>
              <a:rPr lang="el-GR" sz="1400" b="1" dirty="0" smtClean="0">
                <a:sym typeface="+mn-ea"/>
              </a:rPr>
              <a:t> </a:t>
            </a:r>
            <a:r>
              <a:rPr lang="en-US" sz="1400" b="1" dirty="0" smtClean="0">
                <a:sym typeface="+mn-ea"/>
              </a:rPr>
              <a:t>R</a:t>
            </a:r>
            <a:r>
              <a:rPr lang="el-GR" sz="1400" b="1" dirty="0" smtClean="0">
                <a:sym typeface="+mn-ea"/>
              </a:rPr>
              <a:t> επί την τιμή της αντίστασης (</a:t>
            </a:r>
            <a:r>
              <a:rPr lang="el-GR" sz="1400" b="1" u="sng" dirty="0" smtClean="0">
                <a:sym typeface="+mn-ea"/>
              </a:rPr>
              <a:t>πτώση τάσης</a:t>
            </a:r>
            <a:r>
              <a:rPr lang="el-GR" sz="1400" b="1" dirty="0" smtClean="0">
                <a:sym typeface="+mn-ea"/>
              </a:rPr>
              <a:t>)</a:t>
            </a:r>
            <a:endParaRPr lang="el-GR" sz="1400" b="1" dirty="0" smtClean="0">
              <a:sym typeface="+mn-ea"/>
            </a:endParaRPr>
          </a:p>
        </p:txBody>
      </p:sp>
      <p:pic>
        <p:nvPicPr>
          <p:cNvPr id="8" name="7 - Εικόνα" descr="ENTAS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4560" y="2564765"/>
            <a:ext cx="869315" cy="711200"/>
          </a:xfrm>
          <a:prstGeom prst="rect">
            <a:avLst/>
          </a:prstGeom>
        </p:spPr>
      </p:pic>
      <p:pic>
        <p:nvPicPr>
          <p:cNvPr id="11" name="10 - Εικόνα" descr="tass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875" y="6092825"/>
            <a:ext cx="1361440" cy="664210"/>
          </a:xfrm>
          <a:prstGeom prst="rect">
            <a:avLst/>
          </a:prstGeom>
        </p:spPr>
      </p:pic>
      <p:pic>
        <p:nvPicPr>
          <p:cNvPr id="9" name="6 - Εικόνα" descr="Formule-resistanc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440" y="3975735"/>
            <a:ext cx="870585" cy="7937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5507990" y="4616450"/>
            <a:ext cx="2629535" cy="20847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ΑΞΙΟΛΟΓΗΣΗ</a:t>
            </a:r>
            <a:br>
              <a:rPr lang="el-GR" sz="2800" b="1" dirty="0" smtClean="0"/>
            </a:br>
            <a:endParaRPr lang="el-GR" sz="2800" b="1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2" y="1988840"/>
          <a:ext cx="8064895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69774"/>
                <a:gridCol w="1612979"/>
                <a:gridCol w="1612979"/>
                <a:gridCol w="1612979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Κριτήρια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Καθόλου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Καλά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Πολύ καλά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Άριστα</a:t>
                      </a:r>
                      <a:endParaRPr lang="el-GR" sz="2400" dirty="0"/>
                    </a:p>
                  </a:txBody>
                  <a:tcPr/>
                </a:tc>
              </a:tr>
              <a:tr h="111312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Συνεργαστήκατε εποικοδομητικά με την ομάδα σας</a:t>
                      </a:r>
                      <a:r>
                        <a:rPr lang="en-US" sz="1600" dirty="0" smtClean="0"/>
                        <a:t>;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111312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Είστε</a:t>
                      </a:r>
                      <a:r>
                        <a:rPr lang="el-GR" sz="1600" baseline="0" dirty="0" smtClean="0"/>
                        <a:t> ευχαριστημένοι από την απόδοση σας</a:t>
                      </a:r>
                      <a:r>
                        <a:rPr lang="en-US" sz="1600" baseline="0" dirty="0" smtClean="0"/>
                        <a:t>;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</a:tr>
              <a:tr h="111312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Μπορείτε</a:t>
                      </a:r>
                      <a:r>
                        <a:rPr lang="el-GR" sz="1600" baseline="0" dirty="0" smtClean="0"/>
                        <a:t> να χρησιμοποιήσετε σωστά το νόμο του Ωμ</a:t>
                      </a:r>
                      <a:r>
                        <a:rPr lang="en-US" sz="1600" baseline="0" dirty="0" smtClean="0"/>
                        <a:t>;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467544" y="1340768"/>
            <a:ext cx="37560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Αξιολογήστε τον εαυτό σας</a:t>
            </a:r>
            <a:endParaRPr lang="el-GR" sz="2400" b="1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ΑΞΙΟΛΟΓΗΣΗ</a:t>
            </a:r>
            <a:br>
              <a:rPr lang="el-GR" sz="2800" b="1" dirty="0" smtClean="0"/>
            </a:br>
            <a:endParaRPr lang="el-GR" sz="2800" b="1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2" y="1988840"/>
          <a:ext cx="8064895" cy="4699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69774"/>
                <a:gridCol w="1612979"/>
                <a:gridCol w="1612979"/>
                <a:gridCol w="1612979"/>
              </a:tblGrid>
              <a:tr h="477053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Κριτήρια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Καθόλου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Καλά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Πολύ καλά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Άριστα</a:t>
                      </a:r>
                      <a:endParaRPr lang="el-GR" sz="2400" dirty="0"/>
                    </a:p>
                  </a:txBody>
                  <a:tcPr/>
                </a:tc>
              </a:tr>
              <a:tr h="111312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Παρουσίασε με δομημένο</a:t>
                      </a:r>
                      <a:r>
                        <a:rPr lang="el-GR" sz="1600" baseline="0" dirty="0" smtClean="0"/>
                        <a:t> τρόπο το υλικό της η άλλη ομάδα</a:t>
                      </a:r>
                      <a:r>
                        <a:rPr lang="en-US" sz="1600" baseline="0" dirty="0" smtClean="0"/>
                        <a:t>;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</a:tr>
              <a:tr h="1113124">
                <a:tc>
                  <a:txBody>
                    <a:bodyPr/>
                    <a:lstStyle/>
                    <a:p>
                      <a:pPr algn="ctr"/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Σας βοήθησε η άλλη ομάδα να αναγνωρίσετε τις υπόλοιπες εκφράσεις του νόμου του Ωμ;</a:t>
                      </a:r>
                      <a:endParaRPr lang="el-G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</a:tr>
              <a:tr h="1113124">
                <a:tc>
                  <a:txBody>
                    <a:bodyPr/>
                    <a:lstStyle/>
                    <a:p>
                      <a:pPr algn="ctr"/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Μπορείτε να επιλύσετε ασκήσεις με χρήση του υλικού της άλλης ομάδας;</a:t>
                      </a:r>
                      <a:endParaRPr lang="el-G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467544" y="1340768"/>
            <a:ext cx="39351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Αξιολογήστε την άλλη ομάδα</a:t>
            </a:r>
            <a:endParaRPr lang="el-GR" sz="2400" b="1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ΑΣΚΗΣΕΙΣ ΓΙΑ ΤΟ ΣΠΙΤΙ</a:t>
            </a:r>
            <a:endParaRPr lang="el-GR" sz="34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0" y="134076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/>
              <a:t>       1.Στο κύκλωμα του σχήματος μια ηλεκτρική θερμάστρα τροφοδοτείται με τάση 220</a:t>
            </a:r>
            <a:r>
              <a:rPr lang="en-US" b="1" dirty="0" smtClean="0"/>
              <a:t>V</a:t>
            </a:r>
            <a:r>
              <a:rPr lang="el-GR" b="1" dirty="0" smtClean="0"/>
              <a:t> και </a:t>
            </a:r>
            <a:endParaRPr lang="el-GR" b="1" dirty="0" smtClean="0"/>
          </a:p>
          <a:p>
            <a:pPr marL="342900" indent="-342900"/>
            <a:r>
              <a:rPr lang="el-GR" b="1" dirty="0" smtClean="0"/>
              <a:t>          απορροφά  ρεύμα έντασης 10Α. Να υπολογιστεί η αντίσταση της θερμάστρας.</a:t>
            </a:r>
            <a:endParaRPr lang="el-GR" b="1" dirty="0" smtClean="0"/>
          </a:p>
          <a:p>
            <a:pPr marL="342900" indent="-342900"/>
            <a:endParaRPr lang="el-GR" b="1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65988" y="2860236"/>
            <a:ext cx="4566252" cy="267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ΑΣΚΗΣΕΙΣ ΓΙΑ ΤΟ ΣΠΙΤΙ</a:t>
            </a:r>
            <a:endParaRPr lang="el-GR" sz="34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0" y="134076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/>
              <a:t>      2.Στο κύκλωμα του σχήματος η λάμπα (λυχνία πυρακτώσεως) έχει ηλεκτρική αντίσταση  </a:t>
            </a:r>
            <a:endParaRPr lang="el-GR" b="1" dirty="0" smtClean="0"/>
          </a:p>
          <a:p>
            <a:pPr marL="342900" indent="-342900"/>
            <a:r>
              <a:rPr lang="el-GR" b="1" dirty="0" smtClean="0"/>
              <a:t>          </a:t>
            </a:r>
            <a:r>
              <a:rPr lang="en-US" b="1" dirty="0" smtClean="0"/>
              <a:t>R</a:t>
            </a:r>
            <a:r>
              <a:rPr lang="el-GR" b="1" dirty="0" smtClean="0"/>
              <a:t>=440Ω </a:t>
            </a:r>
            <a:r>
              <a:rPr lang="el-GR" b="1" dirty="0" smtClean="0"/>
              <a:t>και τροφοδοτείται με τάση </a:t>
            </a:r>
            <a:r>
              <a:rPr lang="en-US" b="1" dirty="0" smtClean="0"/>
              <a:t>U</a:t>
            </a:r>
            <a:r>
              <a:rPr lang="el-GR" b="1" dirty="0" smtClean="0"/>
              <a:t> = 220</a:t>
            </a:r>
            <a:r>
              <a:rPr lang="en-US" b="1" dirty="0" smtClean="0"/>
              <a:t>V</a:t>
            </a:r>
            <a:r>
              <a:rPr lang="el-GR" b="1" dirty="0" smtClean="0"/>
              <a:t>. Να βρεθεί η ένταση του ρεύματος </a:t>
            </a:r>
            <a:r>
              <a:rPr lang="en-US" b="1" dirty="0" smtClean="0"/>
              <a:t>I</a:t>
            </a:r>
            <a:r>
              <a:rPr lang="el-GR" b="1" dirty="0" smtClean="0"/>
              <a:t> που  </a:t>
            </a:r>
            <a:endParaRPr lang="el-GR" b="1" dirty="0" smtClean="0"/>
          </a:p>
          <a:p>
            <a:pPr marL="342900" indent="-342900"/>
            <a:r>
              <a:rPr lang="el-GR" b="1" dirty="0" smtClean="0"/>
              <a:t>          διαρρέει το κύκλωμα.</a:t>
            </a:r>
            <a:endParaRPr lang="el-GR" b="1" dirty="0" smtClean="0"/>
          </a:p>
          <a:p>
            <a:pPr marL="342900" indent="-342900"/>
            <a:endParaRPr lang="el-GR" b="1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5 - Εικόνα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67744" y="2852936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pic>
        <p:nvPicPr>
          <p:cNvPr id="9" name="8 - Θέση περιεχομένου" descr="access-control-systems.jpg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67544" y="1916832"/>
            <a:ext cx="8307874" cy="392809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412240"/>
            <a:ext cx="8003232" cy="4525963"/>
          </a:xfrm>
        </p:spPr>
        <p:txBody>
          <a:bodyPr>
            <a:normAutofit fontScale="9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 ΝΟΜΟΣ ΤΟΥ ΩΜ</a:t>
            </a:r>
            <a:endParaRPr lang="el-GR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l">
              <a:buNone/>
            </a:pPr>
            <a:r>
              <a:rPr lang="el-GR" b="1" u="sng" dirty="0" smtClean="0"/>
              <a:t>Στόχοι:</a:t>
            </a:r>
            <a:endParaRPr lang="el-GR" b="1" u="sng" dirty="0" smtClean="0"/>
          </a:p>
          <a:p>
            <a:pPr algn="l">
              <a:buNone/>
            </a:pPr>
            <a:endParaRPr lang="el-GR" b="1" u="sng" dirty="0" smtClean="0"/>
          </a:p>
          <a:p>
            <a:pPr algn="l">
              <a:buFont typeface="Wingdings" panose="05000000000000000000" charset="0"/>
              <a:buChar char="ü"/>
            </a:pPr>
            <a:r>
              <a:rPr lang="el-GR" altLang="en-US" sz="2250" dirty="0" smtClean="0"/>
              <a:t>Να α</a:t>
            </a:r>
            <a:r>
              <a:rPr lang="en-US" altLang="en-US" sz="2250" dirty="0" smtClean="0"/>
              <a:t>ναγνωρίζουν τη σημασία και χρησιμότητα του Νόμου του Ωμ</a:t>
            </a:r>
            <a:br>
              <a:rPr lang="en-US" altLang="en-US" sz="2250" dirty="0" smtClean="0"/>
            </a:br>
            <a:endParaRPr lang="en-US" altLang="en-US" sz="2250" dirty="0" smtClean="0"/>
          </a:p>
          <a:p>
            <a:pPr algn="l">
              <a:buFont typeface="Wingdings" panose="05000000000000000000" charset="0"/>
              <a:buChar char="ü"/>
            </a:pPr>
            <a:r>
              <a:rPr lang="en-US" altLang="en-US" sz="2250" dirty="0" smtClean="0"/>
              <a:t>Να διακρίνουν το συσχετισμό των μεγεθών της τάσης, αντίστασης και έντασης σύμφωνα με το νόμο του Ωμ</a:t>
            </a:r>
            <a:br>
              <a:rPr lang="en-US" altLang="en-US" sz="2250" dirty="0" smtClean="0"/>
            </a:br>
            <a:endParaRPr lang="en-US" altLang="en-US" sz="2250" dirty="0" smtClean="0"/>
          </a:p>
          <a:p>
            <a:pPr algn="l">
              <a:buFont typeface="Wingdings" panose="05000000000000000000" charset="0"/>
              <a:buChar char="ü"/>
            </a:pPr>
            <a:r>
              <a:rPr lang="el-GR" altLang="en-US" sz="2250" dirty="0" smtClean="0"/>
              <a:t>Να δ</a:t>
            </a:r>
            <a:r>
              <a:rPr lang="en-US" altLang="en-US" sz="2250" dirty="0" smtClean="0"/>
              <a:t>ιατυπώνουν λεκτικά και με μαθηματικό συμβολισμό το νόμο του Ωμ</a:t>
            </a:r>
            <a:br>
              <a:rPr lang="en-US" altLang="en-US" sz="2250" dirty="0" smtClean="0"/>
            </a:br>
            <a:endParaRPr lang="en-US" altLang="en-US" sz="2250" dirty="0" smtClean="0"/>
          </a:p>
          <a:p>
            <a:pPr algn="l">
              <a:buFont typeface="Wingdings" panose="05000000000000000000" charset="0"/>
              <a:buChar char="ü"/>
            </a:pPr>
            <a:r>
              <a:rPr lang="el-GR" altLang="en-US" sz="2250" dirty="0" smtClean="0"/>
              <a:t>Να ε</a:t>
            </a:r>
            <a:r>
              <a:rPr lang="en-US" altLang="en-US" sz="2250" dirty="0" smtClean="0"/>
              <a:t>φαρμόζουν το νόμο του Ωμ στην επίλυση προβλημάτων</a:t>
            </a:r>
            <a:br>
              <a:rPr lang="en-US" altLang="en-US" sz="2250" dirty="0" smtClean="0"/>
            </a:br>
            <a:endParaRPr lang="en-US" altLang="en-US" sz="2250" dirty="0" smtClean="0"/>
          </a:p>
          <a:p>
            <a:pPr algn="l">
              <a:buFont typeface="Wingdings" panose="05000000000000000000" charset="0"/>
              <a:buChar char="ü"/>
            </a:pPr>
            <a:r>
              <a:rPr lang="el-GR" altLang="en-US" sz="2250" dirty="0" smtClean="0"/>
              <a:t>Να υ</a:t>
            </a:r>
            <a:r>
              <a:rPr lang="en-US" altLang="en-US" sz="2250" dirty="0" smtClean="0"/>
              <a:t>ιοθετούν τη χρήση του λογισμικού PHET σε ανάλογες εργασίες</a:t>
            </a:r>
            <a:endParaRPr lang="en-US" altLang="en-US" sz="2250" dirty="0" smtClean="0"/>
          </a:p>
          <a:p>
            <a:pPr algn="l">
              <a:buNone/>
            </a:pPr>
            <a:endParaRPr lang="el-GR" sz="225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b="1" dirty="0" smtClean="0"/>
              <a:t>Ας θυμηθούμε...</a:t>
            </a:r>
            <a:endParaRPr lang="el-GR" b="1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l-G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Τάση</a:t>
            </a:r>
            <a:r>
              <a:rPr lang="el-GR" dirty="0" smtClean="0"/>
              <a:t> </a:t>
            </a:r>
            <a:r>
              <a:rPr lang="en-US" b="1" dirty="0" smtClean="0"/>
              <a:t>U</a:t>
            </a:r>
            <a:r>
              <a:rPr lang="el-GR" dirty="0" smtClean="0"/>
              <a:t> (Μονάδα μέτρησης  </a:t>
            </a:r>
            <a:r>
              <a:rPr lang="en-US" b="1" dirty="0" smtClean="0"/>
              <a:t>V</a:t>
            </a:r>
            <a:r>
              <a:rPr lang="en-US" dirty="0" smtClean="0"/>
              <a:t>  </a:t>
            </a:r>
            <a:r>
              <a:rPr lang="el-GR" dirty="0" smtClean="0"/>
              <a:t>"</a:t>
            </a:r>
            <a:r>
              <a:rPr lang="en-US" dirty="0" smtClean="0"/>
              <a:t>Volt</a:t>
            </a:r>
            <a:r>
              <a:rPr lang="el-GR" dirty="0" smtClean="0"/>
              <a:t>")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endParaRPr lang="el-G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Ένταση Ρεύματος</a:t>
            </a:r>
            <a:r>
              <a:rPr lang="el-GR" dirty="0" smtClean="0"/>
              <a:t> </a:t>
            </a:r>
            <a:r>
              <a:rPr lang="en-US" b="1" dirty="0" smtClean="0"/>
              <a:t>I</a:t>
            </a:r>
            <a:r>
              <a:rPr lang="el-GR" dirty="0" smtClean="0"/>
              <a:t> (Μονάδα μέτρησης </a:t>
            </a:r>
            <a:r>
              <a:rPr lang="el-GR" b="1" dirty="0" smtClean="0"/>
              <a:t>Α</a:t>
            </a:r>
            <a:r>
              <a:rPr lang="el-GR" dirty="0" smtClean="0"/>
              <a:t> "Αμπέρ")</a:t>
            </a:r>
            <a:endParaRPr lang="el-GR" dirty="0" smtClean="0"/>
          </a:p>
          <a:p>
            <a:pPr>
              <a:buNone/>
            </a:pPr>
            <a:endParaRPr lang="el-G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A</a:t>
            </a:r>
            <a:r>
              <a:rPr lang="el-GR" b="1" dirty="0" err="1" smtClean="0"/>
              <a:t>ντίσταση</a:t>
            </a:r>
            <a:r>
              <a:rPr lang="el-GR" dirty="0" smtClean="0"/>
              <a:t> </a:t>
            </a:r>
            <a:r>
              <a:rPr lang="en-US" b="1" dirty="0" smtClean="0"/>
              <a:t>R</a:t>
            </a:r>
            <a:r>
              <a:rPr lang="el-GR" dirty="0" smtClean="0"/>
              <a:t> (Μονάδα μέτρησης </a:t>
            </a:r>
            <a:r>
              <a:rPr lang="el-GR" b="1" dirty="0" smtClean="0"/>
              <a:t>Ω </a:t>
            </a:r>
            <a:r>
              <a:rPr lang="el-GR" dirty="0" smtClean="0"/>
              <a:t> "Ωμ")  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412240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 ΝΟΜΟΣ ΤΟΥ ΩΜ</a:t>
            </a:r>
            <a:endParaRPr lang="el-GR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l">
              <a:buNone/>
            </a:pPr>
            <a:endParaRPr lang="el-G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5 - Εικόνα" descr="Κύκλωμα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03145" y="2780665"/>
            <a:ext cx="4619625" cy="32727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412240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 ΝΟΜΟΣ ΤΟΥ ΩΜ</a:t>
            </a:r>
            <a:endParaRPr lang="el-GR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l">
              <a:buNone/>
            </a:pPr>
            <a:endParaRPr lang="el-G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Βίντεο προσομοίωσης 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1675" y="2017395"/>
            <a:ext cx="5450205" cy="43675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video fullScrn="0">
              <p:cMediaNode vol="100000"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ΟΜΑΔΑ Α</a:t>
            </a:r>
            <a:b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195736" y="5013176"/>
          <a:ext cx="504055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740"/>
                <a:gridCol w="1695740"/>
                <a:gridCol w="1649079"/>
              </a:tblGrid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Τάση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 (V)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Ένταση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(A)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Αντίσταση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(Ω)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204864"/>
            <a:ext cx="91440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Επιλέξτε τη σωστή απάντηση με βάση τα δεδομένα που συγκεντρώσατε στον πίνακα:</a:t>
            </a:r>
            <a:endParaRPr lang="el-GR" sz="1600" b="1" dirty="0" smtClean="0"/>
          </a:p>
          <a:p>
            <a:endParaRPr lang="el-GR" sz="600" dirty="0" smtClean="0"/>
          </a:p>
          <a:p>
            <a:r>
              <a:rPr lang="el-GR" sz="1600" dirty="0" smtClean="0"/>
              <a:t>1.Πως συμπεριφέρεται η ένταση του ρεύματος που διαρρέει μια σταθερή αντίσταση</a:t>
            </a:r>
            <a:r>
              <a:rPr lang="en-US" sz="1600" dirty="0" smtClean="0"/>
              <a:t>, </a:t>
            </a:r>
            <a:r>
              <a:rPr lang="el-GR" sz="1600" dirty="0" smtClean="0"/>
              <a:t>όταν διπλασιάζουμε, τριπλασιάζουμε και τετραπλασιάζουμε την τάση που εφαρμόζεται στα άκρα της αντίστασης</a:t>
            </a:r>
            <a:r>
              <a:rPr lang="en-US" sz="1600" dirty="0" smtClean="0"/>
              <a:t>;</a:t>
            </a:r>
            <a:endParaRPr lang="el-GR" sz="1600" dirty="0" smtClean="0"/>
          </a:p>
          <a:p>
            <a:r>
              <a:rPr lang="el-GR" sz="1600" dirty="0" smtClean="0"/>
              <a:t>α)Η ένταση είναι ανάλογη της τάσης</a:t>
            </a:r>
            <a:endParaRPr lang="el-GR" sz="1600" dirty="0" smtClean="0"/>
          </a:p>
          <a:p>
            <a:r>
              <a:rPr lang="el-GR" sz="1600" dirty="0" smtClean="0"/>
              <a:t>β)Η ένταση είναι αντιστρόφως ανάλογη της τάσης</a:t>
            </a:r>
            <a:endParaRPr lang="el-GR" sz="1600" dirty="0" smtClean="0"/>
          </a:p>
          <a:p>
            <a:r>
              <a:rPr lang="el-GR" sz="1600" dirty="0" smtClean="0"/>
              <a:t>γ)Η ένταση δεν σχετίζεται με την τάση</a:t>
            </a:r>
            <a:endParaRPr lang="el-GR" sz="1600" dirty="0" smtClean="0"/>
          </a:p>
          <a:p>
            <a:r>
              <a:rPr lang="el-GR" sz="1600" dirty="0" smtClean="0"/>
              <a:t> </a:t>
            </a:r>
            <a:endParaRPr lang="el-GR" sz="1600" dirty="0" smtClean="0"/>
          </a:p>
          <a:p>
            <a:r>
              <a:rPr lang="el-GR" sz="1600" b="1" dirty="0" smtClean="0"/>
              <a:t>2.Με τι ισούται ο λόγος της τάσης </a:t>
            </a:r>
            <a:r>
              <a:rPr lang="en-US" sz="1600" b="1" dirty="0" smtClean="0"/>
              <a:t>U </a:t>
            </a:r>
            <a:r>
              <a:rPr lang="el-GR" sz="1600" b="1" dirty="0" smtClean="0"/>
              <a:t>προς την αντίστοιχη ένταση του ρεύματος Ι; </a:t>
            </a:r>
            <a:endParaRPr lang="el-GR" sz="1600" b="1" dirty="0" smtClean="0"/>
          </a:p>
          <a:p>
            <a:r>
              <a:rPr lang="el-GR" sz="1600" dirty="0" smtClean="0"/>
              <a:t>α)με την τάση</a:t>
            </a:r>
            <a:endParaRPr lang="el-GR" sz="1600" dirty="0" smtClean="0"/>
          </a:p>
          <a:p>
            <a:r>
              <a:rPr lang="el-GR" sz="1600" dirty="0" smtClean="0"/>
              <a:t>β)με την αντίσταση</a:t>
            </a:r>
            <a:endParaRPr lang="el-GR" sz="1600" dirty="0" smtClean="0"/>
          </a:p>
          <a:p>
            <a:r>
              <a:rPr lang="el-GR" sz="1600" dirty="0" smtClean="0"/>
              <a:t>β)με την ένταση</a:t>
            </a:r>
            <a:endParaRPr lang="el-GR" sz="1600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ΟΜΑΔΑ Β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195736" y="5013176"/>
          <a:ext cx="504055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740"/>
                <a:gridCol w="1695740"/>
                <a:gridCol w="1649079"/>
              </a:tblGrid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Αντίσταση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Ω)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Ένταση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(A)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Τάση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204864"/>
            <a:ext cx="914400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Επιλέξτε τη σωστή απάντηση με βάση τα δεδομένα που συγκεντρώσατε στον πίνακα:</a:t>
            </a:r>
            <a:endParaRPr lang="el-GR" sz="1600" b="1" dirty="0" smtClean="0"/>
          </a:p>
          <a:p>
            <a:endParaRPr lang="el-GR" sz="600" dirty="0" smtClean="0"/>
          </a:p>
          <a:p>
            <a:r>
              <a:rPr lang="el-GR" sz="1600" dirty="0" smtClean="0"/>
              <a:t>1.Πως συμπεριφέρεται η ένταση του ρεύματος όταν διπλασιάζουμε, τριπλασιάζουμε και τετραπλασιάζουμε την τιμή της αντίστασης ενώ η τάση είναι σταθερή;</a:t>
            </a:r>
            <a:endParaRPr lang="el-GR" sz="1600" dirty="0" smtClean="0"/>
          </a:p>
          <a:p>
            <a:r>
              <a:rPr lang="el-GR" sz="1600" dirty="0" smtClean="0"/>
              <a:t>α)Η ένταση δεν σχετίζεται με την αντίσταση</a:t>
            </a:r>
            <a:endParaRPr lang="el-GR" sz="1600" dirty="0" smtClean="0"/>
          </a:p>
          <a:p>
            <a:r>
              <a:rPr lang="el-GR" sz="1600" dirty="0" smtClean="0"/>
              <a:t>β)Η ένταση είναι αντιστρόφως ανάλογη της αντίστασης </a:t>
            </a:r>
            <a:endParaRPr lang="el-GR" sz="1600" dirty="0" smtClean="0"/>
          </a:p>
          <a:p>
            <a:r>
              <a:rPr lang="el-GR" sz="1600" dirty="0" smtClean="0"/>
              <a:t>γ) Η ένταση είναι ανάλογη της αντίστασης  </a:t>
            </a:r>
            <a:endParaRPr lang="el-GR" sz="1600" dirty="0" smtClean="0"/>
          </a:p>
          <a:p>
            <a:r>
              <a:rPr lang="el-GR" sz="1600" dirty="0" smtClean="0"/>
              <a:t> </a:t>
            </a:r>
            <a:endParaRPr lang="el-GR" sz="1600" dirty="0" smtClean="0"/>
          </a:p>
          <a:p>
            <a:r>
              <a:rPr lang="el-GR" sz="1600" dirty="0" smtClean="0"/>
              <a:t>2.Ποια είναι η σχέση του νόμου του Ωμ,  που προκύπτει για την ένταση του ρεύματος Ι;</a:t>
            </a:r>
            <a:endParaRPr lang="el-GR" sz="1600" dirty="0" smtClean="0"/>
          </a:p>
          <a:p>
            <a:r>
              <a:rPr lang="el-GR" sz="1600" dirty="0" smtClean="0"/>
              <a:t>α</a:t>
            </a:r>
            <a:r>
              <a:rPr lang="en-US" sz="1600" dirty="0" smtClean="0"/>
              <a:t>) I = </a:t>
            </a:r>
            <a:r>
              <a:rPr lang="en-US" sz="1600" dirty="0" err="1" smtClean="0"/>
              <a:t>UxR</a:t>
            </a:r>
            <a:r>
              <a:rPr lang="en-US" sz="1600" dirty="0" smtClean="0"/>
              <a:t>  </a:t>
            </a:r>
            <a:endParaRPr lang="el-GR" sz="1600" dirty="0" smtClean="0"/>
          </a:p>
          <a:p>
            <a:r>
              <a:rPr lang="el-GR" sz="1600" dirty="0" smtClean="0"/>
              <a:t>β</a:t>
            </a:r>
            <a:r>
              <a:rPr lang="en-US" sz="1600" dirty="0" smtClean="0"/>
              <a:t>) </a:t>
            </a:r>
            <a:r>
              <a:rPr lang="el-GR" sz="1600" dirty="0" smtClean="0"/>
              <a:t>Ι </a:t>
            </a:r>
            <a:r>
              <a:rPr lang="en-US" sz="1600" dirty="0" smtClean="0"/>
              <a:t>= U/R   </a:t>
            </a:r>
            <a:endParaRPr lang="el-GR" sz="1600" dirty="0" smtClean="0"/>
          </a:p>
          <a:p>
            <a:r>
              <a:rPr lang="el-GR" sz="1600" dirty="0" smtClean="0"/>
              <a:t>γ</a:t>
            </a:r>
            <a:r>
              <a:rPr lang="en-US" sz="1600" dirty="0" smtClean="0"/>
              <a:t>) </a:t>
            </a:r>
            <a:r>
              <a:rPr lang="el-GR" sz="1600" dirty="0" smtClean="0"/>
              <a:t>Ι </a:t>
            </a:r>
            <a:r>
              <a:rPr lang="en-US" sz="1600" dirty="0" smtClean="0"/>
              <a:t>= </a:t>
            </a:r>
            <a:r>
              <a:rPr lang="en-US" sz="1600" dirty="0" smtClean="0"/>
              <a:t>R/U</a:t>
            </a:r>
            <a:endParaRPr lang="el-GR" sz="1600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 ΝΟΜΟΣ ΤΟΥ ΩΜ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5 - Εικόνα" descr="Κύκλωμα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315" y="2924810"/>
            <a:ext cx="3314700" cy="2348865"/>
          </a:xfrm>
          <a:prstGeom prst="rect">
            <a:avLst/>
          </a:prstGeom>
        </p:spPr>
      </p:pic>
      <p:pic>
        <p:nvPicPr>
          <p:cNvPr id="8" name="Βίντεο προσομοίωσης 2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754755" y="2204720"/>
            <a:ext cx="4932045" cy="4124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ΗΛΕΚΤΡΟΤΕΧΝΙΑ - ΚΥΚΛΩΜΑΤΑ ΣΥΝΕΧΟΥΣ ΚΑΙ ΕΝΑΛΛΑΣΣΟΜΕΝΟΥ ΡΕΥΜΑΤΟΣ</a:t>
            </a:r>
            <a:br>
              <a:rPr lang="el-GR" sz="2800" b="1" dirty="0" smtClean="0"/>
            </a:br>
            <a:endParaRPr lang="el-GR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3568" y="1556792"/>
            <a:ext cx="8003232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ΟΜΑΔΑ Α</a:t>
            </a:r>
            <a:endParaRPr lang="el-G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195736" y="5013176"/>
          <a:ext cx="504055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740"/>
                <a:gridCol w="1695740"/>
                <a:gridCol w="1649079"/>
              </a:tblGrid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Τάση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 (V)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Ένταση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(A)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Αντίσταση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l-G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(Ω)</a:t>
                      </a:r>
                      <a:endParaRPr lang="el-G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1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2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6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3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2087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8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4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20486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Επιλέξτε τη σωστή απάντηση με βάση τα δεδομένα που συγκεντρώσατε στον πίνακα:</a:t>
            </a:r>
            <a:endParaRPr lang="el-GR" sz="1600" b="1" dirty="0" smtClean="0"/>
          </a:p>
          <a:p>
            <a:endParaRPr lang="el-GR" sz="600" dirty="0" smtClean="0"/>
          </a:p>
          <a:p>
            <a:r>
              <a:rPr lang="el-GR" sz="1600" dirty="0" smtClean="0"/>
              <a:t>1.Πως συμπεριφέρεται η ένταση του ρεύματος που διαρρέει μια σταθερή αντίσταση</a:t>
            </a:r>
            <a:r>
              <a:rPr lang="en-US" sz="1600" dirty="0" smtClean="0"/>
              <a:t>, </a:t>
            </a:r>
            <a:r>
              <a:rPr lang="el-GR" sz="1600" dirty="0" smtClean="0"/>
              <a:t>όταν διπλασιάζουμε, τριπλασιάζουμε και τετραπλασιάζουμε την τάση που εφαρμόζεται στα άκρα της αντίστασης</a:t>
            </a:r>
            <a:r>
              <a:rPr lang="en-US" sz="1600" dirty="0" smtClean="0"/>
              <a:t>;</a:t>
            </a:r>
            <a:endParaRPr lang="el-GR" sz="1600" dirty="0" smtClean="0"/>
          </a:p>
          <a:p>
            <a:r>
              <a:rPr lang="el-GR" sz="1600" dirty="0" smtClean="0"/>
              <a:t>α)</a:t>
            </a:r>
            <a:r>
              <a:rPr lang="el-GR" sz="1600" b="1" dirty="0" smtClean="0"/>
              <a:t>Η ένταση είναι ανάλογη της τάσης</a:t>
            </a:r>
            <a:endParaRPr lang="el-GR" sz="1600" b="1" dirty="0" smtClean="0"/>
          </a:p>
          <a:p>
            <a:r>
              <a:rPr lang="el-GR" sz="1600" dirty="0" smtClean="0"/>
              <a:t>β)Η ένταση είναι αντιστρόφως ανάλογη της τάσης</a:t>
            </a:r>
            <a:endParaRPr lang="el-GR" sz="1600" dirty="0" smtClean="0"/>
          </a:p>
          <a:p>
            <a:r>
              <a:rPr lang="el-GR" sz="1600" dirty="0" smtClean="0"/>
              <a:t>γ)Η ένταση δεν σχετίζεται με την τάση</a:t>
            </a:r>
            <a:endParaRPr lang="el-GR" sz="1600" dirty="0" smtClean="0"/>
          </a:p>
          <a:p>
            <a:r>
              <a:rPr lang="el-GR" sz="1600" dirty="0" smtClean="0"/>
              <a:t> </a:t>
            </a:r>
            <a:endParaRPr lang="el-GR" sz="1600" dirty="0" smtClean="0"/>
          </a:p>
          <a:p>
            <a:r>
              <a:rPr lang="el-GR" sz="1600" dirty="0" smtClean="0"/>
              <a:t>2.Με τι ισούται ο λόγος της τάσης </a:t>
            </a:r>
            <a:r>
              <a:rPr lang="en-US" sz="1600" dirty="0" smtClean="0"/>
              <a:t>U </a:t>
            </a:r>
            <a:r>
              <a:rPr lang="el-GR" sz="1600" dirty="0" smtClean="0"/>
              <a:t>προς την αντίστοιχη ένταση του ρεύματος Ι; </a:t>
            </a:r>
            <a:endParaRPr lang="el-GR" sz="1600" dirty="0" smtClean="0"/>
          </a:p>
          <a:p>
            <a:r>
              <a:rPr lang="el-GR" sz="1600" dirty="0" smtClean="0"/>
              <a:t>α)με την τάση</a:t>
            </a:r>
            <a:endParaRPr lang="el-GR" sz="1600" dirty="0" smtClean="0"/>
          </a:p>
          <a:p>
            <a:r>
              <a:rPr lang="el-GR" sz="1600" dirty="0" smtClean="0"/>
              <a:t>β)</a:t>
            </a:r>
            <a:r>
              <a:rPr lang="el-GR" sz="1600" b="1" dirty="0" smtClean="0"/>
              <a:t>με την αντίσταση</a:t>
            </a:r>
            <a:endParaRPr lang="el-GR" sz="1600" b="1" dirty="0" smtClean="0"/>
          </a:p>
          <a:p>
            <a:r>
              <a:rPr lang="el-GR" sz="1600" dirty="0" smtClean="0"/>
              <a:t>β)με την ένταση</a:t>
            </a:r>
            <a:endParaRPr lang="el-GR" sz="1600" dirty="0" smtClean="0"/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5812</Words>
  <Application>WPS Presentation</Application>
  <PresentationFormat>Προβολή στην οθόνη (4:3)</PresentationFormat>
  <Paragraphs>319</Paragraphs>
  <Slides>19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Wingdings</vt:lpstr>
      <vt:lpstr>Calibri</vt:lpstr>
      <vt:lpstr>Microsoft YaHei</vt:lpstr>
      <vt:lpstr>Arial Unicode MS</vt:lpstr>
      <vt:lpstr>Θέμα του Office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ΗΛΕΚΤΡΟΤΕΧΝΙΑ - ΚΥΚΛΩΜΑΤΑ ΣΥΝΕΧΟΥΣ ΚΑΙ ΕΝΑΛΛΑΣΣΟΜΕΝΟΥ ΡΕΥΜΑΤΟΣ </vt:lpstr>
      <vt:lpstr>Γραφική απεικόνιση Νόμου ΩΜ  </vt:lpstr>
      <vt:lpstr>     ΑΝΑΚΕΦΑΛΑΙΩΣΗ</vt:lpstr>
      <vt:lpstr>ΑΞΙΟΛΟΓΗΣΗ </vt:lpstr>
      <vt:lpstr>ΑΞΙΟΛΟΓΗΣΗ </vt:lpstr>
      <vt:lpstr>ΑΣΚΗΣΕΙΣ ΓΙΑ ΤΟ ΣΠΙΤΙ</vt:lpstr>
      <vt:lpstr>ΑΣΚΗΣΕΙΣ ΓΙΑ ΤΟ ΣΠΙΤΙ</vt:lpstr>
      <vt:lpstr>ΗΛΕΚΤΡΟΤΕΧΝΙΑ - ΚΥΚΛΩΜΑΤΑ ΣΥΝΕΧΟΥΣ ΚΑΙ ΕΝΑΛΛΑΣΣΟΜΕΝΟΥ ΡΕΥΜΑΤΟΣ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ΕΝΣΥΡΜΑΤΑ – ΑΣΥΡΜΑΤΑ ΣΥΣΤΗΜΑΤΑ ΣΥΝΑΓΕΡΜΟΥ ΠΛΕΟΝΕΚΤΗΜΑΤΑ – ΜΕΙΟΝΕΚΤΗΜΑΤΑ ΚΡΙΤΗΡΙΑ ΕΠΙΛΟΓΗΣ ΚΑΤΑΛΛΗΛΟΥ ΣΥΣΤΗΜΑΤΟΣ</dc:title>
  <dc:creator>ΠΕΤΡΟΣ</dc:creator>
  <cp:lastModifiedBy>Petros</cp:lastModifiedBy>
  <cp:revision>404</cp:revision>
  <dcterms:created xsi:type="dcterms:W3CDTF">2019-11-03T17:23:00Z</dcterms:created>
  <dcterms:modified xsi:type="dcterms:W3CDTF">2025-03-04T21:50:47Z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D931FC8758B24263A96E9D0B7FF4DAB7_12</vt:lpwstr>
  </property>
  <property fmtid="{D5CDD505-2E9C-101B-9397-08002B2CF9AE}" pid="3" name="KSOProductBuildVer">
    <vt:lpwstr>1033-12.2.0.20323</vt:lpwstr>
  </property>
</Properties>
</file>