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7" r:id="rId18"/>
    <p:sldId id="272" r:id="rId19"/>
    <p:sldId id="273" r:id="rId20"/>
    <p:sldId id="278"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76" d="100"/>
          <a:sy n="76" d="100"/>
        </p:scale>
        <p:origin x="-90" y="-7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_rgm6x7tc_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solidFill>
            <a:schemeClr val="accent6">
              <a:lumMod val="40000"/>
              <a:lumOff val="60000"/>
            </a:schemeClr>
          </a:solidFill>
        </p:spPr>
        <p:txBody>
          <a:bodyPr/>
          <a:lstStyle/>
          <a:p>
            <a:r>
              <a:rPr lang="el-GR" sz="4400" b="1" dirty="0" smtClean="0">
                <a:solidFill>
                  <a:schemeClr val="accent4">
                    <a:lumMod val="75000"/>
                  </a:schemeClr>
                </a:solidFill>
              </a:rPr>
              <a:t>ΔΙΚΑΙΟΣΥΝΗ/ ΑΔΙΚΙΑ</a:t>
            </a:r>
            <a:endParaRPr lang="el-GR" sz="4400" b="1" dirty="0">
              <a:solidFill>
                <a:schemeClr val="accent4">
                  <a:lumMod val="75000"/>
                </a:schemeClr>
              </a:solidFill>
            </a:endParaRPr>
          </a:p>
        </p:txBody>
      </p:sp>
      <p:sp>
        <p:nvSpPr>
          <p:cNvPr id="3" name="Υπότιτλος 2"/>
          <p:cNvSpPr>
            <a:spLocks noGrp="1"/>
          </p:cNvSpPr>
          <p:nvPr>
            <p:ph type="subTitle" idx="1"/>
          </p:nvPr>
        </p:nvSpPr>
        <p:spPr/>
        <p:txBody>
          <a:bodyPr/>
          <a:lstStyle/>
          <a:p>
            <a:r>
              <a:rPr lang="el-GR" dirty="0" smtClean="0"/>
              <a:t>ΘΡΗΣΚΕΥΤΙΚΑ </a:t>
            </a:r>
            <a:r>
              <a:rPr lang="el-GR" dirty="0" smtClean="0"/>
              <a:t>Γ΄ΛΥΚΕΙΟΥ</a:t>
            </a:r>
            <a:endParaRPr lang="el-GR" dirty="0"/>
          </a:p>
        </p:txBody>
      </p:sp>
    </p:spTree>
    <p:extLst>
      <p:ext uri="{BB962C8B-B14F-4D97-AF65-F5344CB8AC3E}">
        <p14:creationId xmlns:p14="http://schemas.microsoft.com/office/powerpoint/2010/main" xmlns="" val="2493251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ΑΛΑΙΑ ΔΙΑΘΗΚΗ: ΙΩ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81475" y="900112"/>
            <a:ext cx="3895725" cy="4876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0944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674709" y="990600"/>
            <a:ext cx="10842584" cy="4838700"/>
          </a:xfrm>
          <a:prstGeom prst="rect">
            <a:avLst/>
          </a:prstGeom>
        </p:spPr>
      </p:pic>
    </p:spTree>
    <p:extLst>
      <p:ext uri="{BB962C8B-B14F-4D97-AF65-F5344CB8AC3E}">
        <p14:creationId xmlns:p14="http://schemas.microsoft.com/office/powerpoint/2010/main" xmlns="" val="64338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917876" y="1257300"/>
            <a:ext cx="10411761" cy="4127500"/>
          </a:xfrm>
          <a:prstGeom prst="rect">
            <a:avLst/>
          </a:prstGeom>
        </p:spPr>
      </p:pic>
    </p:spTree>
    <p:extLst>
      <p:ext uri="{BB962C8B-B14F-4D97-AF65-F5344CB8AC3E}">
        <p14:creationId xmlns:p14="http://schemas.microsoft.com/office/powerpoint/2010/main" xmlns="" val="58107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794305" y="1155700"/>
            <a:ext cx="10636235" cy="4749800"/>
          </a:xfrm>
          <a:prstGeom prst="rect">
            <a:avLst/>
          </a:prstGeom>
        </p:spPr>
      </p:pic>
    </p:spTree>
    <p:extLst>
      <p:ext uri="{BB962C8B-B14F-4D97-AF65-F5344CB8AC3E}">
        <p14:creationId xmlns:p14="http://schemas.microsoft.com/office/powerpoint/2010/main" xmlns="" val="3843216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787400" y="1739900"/>
            <a:ext cx="10586084" cy="3568700"/>
          </a:xfrm>
          <a:prstGeom prst="rect">
            <a:avLst/>
          </a:prstGeom>
        </p:spPr>
      </p:pic>
    </p:spTree>
    <p:extLst>
      <p:ext uri="{BB962C8B-B14F-4D97-AF65-F5344CB8AC3E}">
        <p14:creationId xmlns:p14="http://schemas.microsoft.com/office/powerpoint/2010/main" xmlns="" val="4247392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721293" y="749300"/>
            <a:ext cx="10213407" cy="5480290"/>
          </a:xfrm>
          <a:prstGeom prst="rect">
            <a:avLst/>
          </a:prstGeom>
        </p:spPr>
      </p:pic>
      <p:sp>
        <p:nvSpPr>
          <p:cNvPr id="3" name="TextBox 2"/>
          <p:cNvSpPr txBox="1"/>
          <p:nvPr/>
        </p:nvSpPr>
        <p:spPr>
          <a:xfrm>
            <a:off x="5473700" y="749300"/>
            <a:ext cx="4368800" cy="369332"/>
          </a:xfrm>
          <a:prstGeom prst="rect">
            <a:avLst/>
          </a:prstGeom>
          <a:noFill/>
        </p:spPr>
        <p:txBody>
          <a:bodyPr wrap="square" rtlCol="0">
            <a:spAutoFit/>
          </a:bodyPr>
          <a:lstStyle/>
          <a:p>
            <a:r>
              <a:rPr lang="el-GR" dirty="0" smtClean="0">
                <a:solidFill>
                  <a:schemeClr val="accent2">
                    <a:lumMod val="75000"/>
                  </a:schemeClr>
                </a:solidFill>
              </a:rPr>
              <a:t>ένα σχόλιο του καθηγητή Ν. Ματσούκα</a:t>
            </a:r>
            <a:endParaRPr lang="el-GR" dirty="0">
              <a:solidFill>
                <a:schemeClr val="accent2">
                  <a:lumMod val="75000"/>
                </a:schemeClr>
              </a:solidFill>
            </a:endParaRPr>
          </a:p>
        </p:txBody>
      </p:sp>
    </p:spTree>
    <p:extLst>
      <p:ext uri="{BB962C8B-B14F-4D97-AF65-F5344CB8AC3E}">
        <p14:creationId xmlns:p14="http://schemas.microsoft.com/office/powerpoint/2010/main" xmlns="" val="40892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51629">
            <a:off x="770721" y="2842367"/>
            <a:ext cx="10550982" cy="707886"/>
          </a:xfrm>
          <a:prstGeom prst="rect">
            <a:avLst/>
          </a:prstGeom>
          <a:noFill/>
        </p:spPr>
        <p:txBody>
          <a:bodyPr wrap="square" rtlCol="0">
            <a:spAutoFit/>
          </a:bodyPr>
          <a:lstStyle/>
          <a:p>
            <a:r>
              <a:rPr lang="el-GR" sz="4000" b="1" dirty="0" smtClean="0">
                <a:solidFill>
                  <a:srgbClr val="7030A0"/>
                </a:solidFill>
              </a:rPr>
              <a:t>Πού ήσουν Θεέ μου όταν αδικούσαν το παιδί μου; </a:t>
            </a:r>
            <a:endParaRPr lang="el-GR" sz="4000" b="1" dirty="0">
              <a:solidFill>
                <a:srgbClr val="7030A0"/>
              </a:solidFill>
            </a:endParaRPr>
          </a:p>
        </p:txBody>
      </p:sp>
    </p:spTree>
    <p:extLst>
      <p:ext uri="{BB962C8B-B14F-4D97-AF65-F5344CB8AC3E}">
        <p14:creationId xmlns:p14="http://schemas.microsoft.com/office/powerpoint/2010/main" xmlns="" val="290729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ΤΟ ΕΙΛΗΤΑΡΙΟΝ: Η ΦΥΓΗ ΣΤΗΝ ΑΙΓΥΠΤΟ"/>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0576" y="779463"/>
            <a:ext cx="2946404" cy="215423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Γιατί ο Ιούδας πρόδωσε τον Χριστό - Ορθοδοξία News Agenc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779463"/>
            <a:ext cx="2746374" cy="2147925"/>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Τα Πάθη του Ιησού Χριστού. (Δείτε το - Διήγημα). - Askitik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93099" y="3462337"/>
            <a:ext cx="1867125" cy="2627806"/>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ΘΡΗΣΚΕΥΤΙΚΑ - ΔΗΜΟΤΙΚΟ ΣΧΟΛΕΙΟ ΒΕΝΕΡΑΤΟΥ ΗΡΑΚΛΕΙΟΥ"/>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68900" y="3250103"/>
            <a:ext cx="2133600" cy="2910654"/>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Ερμηνεία αγίου Ιωάννη Χρυσοστόμου σχετικά με όσα συνέβησαν κατά τη ..."/>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594599" y="642337"/>
            <a:ext cx="3799567" cy="2616799"/>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ΚΥΡΙΟΣ ΙΗΣΟΥΣ ΧΡΙΣΤΟΣ LORD JESUS CHRIST 3: Ὁ Ἱερός Χρυσόστομος γιά ..."/>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57275" y="3368181"/>
            <a:ext cx="3581529" cy="2721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696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094938" y="685800"/>
            <a:ext cx="3788962" cy="5508606"/>
          </a:xfrm>
          <a:prstGeom prst="rect">
            <a:avLst/>
          </a:prstGeom>
        </p:spPr>
      </p:pic>
      <p:sp>
        <p:nvSpPr>
          <p:cNvPr id="3" name="TextBox 2"/>
          <p:cNvSpPr txBox="1"/>
          <p:nvPr/>
        </p:nvSpPr>
        <p:spPr>
          <a:xfrm rot="21034475">
            <a:off x="1346200" y="2171700"/>
            <a:ext cx="5067300" cy="2123658"/>
          </a:xfrm>
          <a:prstGeom prst="rect">
            <a:avLst/>
          </a:prstGeom>
          <a:solidFill>
            <a:schemeClr val="accent6">
              <a:lumMod val="60000"/>
              <a:lumOff val="40000"/>
            </a:schemeClr>
          </a:solidFill>
        </p:spPr>
        <p:txBody>
          <a:bodyPr wrap="square" rtlCol="0">
            <a:spAutoFit/>
          </a:bodyPr>
          <a:lstStyle/>
          <a:p>
            <a:r>
              <a:rPr lang="el-GR" sz="4400" dirty="0" smtClean="0">
                <a:solidFill>
                  <a:srgbClr val="FF0000"/>
                </a:solidFill>
              </a:rPr>
              <a:t>Εκεί που ήμουν όταν αδικούσαν και το δικό μου παιδί….</a:t>
            </a:r>
            <a:endParaRPr lang="el-GR" sz="4400" dirty="0">
              <a:solidFill>
                <a:srgbClr val="FF0000"/>
              </a:solidFill>
            </a:endParaRPr>
          </a:p>
        </p:txBody>
      </p:sp>
    </p:spTree>
    <p:extLst>
      <p:ext uri="{BB962C8B-B14F-4D97-AF65-F5344CB8AC3E}">
        <p14:creationId xmlns:p14="http://schemas.microsoft.com/office/powerpoint/2010/main" xmlns="" val="636103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986368"/>
          </a:xfrm>
        </p:spPr>
        <p:txBody>
          <a:bodyPr/>
          <a:lstStyle/>
          <a:p>
            <a:r>
              <a:rPr lang="el-GR" dirty="0" smtClean="0"/>
              <a:t>Άλλες ιστορίες αδικίας</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solidFill>
                  <a:srgbClr val="FF0000"/>
                </a:solidFill>
              </a:rPr>
              <a:t>Η θεραπεία του τυφλού</a:t>
            </a:r>
            <a:r>
              <a:rPr lang="el-GR" dirty="0" smtClean="0"/>
              <a:t>. Βλέποντας οι μαθητές έναν τυφλό εκ γενετής ρωτούν: «ποιος αμάρτησε αυτός ή οι γονείς του ώστε να γεννηθεί τυφλός;» Ο Χριστός τους απαντά ότι δεν αμάρτησε κανένας, αλλά έγινε αυτό για να φανερωθεί η δόξα του Θεού σε αυτόν. Ο Χριστός θεραπεύει τον τυφλό, αφού τον υποβάλλει σε μια δοκιμασία πίστεως, να περπατήσει μια μεγάλη απόσταση  και να πλύνει τα μάτια του σε μια πηγή. Ο τυφλός αποδεικνύεται ιδιαίτερα ευγνώμων και γενναίος και υπερασπίζεται το Χριστό στους κατηγόρους του Φαρισαίους με αποτέλεσμα να γίνει αποσυνάγωγος, δηλαδή να τον διώξουν από τη λατρεία και να μην τον βοηθούν ή και να του μιλούν, ακόμη κι οι ίδιοι οι γονείς του.  (</a:t>
            </a:r>
            <a:r>
              <a:rPr lang="el-GR" dirty="0" err="1" smtClean="0"/>
              <a:t>Ιω</a:t>
            </a:r>
            <a:r>
              <a:rPr lang="el-GR" dirty="0" smtClean="0"/>
              <a:t> 7, 1-39)</a:t>
            </a:r>
            <a:endParaRPr lang="el-GR" dirty="0"/>
          </a:p>
        </p:txBody>
      </p:sp>
    </p:spTree>
    <p:extLst>
      <p:ext uri="{BB962C8B-B14F-4D97-AF65-F5344CB8AC3E}">
        <p14:creationId xmlns:p14="http://schemas.microsoft.com/office/powerpoint/2010/main" xmlns="" val="152947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Αδικία.</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Τι είναι; 		</a:t>
            </a:r>
            <a:r>
              <a:rPr lang="el-GR" dirty="0" smtClean="0">
                <a:sym typeface="Wingdings" panose="05000000000000000000" pitchFamily="2" charset="2"/>
              </a:rPr>
              <a:t></a:t>
            </a:r>
            <a:r>
              <a:rPr lang="el-GR" dirty="0" smtClean="0">
                <a:solidFill>
                  <a:srgbClr val="FF0000"/>
                </a:solidFill>
                <a:sym typeface="Wingdings" panose="05000000000000000000" pitchFamily="2" charset="2"/>
              </a:rPr>
              <a:t>Η απουσία δικαιοσύνης </a:t>
            </a:r>
          </a:p>
          <a:p>
            <a:r>
              <a:rPr lang="el-GR" dirty="0" smtClean="0">
                <a:sym typeface="Wingdings" panose="05000000000000000000" pitchFamily="2" charset="2"/>
              </a:rPr>
              <a:t>Τι είδους </a:t>
            </a:r>
            <a:r>
              <a:rPr lang="el-GR" dirty="0">
                <a:sym typeface="Wingdings" panose="05000000000000000000" pitchFamily="2" charset="2"/>
              </a:rPr>
              <a:t>αδικία υπάρχει </a:t>
            </a:r>
            <a:r>
              <a:rPr lang="el-GR" dirty="0" smtClean="0">
                <a:sym typeface="Wingdings" panose="05000000000000000000" pitchFamily="2" charset="2"/>
              </a:rPr>
              <a:t></a:t>
            </a:r>
            <a:r>
              <a:rPr lang="el-GR" dirty="0" smtClean="0">
                <a:solidFill>
                  <a:srgbClr val="FF0000"/>
                </a:solidFill>
                <a:sym typeface="Wingdings" panose="05000000000000000000" pitchFamily="2" charset="2"/>
              </a:rPr>
              <a:t> όλων των ειδών .Προσωπική Κοινωνική, ηθική, πνευματική, οικονομική …….</a:t>
            </a:r>
          </a:p>
          <a:p>
            <a:r>
              <a:rPr lang="el-GR" dirty="0" smtClean="0">
                <a:solidFill>
                  <a:srgbClr val="FF0000"/>
                </a:solidFill>
                <a:sym typeface="Wingdings" panose="05000000000000000000" pitchFamily="2" charset="2"/>
              </a:rPr>
              <a:t>Ποιος αδικείται </a:t>
            </a:r>
            <a:r>
              <a:rPr lang="el-GR" dirty="0" smtClean="0">
                <a:sym typeface="Wingdings" panose="05000000000000000000" pitchFamily="2" charset="2"/>
              </a:rPr>
              <a:t> όλοι μπορούμε να είμαστε θύματα</a:t>
            </a:r>
          </a:p>
          <a:p>
            <a:r>
              <a:rPr lang="el-GR" dirty="0" smtClean="0">
                <a:sym typeface="Wingdings" panose="05000000000000000000" pitchFamily="2" charset="2"/>
              </a:rPr>
              <a:t>Ποιος αδικεί;  </a:t>
            </a:r>
            <a:r>
              <a:rPr lang="el-GR" dirty="0" smtClean="0">
                <a:solidFill>
                  <a:srgbClr val="FF0000"/>
                </a:solidFill>
                <a:sym typeface="Wingdings" panose="05000000000000000000" pitchFamily="2" charset="2"/>
              </a:rPr>
              <a:t>όλοι μπορούμε να είμαστε άδικοι</a:t>
            </a:r>
          </a:p>
          <a:p>
            <a:r>
              <a:rPr lang="el-GR" dirty="0" smtClean="0">
                <a:solidFill>
                  <a:schemeClr val="accent2">
                    <a:lumMod val="75000"/>
                  </a:schemeClr>
                </a:solidFill>
                <a:sym typeface="Wingdings" panose="05000000000000000000" pitchFamily="2" charset="2"/>
              </a:rPr>
              <a:t>Πότε, που</a:t>
            </a:r>
            <a:r>
              <a:rPr lang="el-GR" dirty="0" smtClean="0">
                <a:sym typeface="Wingdings" panose="05000000000000000000" pitchFamily="2" charset="2"/>
              </a:rPr>
              <a:t>; πάντα και παντού</a:t>
            </a:r>
          </a:p>
          <a:p>
            <a:r>
              <a:rPr lang="el-GR" dirty="0" smtClean="0">
                <a:sym typeface="Wingdings" panose="05000000000000000000" pitchFamily="2" charset="2"/>
              </a:rPr>
              <a:t>Γιατί;  </a:t>
            </a:r>
            <a:r>
              <a:rPr lang="el-GR" dirty="0" smtClean="0">
                <a:solidFill>
                  <a:schemeClr val="accent2">
                    <a:lumMod val="75000"/>
                  </a:schemeClr>
                </a:solidFill>
                <a:sym typeface="Wingdings" panose="05000000000000000000" pitchFamily="2" charset="2"/>
              </a:rPr>
              <a:t>γιατί ο άνθρωπος ρέπει (έχει ροπή, κλίση) προς το κακό</a:t>
            </a:r>
            <a:endParaRPr lang="el-GR" dirty="0">
              <a:solidFill>
                <a:schemeClr val="accent2">
                  <a:lumMod val="75000"/>
                </a:schemeClr>
              </a:solidFill>
            </a:endParaRPr>
          </a:p>
        </p:txBody>
      </p:sp>
    </p:spTree>
    <p:extLst>
      <p:ext uri="{BB962C8B-B14F-4D97-AF65-F5344CB8AC3E}">
        <p14:creationId xmlns:p14="http://schemas.microsoft.com/office/powerpoint/2010/main" xmlns="" val="2762817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ΙΔ' Κυριακής Λουκά: Η θεραπεία του τυφλού της Ιεριχούς και η δική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55900" y="674433"/>
            <a:ext cx="7064374" cy="55102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596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Αδικία και εκδίκηση</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Τα προχριστιανικά χρόνια η εκδίκηση θεωρείται απολύτως αναγκαία και υποχρεωτική, ως δικαίωση του αδικημένου. Ας θυμηθούμε τη συμπεριφορά του Αχιλλέα στην </a:t>
            </a:r>
            <a:r>
              <a:rPr lang="el-GR" dirty="0" err="1" smtClean="0"/>
              <a:t>Ιλιάδα</a:t>
            </a:r>
            <a:endParaRPr lang="el-GR" dirty="0" smtClean="0"/>
          </a:p>
          <a:p>
            <a:r>
              <a:rPr lang="el-GR" dirty="0" smtClean="0"/>
              <a:t>Στην Παλαιά διαθήκη υπάρχει η φράση « </a:t>
            </a:r>
            <a:r>
              <a:rPr lang="el-GR" dirty="0" err="1" smtClean="0"/>
              <a:t>ὀφθαλμόν</a:t>
            </a:r>
            <a:r>
              <a:rPr lang="el-GR" dirty="0" smtClean="0"/>
              <a:t> </a:t>
            </a:r>
            <a:r>
              <a:rPr lang="el-GR" dirty="0" err="1" smtClean="0"/>
              <a:t>ἀντί</a:t>
            </a:r>
            <a:r>
              <a:rPr lang="el-GR" dirty="0" smtClean="0"/>
              <a:t> </a:t>
            </a:r>
            <a:r>
              <a:rPr lang="el-GR" dirty="0" err="1" smtClean="0"/>
              <a:t>ὀφθαλμοῦ</a:t>
            </a:r>
            <a:r>
              <a:rPr lang="el-GR" dirty="0" smtClean="0"/>
              <a:t> και </a:t>
            </a:r>
            <a:r>
              <a:rPr lang="el-GR" dirty="0" err="1" smtClean="0"/>
              <a:t>ὀδόντα</a:t>
            </a:r>
            <a:r>
              <a:rPr lang="el-GR" dirty="0" smtClean="0"/>
              <a:t> </a:t>
            </a:r>
            <a:r>
              <a:rPr lang="el-GR" dirty="0" err="1" smtClean="0"/>
              <a:t>ἀντί</a:t>
            </a:r>
            <a:r>
              <a:rPr lang="el-GR" dirty="0" smtClean="0"/>
              <a:t>  </a:t>
            </a:r>
            <a:r>
              <a:rPr lang="el-GR" dirty="0" err="1" smtClean="0"/>
              <a:t>ὀδόντος</a:t>
            </a:r>
            <a:r>
              <a:rPr lang="el-GR" dirty="0" smtClean="0"/>
              <a:t> (</a:t>
            </a:r>
            <a:r>
              <a:rPr lang="el-GR" dirty="0" err="1" smtClean="0"/>
              <a:t>Λευιτ</a:t>
            </a:r>
            <a:r>
              <a:rPr lang="el-GR" dirty="0" smtClean="0"/>
              <a:t>. 24, 20-21) που δεν είναι παρότρυνση για ατομική εκδίκηση, αφού αναφέρεται στην κοινότητα και επίσης έχει την αίσθηση του ορίου κι όχι της χωρίς όρια τιμωρίας.</a:t>
            </a:r>
          </a:p>
          <a:p>
            <a:r>
              <a:rPr lang="el-GR" dirty="0" smtClean="0"/>
              <a:t>Σε πολλά σημεία της Παλαιάς Διαθήκης ανατίθεται στο Θεό η εκδίκηση : «</a:t>
            </a:r>
            <a:r>
              <a:rPr lang="el-GR" dirty="0" err="1" smtClean="0"/>
              <a:t>Δίκασον</a:t>
            </a:r>
            <a:r>
              <a:rPr lang="el-GR" dirty="0" smtClean="0"/>
              <a:t> Κύριε τούς </a:t>
            </a:r>
            <a:r>
              <a:rPr lang="el-GR" dirty="0" err="1" smtClean="0"/>
              <a:t>ἀδικοῦντας</a:t>
            </a:r>
            <a:r>
              <a:rPr lang="el-GR" dirty="0" smtClean="0"/>
              <a:t> με, </a:t>
            </a:r>
            <a:r>
              <a:rPr lang="el-GR" dirty="0" err="1" smtClean="0"/>
              <a:t>πολέμησον</a:t>
            </a:r>
            <a:r>
              <a:rPr lang="el-GR" dirty="0" smtClean="0"/>
              <a:t> τούς </a:t>
            </a:r>
            <a:r>
              <a:rPr lang="el-GR" dirty="0" err="1" smtClean="0"/>
              <a:t>πολεμοῦντας</a:t>
            </a:r>
            <a:r>
              <a:rPr lang="el-GR" dirty="0" smtClean="0"/>
              <a:t> με..»</a:t>
            </a:r>
          </a:p>
          <a:p>
            <a:r>
              <a:rPr lang="el-GR" dirty="0" smtClean="0"/>
              <a:t>Εξ </a:t>
            </a:r>
            <a:r>
              <a:rPr lang="el-GR" dirty="0"/>
              <a:t>ά</a:t>
            </a:r>
            <a:r>
              <a:rPr lang="el-GR" dirty="0" smtClean="0"/>
              <a:t>λλου ο Χριστός και με το παράδειγμα και με τα λόγια του δεν εκδικείται, δεν παρακινεί σε εκδίκηση. Όλα έρχονται στην ώρα τους . Ακόμη κι οι άδικοι άνθρωποι είναι κι αυτοί παιδιά του Θεού που αναμένει την επιστροφή και τη μετάνοια τους</a:t>
            </a:r>
            <a:endParaRPr lang="el-GR" dirty="0"/>
          </a:p>
        </p:txBody>
      </p:sp>
    </p:spTree>
    <p:extLst>
      <p:ext uri="{BB962C8B-B14F-4D97-AF65-F5344CB8AC3E}">
        <p14:creationId xmlns:p14="http://schemas.microsoft.com/office/powerpoint/2010/main" xmlns="" val="1280531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Αγία Θεοδώρα στη Βάστα Αρκαδίας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Η Θεοδώρα ήταν παιδί πολύ φτωχής οικογένειας. Επειδή οι γονείς της δεν είχαν γιους για το στρατό ή χρήματα, όπως όριζε ο νόμος της εποχής , η Θεοδώρα ντύθηκε άνδρας και στρατεύθηκε. </a:t>
            </a:r>
          </a:p>
          <a:p>
            <a:r>
              <a:rPr lang="el-GR" dirty="0" smtClean="0"/>
              <a:t>Επειδή δεν ανταποκρίθηκε  στον έρωτα μια άλλης κοπέλας που νόμιζε , όπως όλοι πως η Θεοδώρα ήταν άνδρας, </a:t>
            </a:r>
            <a:r>
              <a:rPr lang="el-GR" dirty="0" err="1" smtClean="0"/>
              <a:t>συκοφαντήθηκε</a:t>
            </a:r>
            <a:r>
              <a:rPr lang="el-GR" dirty="0" smtClean="0"/>
              <a:t> από αυτή την κοπέλα πως τάχα την είχε βιάσει.</a:t>
            </a:r>
          </a:p>
          <a:p>
            <a:r>
              <a:rPr lang="el-GR" dirty="0" smtClean="0"/>
              <a:t>Η Θεοδώρα δεν αμύνθηκε, δεν υπεράσπισε τον εαυτό της, φοβούμενη πως οι γονείς της θα έχουν επιπτώσεις και ελπίζοντας στο έλεος του Θεού.</a:t>
            </a:r>
          </a:p>
          <a:p>
            <a:r>
              <a:rPr lang="el-GR" dirty="0" smtClean="0"/>
              <a:t>Καταδικάστηκε σε θάνατο για το δήθεν βιασμό, όμως σαν άλλος Χριστός και όπως όλοι οι άγιοι άντεξε το βάρος της συκοφαντίας. Πέθανε με τα λόγια: «Χριστέ μου, κάνε τα μαλλιά μου δέντρα και το αίμα μου ποτάμι» . Μετά το θάνατό της αποδείχθηκε η αδικία</a:t>
            </a:r>
            <a:endParaRPr lang="el-GR" dirty="0"/>
          </a:p>
        </p:txBody>
      </p:sp>
    </p:spTree>
    <p:extLst>
      <p:ext uri="{BB962C8B-B14F-4D97-AF65-F5344CB8AC3E}">
        <p14:creationId xmlns:p14="http://schemas.microsoft.com/office/powerpoint/2010/main" xmlns="" val="360752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Έτσι πράγματι συνέβη..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397000" y="2584450"/>
            <a:ext cx="5073650" cy="3450082"/>
          </a:xfrm>
          <a:prstGeom prst="rect">
            <a:avLst/>
          </a:prstGeom>
        </p:spPr>
      </p:pic>
      <p:sp>
        <p:nvSpPr>
          <p:cNvPr id="5" name="TextBox 4"/>
          <p:cNvSpPr txBox="1"/>
          <p:nvPr/>
        </p:nvSpPr>
        <p:spPr>
          <a:xfrm>
            <a:off x="7251700" y="2584450"/>
            <a:ext cx="3644898" cy="3477875"/>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el-GR" sz="2000" dirty="0" smtClean="0"/>
              <a:t>Στον τόπο του μαρτυρίου ανέβλυσε νερό και πάνω στη στέγη του μικρού  ναού  που χτίστηκε αργότερα , φύτρωσαν μόνα τους δεκαεπτά μεγάλα δέντρα . </a:t>
            </a:r>
          </a:p>
          <a:p>
            <a:pPr marL="342900" indent="-342900">
              <a:buFont typeface="Arial" panose="020B0604020202020204" pitchFamily="34" charset="0"/>
              <a:buChar char="•"/>
            </a:pPr>
            <a:r>
              <a:rPr lang="el-GR" sz="2000" dirty="0" smtClean="0"/>
              <a:t>Για να θυμόμαστε πάντα τι είναι αδικία και τι δικαίωση, </a:t>
            </a:r>
          </a:p>
          <a:p>
            <a:pPr marL="342900" indent="-342900">
              <a:buFont typeface="Arial" panose="020B0604020202020204" pitchFamily="34" charset="0"/>
              <a:buChar char="•"/>
            </a:pPr>
            <a:r>
              <a:rPr lang="el-GR" sz="2000" dirty="0" smtClean="0"/>
              <a:t>και ότι δεν μπορούμε να κατανοούμε πάντα τον τρόπο που ενεργεί ο Θεός.</a:t>
            </a:r>
            <a:endParaRPr lang="el-GR" sz="2000" dirty="0"/>
          </a:p>
        </p:txBody>
      </p:sp>
    </p:spTree>
    <p:extLst>
      <p:ext uri="{BB962C8B-B14F-4D97-AF65-F5344CB8AC3E}">
        <p14:creationId xmlns:p14="http://schemas.microsoft.com/office/powerpoint/2010/main" xmlns="" val="1561760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Εσένα σε έχουν αδικήσει; </a:t>
            </a:r>
            <a:br>
              <a:rPr lang="el-GR" dirty="0" smtClean="0"/>
            </a:br>
            <a:endParaRPr lang="el-GR" dirty="0"/>
          </a:p>
        </p:txBody>
      </p:sp>
      <p:sp>
        <p:nvSpPr>
          <p:cNvPr id="3" name="Θέση περιεχομένου 2"/>
          <p:cNvSpPr>
            <a:spLocks noGrp="1"/>
          </p:cNvSpPr>
          <p:nvPr>
            <p:ph sz="half" idx="2"/>
          </p:nvPr>
        </p:nvSpPr>
        <p:spPr/>
        <p:txBody>
          <a:bodyPr>
            <a:normAutofit fontScale="77500" lnSpcReduction="20000"/>
          </a:bodyPr>
          <a:lstStyle/>
          <a:p>
            <a:r>
              <a:rPr lang="el-GR" dirty="0" smtClean="0"/>
              <a:t>Συκοφαντία</a:t>
            </a:r>
          </a:p>
          <a:p>
            <a:r>
              <a:rPr lang="el-GR" dirty="0" smtClean="0"/>
              <a:t>Εκμετάλλευση</a:t>
            </a:r>
          </a:p>
          <a:p>
            <a:r>
              <a:rPr lang="el-GR" dirty="0" smtClean="0"/>
              <a:t>Φθόνος</a:t>
            </a:r>
          </a:p>
          <a:p>
            <a:r>
              <a:rPr lang="el-GR" dirty="0" smtClean="0"/>
              <a:t>Μίσος</a:t>
            </a:r>
          </a:p>
          <a:p>
            <a:r>
              <a:rPr lang="el-GR" dirty="0" smtClean="0"/>
              <a:t>Ζήλεια</a:t>
            </a:r>
          </a:p>
          <a:p>
            <a:r>
              <a:rPr lang="el-GR" dirty="0" smtClean="0"/>
              <a:t>στέρηση </a:t>
            </a:r>
          </a:p>
          <a:p>
            <a:r>
              <a:rPr lang="el-GR" dirty="0" smtClean="0"/>
              <a:t>Τιμωρία στη θέση κάποιου άλλου</a:t>
            </a:r>
          </a:p>
          <a:p>
            <a:endParaRPr lang="el-GR" dirty="0"/>
          </a:p>
        </p:txBody>
      </p:sp>
      <p:sp>
        <p:nvSpPr>
          <p:cNvPr id="5" name="Θέση κειμένου 4"/>
          <p:cNvSpPr>
            <a:spLocks noGrp="1"/>
          </p:cNvSpPr>
          <p:nvPr>
            <p:ph type="body" sz="quarter" idx="3"/>
          </p:nvPr>
        </p:nvSpPr>
        <p:spPr>
          <a:xfrm>
            <a:off x="6180670" y="2476499"/>
            <a:ext cx="4718304" cy="576262"/>
          </a:xfrm>
        </p:spPr>
        <p:txBody>
          <a:bodyPr/>
          <a:lstStyle/>
          <a:p>
            <a:r>
              <a:rPr lang="el-GR" dirty="0" smtClean="0"/>
              <a:t>Πώς αλλιώς; </a:t>
            </a:r>
            <a:endParaRPr lang="el-GR" dirty="0"/>
          </a:p>
        </p:txBody>
      </p:sp>
      <p:sp>
        <p:nvSpPr>
          <p:cNvPr id="6" name="Θέση περιεχομένου 5"/>
          <p:cNvSpPr>
            <a:spLocks noGrp="1"/>
          </p:cNvSpPr>
          <p:nvPr>
            <p:ph sz="quarter" idx="4"/>
          </p:nvPr>
        </p:nvSpPr>
        <p:spPr/>
        <p:txBody>
          <a:bodyPr/>
          <a:lstStyle/>
          <a:p>
            <a:r>
              <a:rPr lang="el-GR" dirty="0" smtClean="0"/>
              <a:t>   </a:t>
            </a:r>
          </a:p>
          <a:p>
            <a:r>
              <a:rPr lang="el-GR" dirty="0"/>
              <a:t> </a:t>
            </a:r>
            <a:r>
              <a:rPr lang="el-GR" dirty="0" smtClean="0"/>
              <a:t>  </a:t>
            </a:r>
          </a:p>
          <a:p>
            <a:r>
              <a:rPr lang="el-GR" dirty="0"/>
              <a:t> </a:t>
            </a:r>
            <a:r>
              <a:rPr lang="el-GR" dirty="0" smtClean="0"/>
              <a:t> </a:t>
            </a:r>
          </a:p>
          <a:p>
            <a:r>
              <a:rPr lang="el-GR" dirty="0"/>
              <a:t> </a:t>
            </a:r>
            <a:r>
              <a:rPr lang="el-GR" dirty="0" smtClean="0"/>
              <a:t>  </a:t>
            </a:r>
          </a:p>
          <a:p>
            <a:r>
              <a:rPr lang="el-GR" dirty="0"/>
              <a:t> </a:t>
            </a:r>
            <a:r>
              <a:rPr lang="el-GR" dirty="0" smtClean="0"/>
              <a:t>     </a:t>
            </a:r>
          </a:p>
          <a:p>
            <a:endParaRPr lang="el-GR" dirty="0"/>
          </a:p>
        </p:txBody>
      </p:sp>
      <p:sp>
        <p:nvSpPr>
          <p:cNvPr id="7" name="Θέση κειμένου 6"/>
          <p:cNvSpPr>
            <a:spLocks noGrp="1"/>
          </p:cNvSpPr>
          <p:nvPr>
            <p:ph type="body" idx="1"/>
          </p:nvPr>
        </p:nvSpPr>
        <p:spPr>
          <a:xfrm>
            <a:off x="1295400" y="2438400"/>
            <a:ext cx="4718304" cy="796395"/>
          </a:xfrm>
        </p:spPr>
        <p:txBody>
          <a:bodyPr/>
          <a:lstStyle/>
          <a:p>
            <a:r>
              <a:rPr lang="el-GR" dirty="0" smtClean="0"/>
              <a:t>Θέλεις να μας πεις με ποιον τρόπο αδικήθηκες</a:t>
            </a:r>
            <a:endParaRPr lang="el-GR" dirty="0"/>
          </a:p>
        </p:txBody>
      </p:sp>
    </p:spTree>
    <p:extLst>
      <p:ext uri="{BB962C8B-B14F-4D97-AF65-F5344CB8AC3E}">
        <p14:creationId xmlns:p14="http://schemas.microsoft.com/office/powerpoint/2010/main" xmlns="" val="3140932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Autofit/>
          </a:bodyPr>
          <a:lstStyle/>
          <a:p>
            <a:r>
              <a:rPr lang="el-GR" sz="3200" b="1" dirty="0" smtClean="0"/>
              <a:t>Ας παίξουμε ένα παιχνίδι</a:t>
            </a:r>
            <a:endParaRPr lang="el-GR" sz="3200" b="1" dirty="0"/>
          </a:p>
        </p:txBody>
      </p:sp>
      <p:sp>
        <p:nvSpPr>
          <p:cNvPr id="8" name="Θέση εικόνας 7"/>
          <p:cNvSpPr>
            <a:spLocks noGrp="1"/>
          </p:cNvSpPr>
          <p:nvPr>
            <p:ph type="pic" idx="1"/>
          </p:nvPr>
        </p:nvSpPr>
        <p:spPr/>
      </p:sp>
      <p:sp>
        <p:nvSpPr>
          <p:cNvPr id="9" name="Θέση κειμένου 8"/>
          <p:cNvSpPr>
            <a:spLocks noGrp="1"/>
          </p:cNvSpPr>
          <p:nvPr>
            <p:ph type="body" sz="half" idx="2"/>
          </p:nvPr>
        </p:nvSpPr>
        <p:spPr>
          <a:xfrm>
            <a:off x="1295401" y="5382152"/>
            <a:ext cx="9851998" cy="663047"/>
          </a:xfrm>
        </p:spPr>
        <p:txBody>
          <a:bodyPr>
            <a:noAutofit/>
          </a:bodyPr>
          <a:lstStyle/>
          <a:p>
            <a:r>
              <a:rPr lang="el-GR" sz="1800" dirty="0" smtClean="0"/>
              <a:t>Το λένε « καρέκλα αφήγησης» Υπόθεσε πως είσαι </a:t>
            </a:r>
            <a:r>
              <a:rPr lang="el-GR" sz="1800" b="1" dirty="0" smtClean="0"/>
              <a:t>άδικος.</a:t>
            </a:r>
            <a:r>
              <a:rPr lang="el-GR" sz="1800" dirty="0" smtClean="0"/>
              <a:t> Κάτσε στην πολυθρόνα και διηγήσου μια φανταστική αδικία που διέπραξες. Τώρα κάτσε στην καρέκλα και διηγήσου την ίδια αδικία από τη σκοπιά του </a:t>
            </a:r>
            <a:r>
              <a:rPr lang="el-GR" sz="1800" b="1" dirty="0" smtClean="0"/>
              <a:t>αδικούμενου</a:t>
            </a:r>
            <a:r>
              <a:rPr lang="el-GR" sz="1800" dirty="0" smtClean="0"/>
              <a:t>.</a:t>
            </a:r>
            <a:endParaRPr lang="el-GR" sz="1800" dirty="0"/>
          </a:p>
        </p:txBody>
      </p:sp>
      <p:pic>
        <p:nvPicPr>
          <p:cNvPr id="11" name="Εικόνα 10"/>
          <p:cNvPicPr>
            <a:picLocks noChangeAspect="1"/>
          </p:cNvPicPr>
          <p:nvPr/>
        </p:nvPicPr>
        <p:blipFill>
          <a:blip r:embed="rId2"/>
          <a:stretch>
            <a:fillRect/>
          </a:stretch>
        </p:blipFill>
        <p:spPr>
          <a:xfrm rot="2924546">
            <a:off x="8455659" y="1309499"/>
            <a:ext cx="1967167" cy="2888457"/>
          </a:xfrm>
          <a:prstGeom prst="rect">
            <a:avLst/>
          </a:prstGeom>
        </p:spPr>
      </p:pic>
      <p:pic>
        <p:nvPicPr>
          <p:cNvPr id="1028" name="Picture 4" descr="Καρέκλα γραφείου διευθυντή Supreme Quality με σκούρο καφέ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1" y="1322123"/>
            <a:ext cx="2371725" cy="2371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646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571938">
            <a:off x="1422232" y="2352094"/>
            <a:ext cx="5437737" cy="1015663"/>
          </a:xfrm>
          <a:prstGeom prst="rect">
            <a:avLst/>
          </a:prstGeom>
          <a:noFill/>
        </p:spPr>
        <p:txBody>
          <a:bodyPr wrap="square" rtlCol="0">
            <a:spAutoFit/>
          </a:bodyPr>
          <a:lstStyle/>
          <a:p>
            <a:r>
              <a:rPr lang="el-GR" sz="6000" b="1" dirty="0" smtClean="0">
                <a:solidFill>
                  <a:srgbClr val="C00000"/>
                </a:solidFill>
              </a:rPr>
              <a:t>Γιατί  Θεέ μου; </a:t>
            </a:r>
            <a:endParaRPr lang="el-GR" sz="6000" b="1" dirty="0">
              <a:solidFill>
                <a:srgbClr val="C00000"/>
              </a:solidFill>
            </a:endParaRPr>
          </a:p>
        </p:txBody>
      </p:sp>
      <p:sp>
        <p:nvSpPr>
          <p:cNvPr id="6" name="TextBox 5"/>
          <p:cNvSpPr txBox="1"/>
          <p:nvPr/>
        </p:nvSpPr>
        <p:spPr>
          <a:xfrm rot="970999">
            <a:off x="4864100" y="3784600"/>
            <a:ext cx="5854700" cy="1015663"/>
          </a:xfrm>
          <a:prstGeom prst="rect">
            <a:avLst/>
          </a:prstGeom>
          <a:noFill/>
        </p:spPr>
        <p:txBody>
          <a:bodyPr wrap="square" rtlCol="0">
            <a:spAutoFit/>
          </a:bodyPr>
          <a:lstStyle/>
          <a:p>
            <a:r>
              <a:rPr lang="el-GR" sz="6000" b="1" dirty="0" smtClean="0">
                <a:solidFill>
                  <a:srgbClr val="7030A0"/>
                </a:solidFill>
                <a:latin typeface="Mistral" panose="03090702030407020403" pitchFamily="66" charset="0"/>
              </a:rPr>
              <a:t>Γιατί Θεέ μου σε μένα; </a:t>
            </a:r>
            <a:endParaRPr lang="el-GR" sz="6000" b="1" dirty="0">
              <a:solidFill>
                <a:srgbClr val="7030A0"/>
              </a:solidFill>
              <a:latin typeface="Mistral" panose="03090702030407020403" pitchFamily="66" charset="0"/>
            </a:endParaRPr>
          </a:p>
        </p:txBody>
      </p:sp>
      <p:sp>
        <p:nvSpPr>
          <p:cNvPr id="7" name="TextBox 6"/>
          <p:cNvSpPr txBox="1"/>
          <p:nvPr/>
        </p:nvSpPr>
        <p:spPr>
          <a:xfrm>
            <a:off x="1562100" y="5411361"/>
            <a:ext cx="4381500" cy="369332"/>
          </a:xfrm>
          <a:prstGeom prst="rect">
            <a:avLst/>
          </a:prstGeom>
          <a:noFill/>
        </p:spPr>
        <p:txBody>
          <a:bodyPr wrap="square" rtlCol="0">
            <a:spAutoFit/>
          </a:bodyPr>
          <a:lstStyle/>
          <a:p>
            <a:r>
              <a:rPr lang="el-GR" dirty="0" smtClean="0">
                <a:solidFill>
                  <a:schemeClr val="accent1">
                    <a:lumMod val="50000"/>
                  </a:schemeClr>
                </a:solidFill>
                <a:hlinkClick r:id="rId2"/>
              </a:rPr>
              <a:t>ΤΡΑΓΟΥΔΙ:ΑΝ ΕΙΣΑΙ ΘΕΟΣ</a:t>
            </a:r>
            <a:endParaRPr lang="el-GR" dirty="0">
              <a:solidFill>
                <a:schemeClr val="accent1">
                  <a:lumMod val="50000"/>
                </a:schemeClr>
              </a:solidFill>
            </a:endParaRPr>
          </a:p>
        </p:txBody>
      </p:sp>
    </p:spTree>
    <p:extLst>
      <p:ext uri="{BB962C8B-B14F-4D97-AF65-F5344CB8AC3E}">
        <p14:creationId xmlns:p14="http://schemas.microsoft.com/office/powerpoint/2010/main" xmlns="" val="17488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Θεοδικία</a:t>
            </a:r>
            <a:endParaRPr lang="el-GR" dirty="0"/>
          </a:p>
        </p:txBody>
      </p:sp>
      <p:sp>
        <p:nvSpPr>
          <p:cNvPr id="3" name="Θέση περιεχομένου 2"/>
          <p:cNvSpPr>
            <a:spLocks noGrp="1"/>
          </p:cNvSpPr>
          <p:nvPr>
            <p:ph idx="1"/>
          </p:nvPr>
        </p:nvSpPr>
        <p:spPr/>
        <p:txBody>
          <a:bodyPr>
            <a:normAutofit lnSpcReduction="10000"/>
          </a:bodyPr>
          <a:lstStyle/>
          <a:p>
            <a:r>
              <a:rPr lang="el-GR" b="1" dirty="0" smtClean="0">
                <a:solidFill>
                  <a:srgbClr val="FF0000"/>
                </a:solidFill>
              </a:rPr>
              <a:t>Θεοδικία:</a:t>
            </a:r>
            <a:r>
              <a:rPr lang="el-GR" dirty="0" smtClean="0"/>
              <a:t> </a:t>
            </a:r>
            <a:r>
              <a:rPr lang="el-GR" dirty="0" smtClean="0">
                <a:sym typeface="Wingdings" panose="05000000000000000000" pitchFamily="2" charset="2"/>
              </a:rPr>
              <a:t> «Δικάζουμε» το Θεό και του αποδίδουμε ευθύνες: </a:t>
            </a:r>
          </a:p>
          <a:p>
            <a:pPr lvl="1"/>
            <a:r>
              <a:rPr lang="el-GR" dirty="0" smtClean="0">
                <a:sym typeface="Wingdings" panose="05000000000000000000" pitchFamily="2" charset="2"/>
              </a:rPr>
              <a:t> για το κακό που υπάρχει στον κόσμο</a:t>
            </a:r>
          </a:p>
          <a:p>
            <a:pPr lvl="1"/>
            <a:r>
              <a:rPr lang="el-GR" dirty="0" smtClean="0">
                <a:solidFill>
                  <a:schemeClr val="accent2">
                    <a:lumMod val="50000"/>
                  </a:schemeClr>
                </a:solidFill>
                <a:sym typeface="Wingdings" panose="05000000000000000000" pitchFamily="2" charset="2"/>
              </a:rPr>
              <a:t>Για τη νόσο ή την αδικία που υφιστάμεθα </a:t>
            </a:r>
          </a:p>
          <a:p>
            <a:pPr lvl="1"/>
            <a:r>
              <a:rPr lang="el-GR" dirty="0" smtClean="0">
                <a:sym typeface="Wingdings" panose="05000000000000000000" pitchFamily="2" charset="2"/>
              </a:rPr>
              <a:t>Επειδή σιωπά και δεν υπακούει στις αιτήσεις μας</a:t>
            </a:r>
          </a:p>
          <a:p>
            <a:pPr lvl="1"/>
            <a:r>
              <a:rPr lang="el-GR" dirty="0" smtClean="0">
                <a:solidFill>
                  <a:srgbClr val="0070C0"/>
                </a:solidFill>
                <a:sym typeface="Wingdings" panose="05000000000000000000" pitchFamily="2" charset="2"/>
              </a:rPr>
              <a:t>Επειδή δεν επεμβαίνει για να τιμωρήσει τους κακούς και να προστατέψει τους καλούς</a:t>
            </a:r>
          </a:p>
          <a:p>
            <a:pPr lvl="1"/>
            <a:r>
              <a:rPr lang="el-GR" dirty="0" smtClean="0">
                <a:sym typeface="Wingdings" panose="05000000000000000000" pitchFamily="2" charset="2"/>
              </a:rPr>
              <a:t>Επειδή δεν εξαλείφει με ένα μαγικό τρόπο την αδικία και την κακία από τον κόσμο</a:t>
            </a:r>
          </a:p>
          <a:p>
            <a:pPr lvl="1"/>
            <a:r>
              <a:rPr lang="el-GR" dirty="0" smtClean="0">
                <a:solidFill>
                  <a:srgbClr val="00B050"/>
                </a:solidFill>
                <a:sym typeface="Wingdings" panose="05000000000000000000" pitchFamily="2" charset="2"/>
              </a:rPr>
              <a:t>Επειδή είμαστε σίγουροι πως είμαστε καλοί κι ωραίοι, κι άρα ο Θεός οφείλει να μας ευνοεί, ενώ οι άλλοι άνθρωποι δεν έχουν σημασία</a:t>
            </a:r>
            <a:endParaRPr lang="el-GR" dirty="0">
              <a:solidFill>
                <a:srgbClr val="00B050"/>
              </a:solidFill>
            </a:endParaRPr>
          </a:p>
        </p:txBody>
      </p:sp>
    </p:spTree>
    <p:extLst>
      <p:ext uri="{BB962C8B-B14F-4D97-AF65-F5344CB8AC3E}">
        <p14:creationId xmlns:p14="http://schemas.microsoft.com/office/powerpoint/2010/main" xmlns="" val="469545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Όμως..</a:t>
            </a:r>
            <a:endParaRPr lang="el-GR" dirty="0"/>
          </a:p>
        </p:txBody>
      </p:sp>
      <p:sp>
        <p:nvSpPr>
          <p:cNvPr id="3" name="Θέση περιεχομένου 2"/>
          <p:cNvSpPr>
            <a:spLocks noGrp="1"/>
          </p:cNvSpPr>
          <p:nvPr>
            <p:ph idx="1"/>
          </p:nvPr>
        </p:nvSpPr>
        <p:spPr/>
        <p:txBody>
          <a:bodyPr/>
          <a:lstStyle/>
          <a:p>
            <a:r>
              <a:rPr lang="el-GR" dirty="0" smtClean="0"/>
              <a:t>Ο Θεός είναι αγάπη και αγαπά εξ ίσου καλούς και κακούς, δικαίους και αδίκους.</a:t>
            </a:r>
          </a:p>
          <a:p>
            <a:r>
              <a:rPr lang="el-GR" dirty="0" smtClean="0"/>
              <a:t>Ο Θεός </a:t>
            </a:r>
            <a:r>
              <a:rPr lang="el-GR" dirty="0" err="1" smtClean="0"/>
              <a:t>αγαθοεργεί</a:t>
            </a:r>
            <a:r>
              <a:rPr lang="el-GR" dirty="0" smtClean="0"/>
              <a:t> προς όλους </a:t>
            </a:r>
          </a:p>
          <a:p>
            <a:r>
              <a:rPr lang="el-GR" dirty="0" smtClean="0"/>
              <a:t>Συμφορές υφίστανται όλοι, καλοί και κακοί</a:t>
            </a:r>
            <a:endParaRPr lang="el-GR" dirty="0"/>
          </a:p>
        </p:txBody>
      </p:sp>
    </p:spTree>
    <p:extLst>
      <p:ext uri="{BB962C8B-B14F-4D97-AF65-F5344CB8AC3E}">
        <p14:creationId xmlns:p14="http://schemas.microsoft.com/office/powerpoint/2010/main" xmlns="" val="1521307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Ιστορίες Θεοδικίας </a:t>
            </a:r>
            <a:endParaRPr lang="el-GR" dirty="0"/>
          </a:p>
        </p:txBody>
      </p:sp>
      <p:sp>
        <p:nvSpPr>
          <p:cNvPr id="3" name="Θέση περιεχομένου 2"/>
          <p:cNvSpPr>
            <a:spLocks noGrp="1"/>
          </p:cNvSpPr>
          <p:nvPr>
            <p:ph idx="1"/>
          </p:nvPr>
        </p:nvSpPr>
        <p:spPr/>
        <p:txBody>
          <a:bodyPr/>
          <a:lstStyle/>
          <a:p>
            <a:r>
              <a:rPr lang="el-GR" b="1" dirty="0" smtClean="0">
                <a:solidFill>
                  <a:srgbClr val="00B050"/>
                </a:solidFill>
              </a:rPr>
              <a:t>Η διήγηση του Ιώβ: </a:t>
            </a:r>
            <a:r>
              <a:rPr lang="el-GR" dirty="0" smtClean="0"/>
              <a:t>Το βιβλίο του Ιώβ απαντά στο θέμα της θεοδικίας. Ο Ιώβ είναι πλούσιος κι ευτυχισμένος. Στα προχριστιανικά χρόνια ο πλούτος κι η ευτυχία θεωρούνταν δώρο του Θεού και ανταπόδοση για την καλοσύνη του ανθρώπου. Αντίθετα οι συμφορές θεωρούνταν τιμωρία του Θεού για κάτι κακό που έκανε ο άνθρωπος. Αυτή τη λογική έχει και η φράση «γιατί Θεέ μου σε μένα;» Εξήγησε μου Θεέ μου γιατί με τιμωρείς; Τι έκανα; Απολογήσου κατηγορούμενε Θεέ, τώρα που σε δικάζουμε και προσπαθούμε να σε κλείσουμε στη δική μας λογική</a:t>
            </a:r>
            <a:endParaRPr lang="el-GR" dirty="0"/>
          </a:p>
        </p:txBody>
      </p:sp>
    </p:spTree>
    <p:extLst>
      <p:ext uri="{BB962C8B-B14F-4D97-AF65-F5344CB8AC3E}">
        <p14:creationId xmlns:p14="http://schemas.microsoft.com/office/powerpoint/2010/main" xmlns="" val="4116511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4294967295"/>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901700" y="398463"/>
            <a:ext cx="10147300" cy="5566367"/>
          </a:xfrm>
          <a:prstGeom prst="rect">
            <a:avLst/>
          </a:prstGeom>
        </p:spPr>
      </p:pic>
    </p:spTree>
    <p:extLst>
      <p:ext uri="{BB962C8B-B14F-4D97-AF65-F5344CB8AC3E}">
        <p14:creationId xmlns:p14="http://schemas.microsoft.com/office/powerpoint/2010/main" xmlns="" val="2092320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243</TotalTime>
  <Words>827</Words>
  <Application>Microsoft Office PowerPoint</Application>
  <PresentationFormat>Προσαρμογή</PresentationFormat>
  <Paragraphs>62</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Οργανικό</vt:lpstr>
      <vt:lpstr>ΔΙΚΑΙΟΣΥΝΗ/ ΑΔΙΚΙΑ</vt:lpstr>
      <vt:lpstr>Αδικία.</vt:lpstr>
      <vt:lpstr>Εσένα σε έχουν αδικήσει;  </vt:lpstr>
      <vt:lpstr>Ας παίξουμε ένα παιχνίδι</vt:lpstr>
      <vt:lpstr>Διαφάνεια 5</vt:lpstr>
      <vt:lpstr>Θεοδικία</vt:lpstr>
      <vt:lpstr>Όμως..</vt:lpstr>
      <vt:lpstr>Ιστορίες Θεοδικίας </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Άλλες ιστορίες αδικίας</vt:lpstr>
      <vt:lpstr>Διαφάνεια 20</vt:lpstr>
      <vt:lpstr>Αδικία και εκδίκηση</vt:lpstr>
      <vt:lpstr>Η Αγία Θεοδώρα στη Βάστα Αρκαδίας</vt:lpstr>
      <vt:lpstr>Έτσι πράγματι συνέβη..</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ΑΔΙΚΙΑ</dc:title>
  <dc:creator>ΚΥΡΙΑΚΗΣ ΚΙΣΚΗΡΕΑΣ</dc:creator>
  <cp:lastModifiedBy>Χρήστης των Windows</cp:lastModifiedBy>
  <cp:revision>23</cp:revision>
  <dcterms:created xsi:type="dcterms:W3CDTF">2020-05-13T16:51:16Z</dcterms:created>
  <dcterms:modified xsi:type="dcterms:W3CDTF">2023-03-07T11:32:56Z</dcterms:modified>
</cp:coreProperties>
</file>