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73" d="100"/>
          <a:sy n="73" d="100"/>
        </p:scale>
        <p:origin x="-129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000" dirty="0" smtClean="0">
                <a:solidFill>
                  <a:schemeClr val="accent2">
                    <a:lumMod val="75000"/>
                  </a:schemeClr>
                </a:solidFill>
              </a:rPr>
              <a:t>Passive voice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brief review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Some verbs can have two objects. Such verbs are : </a:t>
            </a:r>
            <a:r>
              <a:rPr lang="en-US" b="1" dirty="0" smtClean="0"/>
              <a:t>give  , ask , offer , pay , show, teach , tel</a:t>
            </a:r>
            <a:r>
              <a:rPr lang="en-US" dirty="0" smtClean="0"/>
              <a:t>l</a:t>
            </a:r>
          </a:p>
          <a:p>
            <a:pPr>
              <a:buNone/>
            </a:pPr>
            <a:r>
              <a:rPr lang="en-US" dirty="0" smtClean="0"/>
              <a:t>In these cases it is possible to make </a:t>
            </a:r>
            <a:r>
              <a:rPr lang="en-US" u="sng" dirty="0" smtClean="0"/>
              <a:t>two</a:t>
            </a:r>
            <a:r>
              <a:rPr lang="en-US" dirty="0" smtClean="0"/>
              <a:t> passive sentences: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We gave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the police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"/>
              </a:rPr>
              <a:t>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information 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 </a:t>
            </a:r>
            <a:r>
              <a:rPr lang="en-US" dirty="0" smtClean="0">
                <a:sym typeface="Wingdings"/>
              </a:rPr>
              <a:t>The police were given the information.</a:t>
            </a:r>
          </a:p>
          <a:p>
            <a:pPr>
              <a:buNone/>
            </a:pPr>
            <a:r>
              <a:rPr lang="en-US" u="sng" dirty="0" smtClean="0">
                <a:sym typeface="Wingdings"/>
              </a:rPr>
              <a:t>Or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</a:t>
            </a:r>
            <a:r>
              <a:rPr lang="en-US" dirty="0" smtClean="0">
                <a:sym typeface="Wingdings"/>
              </a:rPr>
              <a:t>The information was given </a:t>
            </a:r>
            <a:r>
              <a:rPr lang="en-US" b="1" u="sng" dirty="0" smtClean="0">
                <a:sym typeface="Wingdings"/>
              </a:rPr>
              <a:t>to</a:t>
            </a:r>
            <a:r>
              <a:rPr lang="en-US" dirty="0" smtClean="0">
                <a:sym typeface="Wingdings"/>
              </a:rPr>
              <a:t> the police.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Verbs with 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two</a:t>
            </a:r>
            <a:r>
              <a:rPr lang="en-US" u="sng" dirty="0" smtClean="0"/>
              <a:t> objects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Sometimes we can use 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get</a:t>
            </a:r>
            <a:r>
              <a:rPr lang="en-US" dirty="0" smtClean="0"/>
              <a:t> instead of 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be</a:t>
            </a:r>
            <a:r>
              <a:rPr lang="en-US" dirty="0" smtClean="0"/>
              <a:t> in the passive when something that is not expected or planned happens.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Our dog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got run over </a:t>
            </a:r>
            <a:r>
              <a:rPr lang="en-US" dirty="0" smtClean="0"/>
              <a:t>by a car. (was run over)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Nobody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got hurt </a:t>
            </a:r>
            <a:r>
              <a:rPr lang="en-US" dirty="0" smtClean="0"/>
              <a:t>in the fight. (was hurt)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We can use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get</a:t>
            </a:r>
            <a:r>
              <a:rPr lang="en-US" dirty="0" smtClean="0"/>
              <a:t> only when things </a:t>
            </a:r>
            <a:r>
              <a:rPr lang="en-US" u="sng" dirty="0" smtClean="0"/>
              <a:t>happen</a:t>
            </a:r>
            <a:r>
              <a:rPr lang="en-US" dirty="0" smtClean="0"/>
              <a:t> or </a:t>
            </a:r>
            <a:r>
              <a:rPr lang="en-US" u="sng" dirty="0" smtClean="0"/>
              <a:t>change.</a:t>
            </a:r>
          </a:p>
          <a:p>
            <a:pPr>
              <a:buNone/>
            </a:pPr>
            <a:endParaRPr lang="en-US" u="sng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Jill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is liked </a:t>
            </a:r>
            <a:r>
              <a:rPr lang="en-US" dirty="0" smtClean="0"/>
              <a:t>by everyone  </a:t>
            </a:r>
            <a:r>
              <a:rPr lang="en-US" b="1" dirty="0" smtClean="0"/>
              <a:t>NOT  </a:t>
            </a:r>
            <a:r>
              <a:rPr lang="en-US" strike="sngStrike" dirty="0" smtClean="0"/>
              <a:t>gets liked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We use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get </a:t>
            </a:r>
            <a:r>
              <a:rPr lang="en-US" dirty="0" smtClean="0"/>
              <a:t>mainly in informal spoken English.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l-GR" u="sng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Get</a:t>
            </a:r>
            <a:endParaRPr lang="el-GR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Someone built 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this house </a:t>
            </a:r>
            <a:r>
              <a:rPr lang="en-US" dirty="0" smtClean="0"/>
              <a:t>in 1980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[We use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active</a:t>
            </a:r>
            <a:r>
              <a:rPr lang="en-US" dirty="0" smtClean="0"/>
              <a:t> to say what the subject does]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This house </a:t>
            </a:r>
            <a:r>
              <a:rPr lang="en-US" dirty="0" smtClean="0"/>
              <a:t>was built in 1980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[We use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passive </a:t>
            </a:r>
            <a:r>
              <a:rPr lang="en-US" dirty="0" smtClean="0"/>
              <a:t>to say what happens to the subject]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Active                Passive</a:t>
            </a:r>
            <a:endParaRPr lang="el-GR" dirty="0"/>
          </a:p>
        </p:txBody>
      </p:sp>
      <p:sp>
        <p:nvSpPr>
          <p:cNvPr id="7" name="6 - Δεξιό βέλος"/>
          <p:cNvSpPr/>
          <p:nvPr/>
        </p:nvSpPr>
        <p:spPr>
          <a:xfrm>
            <a:off x="3286116" y="5714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Is the room cleaned every day?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If we want to say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who does or causes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action, we use </a:t>
            </a:r>
            <a:r>
              <a:rPr lang="en-US" sz="4800" dirty="0" smtClean="0">
                <a:solidFill>
                  <a:srgbClr val="002060"/>
                </a:solidFill>
              </a:rPr>
              <a:t>by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This house was built by my father.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We use </a:t>
            </a:r>
            <a:r>
              <a:rPr lang="en-US" sz="4800" dirty="0" smtClean="0">
                <a:solidFill>
                  <a:schemeClr val="accent4">
                    <a:lumMod val="50000"/>
                  </a:schemeClr>
                </a:solidFill>
              </a:rPr>
              <a:t>with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to refer to the instrument , object or material that was used for something to be done.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door was opened with a key.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</a:t>
            </a:r>
            <a:r>
              <a:rPr lang="en-US" dirty="0" err="1" smtClean="0"/>
              <a:t>omelette</a:t>
            </a:r>
            <a:r>
              <a:rPr lang="en-US" dirty="0" smtClean="0"/>
              <a:t> was made with eggs and cheese.</a:t>
            </a:r>
          </a:p>
          <a:p>
            <a:pPr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Passive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 who/what causes the action is unknown /unimportant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            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Be + Past participle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Present simple: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am/is/are + P.P.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Past simple: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was/were + P.P.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Present perfect: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have/has been + P.P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Future: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will be + P.P.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Present continuous: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am/is/are being +P.P.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Past Continuous: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was/were being + P.P.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Past perfect: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had been +P.P.</a:t>
            </a:r>
          </a:p>
          <a:p>
            <a:pPr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The passive verb</a:t>
            </a:r>
            <a:endParaRPr lang="el-GR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42910" y="1571612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Present Inf.: (to) do </a:t>
            </a:r>
            <a:r>
              <a:rPr lang="en-US" dirty="0" smtClean="0">
                <a:sym typeface="Wingdings"/>
              </a:rPr>
              <a:t>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(to) be done</a:t>
            </a:r>
          </a:p>
          <a:p>
            <a:pPr>
              <a:buNone/>
            </a:pPr>
            <a:endParaRPr lang="en-US" dirty="0" smtClean="0">
              <a:sym typeface="Wingdings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ym typeface="Wingdings"/>
              </a:rPr>
              <a:t>Perfect Inf.:  (to) have done</a:t>
            </a:r>
            <a:r>
              <a:rPr lang="el-GR" dirty="0" smtClean="0">
                <a:sym typeface="Wingdings"/>
              </a:rPr>
              <a:t>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(to) have been </a:t>
            </a:r>
          </a:p>
          <a:p>
            <a:pPr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                                                 done  </a:t>
            </a:r>
          </a:p>
          <a:p>
            <a:pPr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          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ym typeface="Wingdings"/>
              </a:rPr>
              <a:t>-</a:t>
            </a:r>
            <a:r>
              <a:rPr lang="en-US" dirty="0" err="1" smtClean="0">
                <a:sym typeface="Wingdings"/>
              </a:rPr>
              <a:t>ing</a:t>
            </a:r>
            <a:r>
              <a:rPr lang="en-US" dirty="0" smtClean="0">
                <a:sym typeface="Wingdings"/>
              </a:rPr>
              <a:t> form : doing 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being done</a:t>
            </a:r>
          </a:p>
          <a:p>
            <a:pPr>
              <a:buFont typeface="Wingdings" pitchFamily="2" charset="2"/>
              <a:buChar char="Ø"/>
            </a:pPr>
            <a:endParaRPr lang="el-G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Passive infinitive and –</a:t>
            </a:r>
            <a:r>
              <a:rPr lang="en-US" u="sng" dirty="0" err="1" smtClean="0"/>
              <a:t>ing</a:t>
            </a:r>
            <a:r>
              <a:rPr lang="en-US" u="sng" dirty="0" smtClean="0"/>
              <a:t> form</a:t>
            </a:r>
            <a:endParaRPr lang="el-GR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father built this house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Turning active into passive</a:t>
            </a:r>
            <a:endParaRPr lang="el-GR" u="sng" dirty="0"/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1357290" y="2571744"/>
            <a:ext cx="107157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My father </a:t>
            </a:r>
            <a:endParaRPr lang="el-GR" dirty="0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2928926" y="257174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built</a:t>
            </a:r>
            <a:endParaRPr lang="el-GR" dirty="0"/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4714876" y="2571744"/>
            <a:ext cx="100013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house</a:t>
            </a:r>
            <a:endParaRPr lang="el-GR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2214546" y="3500438"/>
            <a:ext cx="2286016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>
            <a:stCxn id="7" idx="2"/>
          </p:cNvCxnSpPr>
          <p:nvPr/>
        </p:nvCxnSpPr>
        <p:spPr>
          <a:xfrm rot="5400000">
            <a:off x="3107521" y="2536025"/>
            <a:ext cx="1214446" cy="3000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Στρογγυλεμένο ορθογώνιο"/>
          <p:cNvSpPr/>
          <p:nvPr/>
        </p:nvSpPr>
        <p:spPr>
          <a:xfrm>
            <a:off x="1285852" y="4786322"/>
            <a:ext cx="107157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house</a:t>
            </a:r>
            <a:endParaRPr lang="el-GR" dirty="0"/>
          </a:p>
        </p:txBody>
      </p:sp>
      <p:sp>
        <p:nvSpPr>
          <p:cNvPr id="14" name="13 - Στρογγυλεμένο ορθογώνιο"/>
          <p:cNvSpPr/>
          <p:nvPr/>
        </p:nvSpPr>
        <p:spPr>
          <a:xfrm>
            <a:off x="2857488" y="4786322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was built</a:t>
            </a:r>
            <a:endParaRPr lang="el-GR" dirty="0"/>
          </a:p>
        </p:txBody>
      </p:sp>
      <p:sp>
        <p:nvSpPr>
          <p:cNvPr id="15" name="14 - Στρογγυλεμένο ορθογώνιο"/>
          <p:cNvSpPr/>
          <p:nvPr/>
        </p:nvSpPr>
        <p:spPr>
          <a:xfrm>
            <a:off x="4500562" y="4786322"/>
            <a:ext cx="107157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by my father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u="sng" dirty="0" smtClean="0"/>
              <a:t>They</a:t>
            </a:r>
            <a:r>
              <a:rPr lang="en-US" dirty="0" smtClean="0"/>
              <a:t> often invite </a:t>
            </a:r>
            <a:r>
              <a:rPr lang="en-US" u="sng" dirty="0" smtClean="0"/>
              <a:t>us</a:t>
            </a:r>
            <a:r>
              <a:rPr lang="en-US" dirty="0" smtClean="0"/>
              <a:t> to parties.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We are often invited to parties.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u="sng" dirty="0" smtClean="0"/>
              <a:t>They</a:t>
            </a:r>
            <a:r>
              <a:rPr lang="en-US" dirty="0" smtClean="0"/>
              <a:t> wrote </a:t>
            </a:r>
            <a:r>
              <a:rPr lang="en-US" u="sng" dirty="0" smtClean="0"/>
              <a:t>the letter 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The letter was written.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u="sng" dirty="0" smtClean="0"/>
              <a:t>They</a:t>
            </a:r>
            <a:r>
              <a:rPr lang="en-US" dirty="0" smtClean="0"/>
              <a:t> will not eat </a:t>
            </a:r>
            <a:r>
              <a:rPr lang="en-US" u="sng" dirty="0" smtClean="0"/>
              <a:t>this dish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This dish will not be eaten.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u="sng" dirty="0" smtClean="0"/>
              <a:t>Tony</a:t>
            </a:r>
            <a:r>
              <a:rPr lang="en-US" dirty="0" smtClean="0"/>
              <a:t> has bought </a:t>
            </a:r>
            <a:r>
              <a:rPr lang="en-US" u="sng" dirty="0" smtClean="0"/>
              <a:t>a flat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A flat has been bought by Tony.</a:t>
            </a:r>
            <a:endParaRPr lang="el-G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Examples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u="sng" dirty="0" smtClean="0"/>
              <a:t>Somebody</a:t>
            </a:r>
            <a:r>
              <a:rPr lang="en-US" dirty="0" smtClean="0"/>
              <a:t> is cleaning </a:t>
            </a:r>
            <a:r>
              <a:rPr lang="en-US" u="sng" dirty="0" smtClean="0"/>
              <a:t>the room </a:t>
            </a:r>
            <a:r>
              <a:rPr lang="en-US" dirty="0" smtClean="0"/>
              <a:t>at the moment.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The room is being cleaned at the moment.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u="sng" dirty="0" smtClean="0"/>
              <a:t>Somebody</a:t>
            </a:r>
            <a:r>
              <a:rPr lang="en-US" dirty="0" smtClean="0"/>
              <a:t>  was cleaning </a:t>
            </a:r>
            <a:r>
              <a:rPr lang="en-US" u="sng" dirty="0" smtClean="0"/>
              <a:t>the room </a:t>
            </a:r>
            <a:r>
              <a:rPr lang="en-US" dirty="0" smtClean="0"/>
              <a:t>when I entered.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The room was being cleaned when I entered. 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u="sng" dirty="0" smtClean="0"/>
              <a:t>Gary</a:t>
            </a:r>
            <a:r>
              <a:rPr lang="en-US" dirty="0" smtClean="0"/>
              <a:t> had opened </a:t>
            </a:r>
            <a:r>
              <a:rPr lang="en-US" u="sng" dirty="0" smtClean="0"/>
              <a:t>the window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The window had been opened by Gary.</a:t>
            </a:r>
            <a:endParaRPr lang="el-G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Examples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I don’t like people telling me what to do.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 I don’t like being told what to do.</a:t>
            </a:r>
          </a:p>
          <a:p>
            <a:pPr>
              <a:buNone/>
            </a:pPr>
            <a:endParaRPr lang="en-US" dirty="0" smtClean="0">
              <a:solidFill>
                <a:schemeClr val="accent5">
                  <a:lumMod val="75000"/>
                </a:schemeClr>
              </a:solidFill>
              <a:sym typeface="Wingdings"/>
            </a:endParaRPr>
          </a:p>
          <a:p>
            <a:pPr>
              <a:buFont typeface="Wingdings" pitchFamily="2" charset="2"/>
              <a:buChar char="v"/>
            </a:pPr>
            <a:r>
              <a:rPr lang="en-US" u="sng" dirty="0" smtClean="0">
                <a:sym typeface="Wingdings"/>
              </a:rPr>
              <a:t>Tony</a:t>
            </a:r>
            <a:r>
              <a:rPr lang="en-US" dirty="0" smtClean="0">
                <a:sym typeface="Wingdings"/>
              </a:rPr>
              <a:t> must do </a:t>
            </a:r>
            <a:r>
              <a:rPr lang="en-US" u="sng" dirty="0" smtClean="0">
                <a:sym typeface="Wingdings"/>
              </a:rPr>
              <a:t>it</a:t>
            </a:r>
            <a:r>
              <a:rPr lang="en-US" dirty="0" smtClean="0">
                <a:sym typeface="Wingdings"/>
              </a:rPr>
              <a:t> .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It must be done by Tony.</a:t>
            </a:r>
          </a:p>
          <a:p>
            <a:pPr>
              <a:buNone/>
            </a:pPr>
            <a:endParaRPr lang="en-US" dirty="0" smtClean="0">
              <a:solidFill>
                <a:schemeClr val="accent5">
                  <a:lumMod val="75000"/>
                </a:schemeClr>
              </a:solidFill>
              <a:sym typeface="Wingdings"/>
            </a:endParaRPr>
          </a:p>
          <a:p>
            <a:pPr>
              <a:buFont typeface="Wingdings" pitchFamily="2" charset="2"/>
              <a:buChar char="v"/>
            </a:pPr>
            <a:r>
              <a:rPr lang="en-US" u="sng" dirty="0" smtClean="0">
                <a:sym typeface="Wingdings"/>
              </a:rPr>
              <a:t>We</a:t>
            </a:r>
            <a:r>
              <a:rPr lang="en-US" dirty="0" smtClean="0">
                <a:sym typeface="Wingdings"/>
              </a:rPr>
              <a:t> could hear </a:t>
            </a:r>
            <a:r>
              <a:rPr lang="en-US" u="sng" dirty="0" smtClean="0">
                <a:sym typeface="Wingdings"/>
              </a:rPr>
              <a:t>the music </a:t>
            </a:r>
            <a:r>
              <a:rPr lang="en-US" dirty="0" smtClean="0">
                <a:sym typeface="Wingdings"/>
              </a:rPr>
              <a:t>from a long way away.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The music could be heard from a long way away.</a:t>
            </a:r>
          </a:p>
          <a:p>
            <a:pPr>
              <a:buFont typeface="Wingdings" pitchFamily="2" charset="2"/>
              <a:buChar char="v"/>
            </a:pPr>
            <a:endParaRPr lang="el-G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Examples</a:t>
            </a:r>
            <a:endParaRPr lang="el-GR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291</TotalTime>
  <Words>548</Words>
  <Application>Microsoft Office PowerPoint</Application>
  <PresentationFormat>Προβολή στην οθόνη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Συγκέντρωση</vt:lpstr>
      <vt:lpstr>Passive voice </vt:lpstr>
      <vt:lpstr>  Active                Passive</vt:lpstr>
      <vt:lpstr> Passive  who/what causes the action is unknown /unimportant </vt:lpstr>
      <vt:lpstr>The passive verb</vt:lpstr>
      <vt:lpstr>Passive infinitive and –ing form</vt:lpstr>
      <vt:lpstr>Turning active into passive</vt:lpstr>
      <vt:lpstr>Examples </vt:lpstr>
      <vt:lpstr>Examples </vt:lpstr>
      <vt:lpstr>Examples</vt:lpstr>
      <vt:lpstr>Verbs with two objects </vt:lpstr>
      <vt:lpstr>Get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</dc:title>
  <dc:creator>maria</dc:creator>
  <cp:lastModifiedBy>maria</cp:lastModifiedBy>
  <cp:revision>25</cp:revision>
  <dcterms:created xsi:type="dcterms:W3CDTF">2020-12-02T07:17:12Z</dcterms:created>
  <dcterms:modified xsi:type="dcterms:W3CDTF">2021-01-11T09:27:22Z</dcterms:modified>
  <cp:contentStatus>Τελική έκδοση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