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CD1F2A"/>
          </a:solidFill>
          <a:ln>
            <a:solidFill>
              <a:srgbClr val="CD1F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33856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LESSON 2  •  JOINED IN OUR DIFFERENCES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58952"/>
            <a:ext cx="11155680" cy="53035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3000" b="1">
                <a:solidFill>
                  <a:srgbClr val="1D994B"/>
                </a:solidFill>
                <a:latin typeface="Aptos"/>
              </a:rPr>
              <a:t>STATIVE OR NON-ACTION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98448"/>
            <a:ext cx="10881360" cy="29260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500" b="0">
                <a:solidFill>
                  <a:srgbClr val="5C656E"/>
                </a:solidFill>
                <a:latin typeface="Aptos"/>
              </a:rPr>
              <a:t>Verbs that describe states, not actions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828800"/>
            <a:ext cx="2679192" cy="3886200"/>
          </a:xfrm>
          <a:prstGeom prst="roundRect">
            <a:avLst/>
          </a:prstGeom>
          <a:solidFill>
            <a:srgbClr val="FAFBFC"/>
          </a:solidFill>
          <a:ln>
            <a:solidFill>
              <a:srgbClr val="1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828800"/>
            <a:ext cx="2679192" cy="658368"/>
          </a:xfrm>
          <a:prstGeom prst="roundRect">
            <a:avLst/>
          </a:prstGeom>
          <a:solidFill>
            <a:srgbClr val="1D7EB2"/>
          </a:solidFill>
          <a:ln>
            <a:solidFill>
              <a:srgbClr val="1D7E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938528"/>
            <a:ext cx="2496312" cy="420624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POSSESSION AND SIZE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2624328"/>
            <a:ext cx="2459736" cy="2880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1D7EB2"/>
                </a:solidFill>
                <a:latin typeface="Aptos"/>
              </a:rPr>
              <a:t>BELONG
OWN
HAVE (= POSSESS)
POSSESS
BE
WEIGH
MEASURE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46704" y="1828800"/>
            <a:ext cx="2679192" cy="3886200"/>
          </a:xfrm>
          <a:prstGeom prst="roundRect">
            <a:avLst/>
          </a:prstGeom>
          <a:solidFill>
            <a:srgbClr val="FAFBFC"/>
          </a:solidFill>
          <a:ln>
            <a:solidFill>
              <a:srgbClr val="1D99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46704" y="1828800"/>
            <a:ext cx="2679192" cy="658368"/>
          </a:xfrm>
          <a:prstGeom prst="roundRect">
            <a:avLst/>
          </a:prstGeom>
          <a:solidFill>
            <a:srgbClr val="1D994B"/>
          </a:solidFill>
          <a:ln>
            <a:solidFill>
              <a:srgbClr val="1D99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38144" y="1938528"/>
            <a:ext cx="2496312" cy="420624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OPINION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432" y="2624328"/>
            <a:ext cx="2459736" cy="2880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1D994B"/>
                </a:solidFill>
                <a:latin typeface="Aptos"/>
              </a:rPr>
              <a:t>KNOW
AGREE
BELIEVE
THINK (= BELIEVE)
IMAGINE
UNDERSTAND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0488" y="1828800"/>
            <a:ext cx="2679192" cy="3886200"/>
          </a:xfrm>
          <a:prstGeom prst="roundRect">
            <a:avLst/>
          </a:prstGeom>
          <a:solidFill>
            <a:srgbClr val="FAFBFC"/>
          </a:solidFill>
          <a:ln>
            <a:solidFill>
              <a:srgbClr val="DE5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0488" y="1828800"/>
            <a:ext cx="2679192" cy="658368"/>
          </a:xfrm>
          <a:prstGeom prst="roundRect">
            <a:avLst/>
          </a:prstGeom>
          <a:solidFill>
            <a:srgbClr val="DE5B2D"/>
          </a:solidFill>
          <a:ln>
            <a:solidFill>
              <a:srgbClr val="DE5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81928" y="1938528"/>
            <a:ext cx="2496312" cy="420624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LIKES AND DISLIKES,
EMOTIONS AND FEELINGS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0216" y="2624328"/>
            <a:ext cx="2459736" cy="2880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DE5B2D"/>
                </a:solidFill>
                <a:latin typeface="Aptos"/>
              </a:rPr>
              <a:t>LIKE
DISLIKE
LOVE
PREFER
WANT
NEED
WISH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1828800"/>
            <a:ext cx="2679192" cy="3886200"/>
          </a:xfrm>
          <a:prstGeom prst="roundRect">
            <a:avLst/>
          </a:prstGeom>
          <a:solidFill>
            <a:srgbClr val="FAFBFC"/>
          </a:solidFill>
          <a:ln>
            <a:solidFill>
              <a:srgbClr val="E6B2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34272" y="1828800"/>
            <a:ext cx="2679192" cy="658368"/>
          </a:xfrm>
          <a:prstGeom prst="roundRect">
            <a:avLst/>
          </a:prstGeom>
          <a:solidFill>
            <a:srgbClr val="E6B219"/>
          </a:solidFill>
          <a:ln>
            <a:solidFill>
              <a:srgbClr val="E6B2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25712" y="1938528"/>
            <a:ext cx="2496312" cy="420624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PERCEPTION AND
THE SENSES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624328"/>
            <a:ext cx="2459736" cy="2880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E6B219"/>
                </a:solidFill>
                <a:latin typeface="Aptos"/>
              </a:rPr>
              <a:t>SOUND
HEAR
SEEM
SEE*
APPEAR*
LOOK*
TASTE*
SMELL*
FEEL*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5925312"/>
            <a:ext cx="10881360" cy="43891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0">
                <a:solidFill>
                  <a:srgbClr val="2A3036"/>
                </a:solidFill>
                <a:latin typeface="Aptos"/>
              </a:rPr>
              <a:t>* These verbs can also be dynamic when they describe voluntary actions, not perceptions.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CD1F2A"/>
          </a:solidFill>
          <a:ln>
            <a:solidFill>
              <a:srgbClr val="CD1F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91440"/>
            <a:ext cx="1133856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LESSON 2  •  JOINED IN OUR DIFFERENCES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41248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2600" b="1">
                <a:solidFill>
                  <a:srgbClr val="1D994B"/>
                </a:solidFill>
                <a:latin typeface="Aptos"/>
              </a:rPr>
              <a:t>WHEN DO THESE VERBS CHANGE MEANING?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52760" cy="1828800"/>
          </a:xfrm>
          <a:prstGeom prst="roundRect">
            <a:avLst/>
          </a:prstGeom>
          <a:solidFill>
            <a:srgbClr val="F5F9F6"/>
          </a:solidFill>
          <a:ln>
            <a:solidFill>
              <a:srgbClr val="CDE1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874519"/>
            <a:ext cx="1010412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800" b="1">
                <a:solidFill>
                  <a:srgbClr val="2A3036"/>
                </a:solidFill>
                <a:latin typeface="Aptos"/>
              </a:rPr>
              <a:t>Some verbs can be stative or dynamic, depending on their meaning.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359152"/>
            <a:ext cx="4754880" cy="7772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1D994B"/>
                </a:solidFill>
                <a:latin typeface="Aptos"/>
              </a:rPr>
              <a:t>This soup tastes horrible.
(taste = perception)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2359152"/>
            <a:ext cx="4754880" cy="7772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700" b="1">
                <a:solidFill>
                  <a:srgbClr val="DE5B2D"/>
                </a:solidFill>
                <a:latin typeface="Aptos"/>
              </a:rPr>
              <a:t>I am tasting the soup.
(taste = check the flavour)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794760"/>
            <a:ext cx="1074420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2000" b="1">
                <a:solidFill>
                  <a:srgbClr val="CD1F2A"/>
                </a:solidFill>
                <a:latin typeface="Aptos"/>
              </a:rPr>
              <a:t>USE STATIVE VERBS WITH SIMPLE FORMS — NOT CONTINUOUS FORMS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4526280"/>
            <a:ext cx="4983480" cy="1417320"/>
          </a:xfrm>
          <a:prstGeom prst="roundRect">
            <a:avLst/>
          </a:prstGeom>
          <a:solidFill>
            <a:srgbClr val="F8F9FA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0" y="4526280"/>
            <a:ext cx="4983480" cy="1417320"/>
          </a:xfrm>
          <a:prstGeom prst="roundRect">
            <a:avLst/>
          </a:prstGeom>
          <a:solidFill>
            <a:srgbClr val="F8F9FA"/>
          </a:solidFill>
          <a:ln>
            <a:solidFill>
              <a:srgbClr val="DC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709160"/>
            <a:ext cx="46177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2100" b="1">
                <a:solidFill>
                  <a:srgbClr val="1D994B"/>
                </a:solidFill>
                <a:latin typeface="Aptos"/>
              </a:rPr>
              <a:t>✓  I want to eat.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230368"/>
            <a:ext cx="461772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800" b="1">
                <a:solidFill>
                  <a:srgbClr val="CD1F2A"/>
                </a:solidFill>
                <a:latin typeface="Aptos"/>
              </a:rPr>
              <a:t>✗  I am wanting to eat.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4709160"/>
            <a:ext cx="46177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2100" b="1">
                <a:solidFill>
                  <a:srgbClr val="1D994B"/>
                </a:solidFill>
                <a:latin typeface="Aptos"/>
              </a:rPr>
              <a:t>✓  He looked happy.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5230368"/>
            <a:ext cx="461772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800" b="1">
                <a:solidFill>
                  <a:srgbClr val="CD1F2A"/>
                </a:solidFill>
                <a:latin typeface="Aptos"/>
              </a:rPr>
              <a:t>✗  He was looking happy.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6199632"/>
            <a:ext cx="1065276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/>
            <a:r>
              <a:rPr sz="1300" b="0">
                <a:solidFill>
                  <a:srgbClr val="5C656E"/>
                </a:solidFill>
                <a:latin typeface="Aptos"/>
              </a:rPr>
              <a:t>Remember: meaning and context determine whether a verb is stative or dynamic.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