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6BC2063-859D-4FA8-A1C9-CA6AF14FC737}" type="datetimeFigureOut">
              <a:rPr lang="el-GR" smtClean="0"/>
              <a:t>20/5/2025</a:t>
            </a:fld>
            <a:endParaRPr lang="el-G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0D29FDF-DBDE-46D6-A773-03B79F278235}"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BC2063-859D-4FA8-A1C9-CA6AF14FC737}" type="datetimeFigureOut">
              <a:rPr lang="el-GR" smtClean="0"/>
              <a:t>20/5/2025</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F0D29FDF-DBDE-46D6-A773-03B79F278235}"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BC2063-859D-4FA8-A1C9-CA6AF14FC737}" type="datetimeFigureOut">
              <a:rPr lang="el-GR" smtClean="0"/>
              <a:t>20/5/2025</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F0D29FDF-DBDE-46D6-A773-03B79F278235}"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6BC2063-859D-4FA8-A1C9-CA6AF14FC737}" type="datetimeFigureOut">
              <a:rPr lang="el-GR" smtClean="0"/>
              <a:t>20/5/2025</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F0D29FDF-DBDE-46D6-A773-03B79F278235}" type="slidenum">
              <a:rPr lang="el-GR" smtClean="0"/>
              <a:t>‹#›</a:t>
            </a:fld>
            <a:endParaRPr lang="el-G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6BC2063-859D-4FA8-A1C9-CA6AF14FC737}" type="datetimeFigureOut">
              <a:rPr lang="el-GR" smtClean="0"/>
              <a:t>20/5/2025</a:t>
            </a:fld>
            <a:endParaRPr lang="el-GR"/>
          </a:p>
        </p:txBody>
      </p:sp>
      <p:sp>
        <p:nvSpPr>
          <p:cNvPr id="5" name="Footer Placeholder 4"/>
          <p:cNvSpPr>
            <a:spLocks noGrp="1"/>
          </p:cNvSpPr>
          <p:nvPr>
            <p:ph type="ftr" sz="quarter" idx="11"/>
          </p:nvPr>
        </p:nvSpPr>
        <p:spPr/>
        <p:txBody>
          <a:bodyPr/>
          <a:lstStyle>
            <a:extLst/>
          </a:lstStyle>
          <a:p>
            <a:endParaRPr lang="el-GR"/>
          </a:p>
        </p:txBody>
      </p:sp>
      <p:sp>
        <p:nvSpPr>
          <p:cNvPr id="6" name="Slide Number Placeholder 5"/>
          <p:cNvSpPr>
            <a:spLocks noGrp="1"/>
          </p:cNvSpPr>
          <p:nvPr>
            <p:ph type="sldNum" sz="quarter" idx="12"/>
          </p:nvPr>
        </p:nvSpPr>
        <p:spPr/>
        <p:txBody>
          <a:bodyPr/>
          <a:lstStyle>
            <a:extLst/>
          </a:lstStyle>
          <a:p>
            <a:fld id="{F0D29FDF-DBDE-46D6-A773-03B79F278235}" type="slidenum">
              <a:rPr lang="el-GR" smtClean="0"/>
              <a:t>‹#›</a:t>
            </a:fld>
            <a:endParaRPr lang="el-G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6BC2063-859D-4FA8-A1C9-CA6AF14FC737}" type="datetimeFigureOut">
              <a:rPr lang="el-GR" smtClean="0"/>
              <a:t>20/5/2025</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F0D29FDF-DBDE-46D6-A773-03B79F278235}" type="slidenum">
              <a:rPr lang="el-GR" smtClean="0"/>
              <a:t>‹#›</a:t>
            </a:fld>
            <a:endParaRPr lang="el-G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6BC2063-859D-4FA8-A1C9-CA6AF14FC737}" type="datetimeFigureOut">
              <a:rPr lang="el-GR" smtClean="0"/>
              <a:t>20/5/2025</a:t>
            </a:fld>
            <a:endParaRPr lang="el-GR"/>
          </a:p>
        </p:txBody>
      </p:sp>
      <p:sp>
        <p:nvSpPr>
          <p:cNvPr id="8" name="Footer Placeholder 7"/>
          <p:cNvSpPr>
            <a:spLocks noGrp="1"/>
          </p:cNvSpPr>
          <p:nvPr>
            <p:ph type="ftr" sz="quarter" idx="11"/>
          </p:nvPr>
        </p:nvSpPr>
        <p:spPr/>
        <p:txBody>
          <a:bodyPr/>
          <a:lstStyle>
            <a:extLst/>
          </a:lstStyle>
          <a:p>
            <a:endParaRPr lang="el-GR"/>
          </a:p>
        </p:txBody>
      </p:sp>
      <p:sp>
        <p:nvSpPr>
          <p:cNvPr id="9" name="Slide Number Placeholder 8"/>
          <p:cNvSpPr>
            <a:spLocks noGrp="1"/>
          </p:cNvSpPr>
          <p:nvPr>
            <p:ph type="sldNum" sz="quarter" idx="12"/>
          </p:nvPr>
        </p:nvSpPr>
        <p:spPr/>
        <p:txBody>
          <a:bodyPr/>
          <a:lstStyle>
            <a:extLst/>
          </a:lstStyle>
          <a:p>
            <a:fld id="{F0D29FDF-DBDE-46D6-A773-03B79F278235}"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6BC2063-859D-4FA8-A1C9-CA6AF14FC737}" type="datetimeFigureOut">
              <a:rPr lang="el-GR" smtClean="0"/>
              <a:t>20/5/2025</a:t>
            </a:fld>
            <a:endParaRPr lang="el-GR"/>
          </a:p>
        </p:txBody>
      </p:sp>
      <p:sp>
        <p:nvSpPr>
          <p:cNvPr id="4" name="Footer Placeholder 3"/>
          <p:cNvSpPr>
            <a:spLocks noGrp="1"/>
          </p:cNvSpPr>
          <p:nvPr>
            <p:ph type="ftr" sz="quarter" idx="11"/>
          </p:nvPr>
        </p:nvSpPr>
        <p:spPr/>
        <p:txBody>
          <a:bodyPr/>
          <a:lstStyle>
            <a:extLst/>
          </a:lstStyle>
          <a:p>
            <a:endParaRPr lang="el-GR"/>
          </a:p>
        </p:txBody>
      </p:sp>
      <p:sp>
        <p:nvSpPr>
          <p:cNvPr id="5" name="Slide Number Placeholder 4"/>
          <p:cNvSpPr>
            <a:spLocks noGrp="1"/>
          </p:cNvSpPr>
          <p:nvPr>
            <p:ph type="sldNum" sz="quarter" idx="12"/>
          </p:nvPr>
        </p:nvSpPr>
        <p:spPr/>
        <p:txBody>
          <a:bodyPr/>
          <a:lstStyle>
            <a:extLst/>
          </a:lstStyle>
          <a:p>
            <a:fld id="{F0D29FDF-DBDE-46D6-A773-03B79F278235}" type="slidenum">
              <a:rPr lang="el-GR" smtClean="0"/>
              <a:t>‹#›</a:t>
            </a:fld>
            <a:endParaRPr lang="el-G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6BC2063-859D-4FA8-A1C9-CA6AF14FC737}" type="datetimeFigureOut">
              <a:rPr lang="el-GR" smtClean="0"/>
              <a:t>20/5/2025</a:t>
            </a:fld>
            <a:endParaRPr lang="el-GR"/>
          </a:p>
        </p:txBody>
      </p:sp>
      <p:sp>
        <p:nvSpPr>
          <p:cNvPr id="3" name="Footer Placeholder 2"/>
          <p:cNvSpPr>
            <a:spLocks noGrp="1"/>
          </p:cNvSpPr>
          <p:nvPr>
            <p:ph type="ftr" sz="quarter" idx="11"/>
          </p:nvPr>
        </p:nvSpPr>
        <p:spPr/>
        <p:txBody>
          <a:bodyPr/>
          <a:lstStyle>
            <a:extLst/>
          </a:lstStyle>
          <a:p>
            <a:endParaRPr lang="el-GR"/>
          </a:p>
        </p:txBody>
      </p:sp>
      <p:sp>
        <p:nvSpPr>
          <p:cNvPr id="4" name="Slide Number Placeholder 3"/>
          <p:cNvSpPr>
            <a:spLocks noGrp="1"/>
          </p:cNvSpPr>
          <p:nvPr>
            <p:ph type="sldNum" sz="quarter" idx="12"/>
          </p:nvPr>
        </p:nvSpPr>
        <p:spPr/>
        <p:txBody>
          <a:bodyPr/>
          <a:lstStyle>
            <a:extLst/>
          </a:lstStyle>
          <a:p>
            <a:fld id="{F0D29FDF-DBDE-46D6-A773-03B79F278235}"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6BC2063-859D-4FA8-A1C9-CA6AF14FC737}" type="datetimeFigureOut">
              <a:rPr lang="el-GR" smtClean="0"/>
              <a:t>20/5/2025</a:t>
            </a:fld>
            <a:endParaRPr lang="el-GR"/>
          </a:p>
        </p:txBody>
      </p:sp>
      <p:sp>
        <p:nvSpPr>
          <p:cNvPr id="6" name="Footer Placeholder 5"/>
          <p:cNvSpPr>
            <a:spLocks noGrp="1"/>
          </p:cNvSpPr>
          <p:nvPr>
            <p:ph type="ftr" sz="quarter" idx="11"/>
          </p:nvPr>
        </p:nvSpPr>
        <p:spPr/>
        <p:txBody>
          <a:bodyPr/>
          <a:lstStyle>
            <a:extLst/>
          </a:lstStyle>
          <a:p>
            <a:endParaRPr lang="el-GR"/>
          </a:p>
        </p:txBody>
      </p:sp>
      <p:sp>
        <p:nvSpPr>
          <p:cNvPr id="7" name="Slide Number Placeholder 6"/>
          <p:cNvSpPr>
            <a:spLocks noGrp="1"/>
          </p:cNvSpPr>
          <p:nvPr>
            <p:ph type="sldNum" sz="quarter" idx="12"/>
          </p:nvPr>
        </p:nvSpPr>
        <p:spPr/>
        <p:txBody>
          <a:bodyPr/>
          <a:lstStyle>
            <a:extLst/>
          </a:lstStyle>
          <a:p>
            <a:fld id="{F0D29FDF-DBDE-46D6-A773-03B79F278235}"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6BC2063-859D-4FA8-A1C9-CA6AF14FC737}" type="datetimeFigureOut">
              <a:rPr lang="el-GR" smtClean="0"/>
              <a:t>20/5/2025</a:t>
            </a:fld>
            <a:endParaRPr lang="el-G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0D29FDF-DBDE-46D6-A773-03B79F278235}" type="slidenum">
              <a:rPr lang="el-GR" smtClean="0"/>
              <a:t>‹#›</a:t>
            </a:fld>
            <a:endParaRPr lang="el-G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6BC2063-859D-4FA8-A1C9-CA6AF14FC737}" type="datetimeFigureOut">
              <a:rPr lang="el-GR" smtClean="0"/>
              <a:t>20/5/2025</a:t>
            </a:fld>
            <a:endParaRPr lang="el-G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0D29FDF-DBDE-46D6-A773-03B79F278235}"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71472" y="428604"/>
            <a:ext cx="8072462" cy="686753"/>
          </a:xfrm>
        </p:spPr>
        <p:txBody>
          <a:bodyPr>
            <a:noAutofit/>
          </a:bodyPr>
          <a:lstStyle/>
          <a:p>
            <a:pPr algn="ctr"/>
            <a:r>
              <a:rPr lang="el-GR" dirty="0" smtClean="0">
                <a:latin typeface="Cambria" pitchFamily="18" charset="0"/>
                <a:ea typeface="Cambria" pitchFamily="18" charset="0"/>
              </a:rPr>
              <a:t>Εκπαιδευτική Ρομποτική</a:t>
            </a:r>
            <a:endParaRPr lang="el-GR" dirty="0">
              <a:latin typeface="Cambria" pitchFamily="18" charset="0"/>
              <a:ea typeface="Cambria" pitchFamily="18" charset="0"/>
            </a:endParaRPr>
          </a:p>
        </p:txBody>
      </p:sp>
      <p:sp>
        <p:nvSpPr>
          <p:cNvPr id="5" name="Subtitle 4"/>
          <p:cNvSpPr>
            <a:spLocks noGrp="1"/>
          </p:cNvSpPr>
          <p:nvPr>
            <p:ph type="subTitle" idx="1"/>
          </p:nvPr>
        </p:nvSpPr>
        <p:spPr>
          <a:xfrm>
            <a:off x="285720" y="5929330"/>
            <a:ext cx="8215370" cy="699638"/>
          </a:xfrm>
        </p:spPr>
        <p:txBody>
          <a:bodyPr>
            <a:noAutofit/>
          </a:bodyPr>
          <a:lstStyle/>
          <a:p>
            <a:r>
              <a:rPr lang="el-GR" sz="2400" b="1" dirty="0" smtClean="0">
                <a:solidFill>
                  <a:schemeClr val="bg1"/>
                </a:solidFill>
                <a:effectLst>
                  <a:outerShdw blurRad="38100" dist="38100" dir="2700000" algn="tl">
                    <a:srgbClr val="000000">
                      <a:alpha val="43137"/>
                    </a:srgbClr>
                  </a:outerShdw>
                </a:effectLst>
                <a:latin typeface="Cambria" pitchFamily="18" charset="0"/>
                <a:ea typeface="Cambria" pitchFamily="18" charset="0"/>
              </a:rPr>
              <a:t>Χρήστος Τσομπάνης,Τίτος Σιγανός και Νίκος Σπιταδάκης</a:t>
            </a:r>
            <a:endParaRPr lang="el-GR" sz="2400" b="1" dirty="0">
              <a:solidFill>
                <a:schemeClr val="bg1"/>
              </a:solidFill>
              <a:effectLst>
                <a:outerShdw blurRad="38100" dist="38100" dir="2700000" algn="tl">
                  <a:srgbClr val="000000">
                    <a:alpha val="43137"/>
                  </a:srgbClr>
                </a:outerShdw>
              </a:effectLst>
              <a:latin typeface="Cambria" pitchFamily="18" charset="0"/>
              <a:ea typeface="Cambria" pitchFamily="18" charset="0"/>
            </a:endParaRPr>
          </a:p>
        </p:txBody>
      </p:sp>
      <p:pic>
        <p:nvPicPr>
          <p:cNvPr id="17410" name="Picture 2" descr="STEM Education Άρτας | ?rta"/>
          <p:cNvPicPr>
            <a:picLocks noChangeAspect="1" noChangeArrowheads="1"/>
          </p:cNvPicPr>
          <p:nvPr/>
        </p:nvPicPr>
        <p:blipFill>
          <a:blip r:embed="rId2"/>
          <a:srcRect/>
          <a:stretch>
            <a:fillRect/>
          </a:stretch>
        </p:blipFill>
        <p:spPr bwMode="auto">
          <a:xfrm>
            <a:off x="1500166" y="1428736"/>
            <a:ext cx="6532356" cy="350046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7158" y="428604"/>
            <a:ext cx="8229600" cy="4525963"/>
          </a:xfrm>
        </p:spPr>
        <p:txBody>
          <a:bodyPr>
            <a:normAutofit fontScale="62500" lnSpcReduction="20000"/>
          </a:bodyPr>
          <a:lstStyle/>
          <a:p>
            <a:pPr algn="just">
              <a:lnSpc>
                <a:spcPct val="170000"/>
              </a:lnSpc>
              <a:buNone/>
            </a:pPr>
            <a:r>
              <a:rPr lang="el-GR" dirty="0" smtClean="0">
                <a:latin typeface="Cambria" pitchFamily="18" charset="0"/>
                <a:ea typeface="Cambria" pitchFamily="18" charset="0"/>
              </a:rPr>
              <a:t>Στη σύγχρονη εποχή, η τεχνολογία εξελίσσεται ραγδαία και επηρεάζει όλους τους τομείς της ζωής μας, συμπεριλαμβανομένης και της εκπαίδευσης. Η εκπαιδευτική ρομποτική αποτελεί μια από τις σημαντικότερες καινοτομίες στον τομέα της παιδαγωγικής, ενισχύοντας τις παραδοσιακές μεθόδους διδασκαλίας με διαδραστικά και πρακτικά μέσα. Μέσα από τη χρήση ρομποτικών συστημάτων και αυτοματισμών, οι μαθητές αποκτούν τη δυνατότητα να αναπτύξουν δεξιότητες επίλυσης προβλημάτων, κριτικής σκέψης και συνεργασίας. Η εκπαιδευτική ρομποτική δεν περιορίζεται απλώς στην εκμάθηση τεχνικών δεξιοτήτων αλλά λειτουργεί ως εργαλείο που προάγει τη δημιουργικότητα και την καινοτομία, καθιστώντας τη μάθηση μια εμπειρία περισσότερο ενεργή και συναρπαστική.</a:t>
            </a:r>
          </a:p>
          <a:p>
            <a:pPr>
              <a:buNone/>
            </a:pPr>
            <a:endParaRPr lang="el-GR" dirty="0"/>
          </a:p>
        </p:txBody>
      </p:sp>
      <p:pic>
        <p:nvPicPr>
          <p:cNvPr id="4" name="Picture 3" descr="https://i.pinimg.com/originals/e8/3d/4f/e83d4f652225d359c1464a36d39acfc0.jpg"/>
          <p:cNvPicPr/>
          <p:nvPr/>
        </p:nvPicPr>
        <p:blipFill>
          <a:blip r:embed="rId2" cstate="print"/>
          <a:srcRect/>
          <a:stretch>
            <a:fillRect/>
          </a:stretch>
        </p:blipFill>
        <p:spPr bwMode="auto">
          <a:xfrm>
            <a:off x="5643570" y="4429132"/>
            <a:ext cx="2536822" cy="242886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472" y="285728"/>
            <a:ext cx="8229600" cy="4525963"/>
          </a:xfrm>
        </p:spPr>
        <p:txBody>
          <a:bodyPr>
            <a:normAutofit fontScale="62500" lnSpcReduction="20000"/>
          </a:bodyPr>
          <a:lstStyle/>
          <a:p>
            <a:pPr algn="just">
              <a:lnSpc>
                <a:spcPct val="170000"/>
              </a:lnSpc>
              <a:buNone/>
            </a:pPr>
            <a:r>
              <a:rPr lang="el-GR" dirty="0" smtClean="0">
                <a:latin typeface="Cambria" pitchFamily="18" charset="0"/>
                <a:ea typeface="Cambria" pitchFamily="18" charset="0"/>
              </a:rPr>
              <a:t>Η χρήση της ρομποτικής στα σχολεία και τα πανεπιστήμια έχει επεκταθεί σημαντικά τα τελευταία χρόνια, με αποτέλεσμα να διαμορφώνονται νέα προγράμματα σπουδών που συνδυάζουν τη θεωρία με την πράξη. Μαθητές και φοιτητές συμμετέχουν σε διαγωνισμούς ρομποτικής, εργαστήρια </a:t>
            </a:r>
            <a:r>
              <a:rPr lang="en-US" dirty="0" smtClean="0">
                <a:latin typeface="Cambria" pitchFamily="18" charset="0"/>
                <a:ea typeface="Cambria" pitchFamily="18" charset="0"/>
              </a:rPr>
              <a:t>STEM</a:t>
            </a:r>
            <a:r>
              <a:rPr lang="el-GR" dirty="0" smtClean="0">
                <a:latin typeface="Cambria" pitchFamily="18" charset="0"/>
                <a:ea typeface="Cambria" pitchFamily="18" charset="0"/>
              </a:rPr>
              <a:t> (</a:t>
            </a:r>
            <a:r>
              <a:rPr lang="en-US" dirty="0" smtClean="0">
                <a:latin typeface="Cambria" pitchFamily="18" charset="0"/>
                <a:ea typeface="Cambria" pitchFamily="18" charset="0"/>
              </a:rPr>
              <a:t>Science</a:t>
            </a:r>
            <a:r>
              <a:rPr lang="el-GR" dirty="0" smtClean="0">
                <a:latin typeface="Cambria" pitchFamily="18" charset="0"/>
                <a:ea typeface="Cambria" pitchFamily="18" charset="0"/>
              </a:rPr>
              <a:t>, </a:t>
            </a:r>
            <a:r>
              <a:rPr lang="en-US" dirty="0" smtClean="0">
                <a:latin typeface="Cambria" pitchFamily="18" charset="0"/>
                <a:ea typeface="Cambria" pitchFamily="18" charset="0"/>
              </a:rPr>
              <a:t>Technology</a:t>
            </a:r>
            <a:r>
              <a:rPr lang="el-GR" dirty="0" smtClean="0">
                <a:latin typeface="Cambria" pitchFamily="18" charset="0"/>
                <a:ea typeface="Cambria" pitchFamily="18" charset="0"/>
              </a:rPr>
              <a:t>, </a:t>
            </a:r>
            <a:r>
              <a:rPr lang="en-US" dirty="0" smtClean="0">
                <a:latin typeface="Cambria" pitchFamily="18" charset="0"/>
                <a:ea typeface="Cambria" pitchFamily="18" charset="0"/>
              </a:rPr>
              <a:t>Engineering</a:t>
            </a:r>
            <a:r>
              <a:rPr lang="el-GR" dirty="0" smtClean="0">
                <a:latin typeface="Cambria" pitchFamily="18" charset="0"/>
                <a:ea typeface="Cambria" pitchFamily="18" charset="0"/>
              </a:rPr>
              <a:t>, </a:t>
            </a:r>
            <a:r>
              <a:rPr lang="en-US" dirty="0" smtClean="0">
                <a:latin typeface="Cambria" pitchFamily="18" charset="0"/>
                <a:ea typeface="Cambria" pitchFamily="18" charset="0"/>
              </a:rPr>
              <a:t>Mathematics</a:t>
            </a:r>
            <a:r>
              <a:rPr lang="el-GR" dirty="0" smtClean="0">
                <a:latin typeface="Cambria" pitchFamily="18" charset="0"/>
                <a:ea typeface="Cambria" pitchFamily="18" charset="0"/>
              </a:rPr>
              <a:t>) και καινοτόμα εκπαιδευτικά προγράμματα, όπου διδάσκονται βασικές αρχές μηχανικής, προγραμματισμού και αυτοματισμού. Αυτές οι δραστηριότητες ενισχύουν την κατανόηση επιστημονικών εννοιών και προσφέρουν εμπειρική γνώση που δύσκολα αποκτάται μόνο μέσω βιβλίων. Επιπλέον, μέσω της ρομποτικής, ενισχύεται το ενδιαφέρον των μαθητών για επαγγέλματα του μέλλοντος, όπως αυτά της τεχνητής νοημοσύνης, της μηχανικής λογισμικού και της βιομηχανικής αυτοματοποίησης</a:t>
            </a:r>
            <a:r>
              <a:rPr lang="el-GR" dirty="0" smtClean="0">
                <a:latin typeface="Cambria" pitchFamily="18" charset="0"/>
                <a:ea typeface="Cambria" pitchFamily="18" charset="0"/>
              </a:rPr>
              <a:t>.</a:t>
            </a:r>
            <a:endParaRPr lang="el-GR" dirty="0" smtClean="0">
              <a:latin typeface="Cambria" pitchFamily="18" charset="0"/>
              <a:ea typeface="Cambria" pitchFamily="18" charset="0"/>
            </a:endParaRPr>
          </a:p>
          <a:p>
            <a:pPr algn="just">
              <a:lnSpc>
                <a:spcPct val="170000"/>
              </a:lnSpc>
            </a:pPr>
            <a:endParaRPr lang="el-GR" dirty="0">
              <a:latin typeface="Cambria" pitchFamily="18" charset="0"/>
              <a:ea typeface="Cambria" pitchFamily="18" charset="0"/>
            </a:endParaRPr>
          </a:p>
        </p:txBody>
      </p:sp>
      <p:pic>
        <p:nvPicPr>
          <p:cNvPr id="4" name="Picture 3" descr="Εκπαιδευτική ρομποτική – STEAM για εκπαιδευτικούς - ΚΕΔΙΒΙΜ ..."/>
          <p:cNvPicPr/>
          <p:nvPr/>
        </p:nvPicPr>
        <p:blipFill>
          <a:blip r:embed="rId2" cstate="print"/>
          <a:srcRect/>
          <a:stretch>
            <a:fillRect/>
          </a:stretch>
        </p:blipFill>
        <p:spPr bwMode="auto">
          <a:xfrm>
            <a:off x="4572000" y="4643446"/>
            <a:ext cx="4572000" cy="2214554"/>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1071546"/>
            <a:ext cx="8229600" cy="4948068"/>
          </a:xfrm>
        </p:spPr>
        <p:txBody>
          <a:bodyPr>
            <a:normAutofit fontScale="62500" lnSpcReduction="20000"/>
          </a:bodyPr>
          <a:lstStyle/>
          <a:p>
            <a:pPr algn="just">
              <a:lnSpc>
                <a:spcPct val="160000"/>
              </a:lnSpc>
              <a:buNone/>
            </a:pPr>
            <a:r>
              <a:rPr lang="el-GR" dirty="0" smtClean="0">
                <a:latin typeface="Cambria" pitchFamily="18" charset="0"/>
                <a:ea typeface="Cambria" pitchFamily="18" charset="0"/>
              </a:rPr>
              <a:t>Πέρα από την ακαδημαϊκή διάσταση, η εκπαιδευτική ρομποτική έχει σημαντικό κοινωνικό αντίκτυπο. Σε αρκετές χώρες, ρομποτικά προγράμματα χρησιμοποιούνται ως μέσο ενσωμάτωσης μαθητών με ειδικές ανάγκες, δίνοντάς τους την ευκαιρία να αναπτύξουν επικοινωνιακές και κινητικές δεξιότητες με πιο προσιτό και ευχάριστο τρόπο. Παράλληλα, καλλιεργείται η ομαδικότητα και η ενσυναίσθηση, καθώς οι μαθητές εργάζονται μαζί για να επιτύχουν κοινούς στόχους. Επίσης, η επαφή με την τεχνολογία από μικρή ηλικία ενισχύει τον ψηφιακό γραμματισμό, μια απαραίτητη δεξιότητα για την επιτυχή ένταξη στην κοινωνία και την αγορά εργασίας του 21ου αιώνα. Έτσι, η εκπαιδευτική ρομποτική δεν αποτελεί απλώς μέσο τεχνολογικής κατάρτισης αλλά και μοχλό κοινωνικής προόδου και ένταξης</a:t>
            </a:r>
            <a:r>
              <a:rPr lang="el-GR" dirty="0" smtClean="0">
                <a:latin typeface="Cambria" pitchFamily="18" charset="0"/>
                <a:ea typeface="Cambria" pitchFamily="18" charset="0"/>
              </a:rPr>
              <a:t>.</a:t>
            </a:r>
            <a:endParaRPr lang="el-GR" dirty="0">
              <a:latin typeface="Cambria" pitchFamily="18" charset="0"/>
              <a:ea typeface="Cambria" pitchFamily="18" charset="0"/>
            </a:endParaRPr>
          </a:p>
        </p:txBody>
      </p:sp>
      <p:pic>
        <p:nvPicPr>
          <p:cNvPr id="2050" name="Picture 2" descr="Εκπαιδευτική Ρομποτική | Schoolpress"/>
          <p:cNvPicPr>
            <a:picLocks noChangeAspect="1" noChangeArrowheads="1"/>
          </p:cNvPicPr>
          <p:nvPr/>
        </p:nvPicPr>
        <p:blipFill>
          <a:blip r:embed="rId2"/>
          <a:srcRect/>
          <a:stretch>
            <a:fillRect/>
          </a:stretch>
        </p:blipFill>
        <p:spPr bwMode="auto">
          <a:xfrm>
            <a:off x="4857752" y="4786322"/>
            <a:ext cx="4286248" cy="214535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285728"/>
            <a:ext cx="8229600" cy="4525963"/>
          </a:xfrm>
        </p:spPr>
        <p:txBody>
          <a:bodyPr>
            <a:normAutofit fontScale="62500" lnSpcReduction="20000"/>
          </a:bodyPr>
          <a:lstStyle/>
          <a:p>
            <a:pPr algn="just">
              <a:lnSpc>
                <a:spcPct val="160000"/>
              </a:lnSpc>
              <a:buNone/>
            </a:pPr>
            <a:r>
              <a:rPr lang="el-GR" dirty="0" smtClean="0">
                <a:latin typeface="Cambria" pitchFamily="18" charset="0"/>
                <a:ea typeface="Cambria" pitchFamily="18" charset="0"/>
              </a:rPr>
              <a:t>Συμπερασματικά, η εκπαιδευτική ρομποτική αποτελεί ένα δυναμικό εργαλείο που συνδυάζει τη </a:t>
            </a:r>
            <a:r>
              <a:rPr lang="el-GR" dirty="0" smtClean="0">
                <a:effectLst>
                  <a:outerShdw blurRad="38100" dist="38100" dir="2700000" algn="tl">
                    <a:srgbClr val="000000">
                      <a:alpha val="43137"/>
                    </a:srgbClr>
                  </a:outerShdw>
                </a:effectLst>
                <a:latin typeface="Cambria" pitchFamily="18" charset="0"/>
                <a:ea typeface="Cambria" pitchFamily="18" charset="0"/>
              </a:rPr>
              <a:t>μάθηση</a:t>
            </a:r>
            <a:r>
              <a:rPr lang="el-GR" dirty="0" smtClean="0">
                <a:latin typeface="Cambria" pitchFamily="18" charset="0"/>
                <a:ea typeface="Cambria" pitchFamily="18" charset="0"/>
              </a:rPr>
              <a:t> με τη </a:t>
            </a:r>
            <a:r>
              <a:rPr lang="el-GR" dirty="0" smtClean="0">
                <a:effectLst>
                  <a:outerShdw blurRad="38100" dist="38100" dir="2700000" algn="tl">
                    <a:srgbClr val="000000">
                      <a:alpha val="43137"/>
                    </a:srgbClr>
                  </a:outerShdw>
                </a:effectLst>
                <a:latin typeface="Cambria" pitchFamily="18" charset="0"/>
                <a:ea typeface="Cambria" pitchFamily="18" charset="0"/>
              </a:rPr>
              <a:t>δημιουργικότητα</a:t>
            </a:r>
            <a:r>
              <a:rPr lang="el-GR" dirty="0" smtClean="0">
                <a:latin typeface="Cambria" pitchFamily="18" charset="0"/>
                <a:ea typeface="Cambria" pitchFamily="18" charset="0"/>
              </a:rPr>
              <a:t>, την </a:t>
            </a:r>
            <a:r>
              <a:rPr lang="el-GR" dirty="0" smtClean="0">
                <a:effectLst>
                  <a:outerShdw blurRad="38100" dist="38100" dir="2700000" algn="tl">
                    <a:srgbClr val="000000">
                      <a:alpha val="43137"/>
                    </a:srgbClr>
                  </a:outerShdw>
                </a:effectLst>
                <a:latin typeface="Cambria" pitchFamily="18" charset="0"/>
                <a:ea typeface="Cambria" pitchFamily="18" charset="0"/>
              </a:rPr>
              <a:t>τεχνολογία</a:t>
            </a:r>
            <a:r>
              <a:rPr lang="el-GR" dirty="0" smtClean="0">
                <a:latin typeface="Cambria" pitchFamily="18" charset="0"/>
                <a:ea typeface="Cambria" pitchFamily="18" charset="0"/>
              </a:rPr>
              <a:t> με την </a:t>
            </a:r>
            <a:r>
              <a:rPr lang="el-GR" dirty="0" smtClean="0">
                <a:effectLst>
                  <a:outerShdw blurRad="38100" dist="38100" dir="2700000" algn="tl">
                    <a:srgbClr val="000000">
                      <a:alpha val="43137"/>
                    </a:srgbClr>
                  </a:outerShdw>
                </a:effectLst>
                <a:latin typeface="Cambria" pitchFamily="18" charset="0"/>
                <a:ea typeface="Cambria" pitchFamily="18" charset="0"/>
              </a:rPr>
              <a:t>ανθρωπιστική ανάπτυξη.</a:t>
            </a:r>
            <a:r>
              <a:rPr lang="el-GR" dirty="0" smtClean="0">
                <a:latin typeface="Cambria" pitchFamily="18" charset="0"/>
                <a:ea typeface="Cambria" pitchFamily="18" charset="0"/>
              </a:rPr>
              <a:t> Η ευρεία χρήση της στις μέρες μας αντανακλά την ανάγκη για εκπαίδευση που προσαρμόζεται στις προκλήσεις του σύγχρονου κόσμου και </a:t>
            </a:r>
            <a:r>
              <a:rPr lang="el-GR" dirty="0" smtClean="0">
                <a:effectLst>
                  <a:outerShdw blurRad="38100" dist="38100" dir="2700000" algn="tl">
                    <a:srgbClr val="000000">
                      <a:alpha val="43137"/>
                    </a:srgbClr>
                  </a:outerShdw>
                </a:effectLst>
                <a:latin typeface="Cambria" pitchFamily="18" charset="0"/>
                <a:ea typeface="Cambria" pitchFamily="18" charset="0"/>
              </a:rPr>
              <a:t>προετοιμάζει τους νέους για ένα μέλλον γεμάτο καινοτομία και εξελίξεις</a:t>
            </a:r>
            <a:r>
              <a:rPr lang="el-GR" dirty="0" smtClean="0">
                <a:latin typeface="Cambria" pitchFamily="18" charset="0"/>
                <a:ea typeface="Cambria" pitchFamily="18" charset="0"/>
              </a:rPr>
              <a:t>. Ενισχύοντας όχι μόνο τις τεχνικές δεξιότητες αλλά και τις κοινωνικές αρετές, η ρομποτική αναδεικνύεται σε βασικό πυλώνα της εκπαίδευσης του αύριο. Η συνεχής επένδυση σε τέτοιες εκπαιδευτικές πρακτικές </a:t>
            </a:r>
            <a:r>
              <a:rPr lang="el-GR" u="sng" dirty="0" smtClean="0">
                <a:effectLst>
                  <a:outerShdw blurRad="38100" dist="38100" dir="2700000" algn="tl">
                    <a:srgbClr val="000000">
                      <a:alpha val="43137"/>
                    </a:srgbClr>
                  </a:outerShdw>
                </a:effectLst>
                <a:latin typeface="Cambria" pitchFamily="18" charset="0"/>
                <a:ea typeface="Cambria" pitchFamily="18" charset="0"/>
              </a:rPr>
              <a:t>είναι αναγκαία</a:t>
            </a:r>
            <a:r>
              <a:rPr lang="el-GR" dirty="0" smtClean="0">
                <a:latin typeface="Cambria" pitchFamily="18" charset="0"/>
                <a:ea typeface="Cambria" pitchFamily="18" charset="0"/>
              </a:rPr>
              <a:t>, ώστε να εξασφαλιστεί ότι οι επόμενες γενιές θα είναι έτοιμες να αντιμετωπίσουν και να διαμορφώσουν το μέλλον με </a:t>
            </a:r>
            <a:r>
              <a:rPr lang="el-GR" dirty="0" smtClean="0">
                <a:latin typeface="Cambria" pitchFamily="18" charset="0"/>
                <a:ea typeface="Cambria" pitchFamily="18" charset="0"/>
              </a:rPr>
              <a:t>επιτυχία.</a:t>
            </a:r>
            <a:endParaRPr lang="el-GR" dirty="0" smtClean="0">
              <a:latin typeface="Cambria" pitchFamily="18" charset="0"/>
              <a:ea typeface="Cambria" pitchFamily="18" charset="0"/>
            </a:endParaRPr>
          </a:p>
        </p:txBody>
      </p:sp>
      <p:pic>
        <p:nvPicPr>
          <p:cNvPr id="4" name="Picture 3" descr="Τέσσερεις διακρίσεις για την Ελλάδα στην Παγκόσμια Ολυμπιάδα Ρομποτικής ..."/>
          <p:cNvPicPr/>
          <p:nvPr/>
        </p:nvPicPr>
        <p:blipFill>
          <a:blip r:embed="rId2"/>
          <a:srcRect/>
          <a:stretch>
            <a:fillRect/>
          </a:stretch>
        </p:blipFill>
        <p:spPr bwMode="auto">
          <a:xfrm>
            <a:off x="3857620" y="4000504"/>
            <a:ext cx="5286380" cy="2857496"/>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TotalTime>
  <Words>451</Words>
  <Application>Microsoft Office PowerPoint</Application>
  <PresentationFormat>On-screen Show (4:3)</PresentationFormat>
  <Paragraphs>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Εκπαιδευτική Ρομποτική</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Εκπαιδευτική Ρομποτική</dc:title>
  <dc:creator>mitro</dc:creator>
  <cp:lastModifiedBy>mitro</cp:lastModifiedBy>
  <cp:revision>5</cp:revision>
  <dcterms:created xsi:type="dcterms:W3CDTF">2025-05-20T15:56:42Z</dcterms:created>
  <dcterms:modified xsi:type="dcterms:W3CDTF">2025-05-20T16:17:45Z</dcterms:modified>
</cp:coreProperties>
</file>