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68" r:id="rId2"/>
    <p:sldId id="258" r:id="rId3"/>
    <p:sldId id="257" r:id="rId4"/>
    <p:sldId id="259" r:id="rId5"/>
    <p:sldId id="264" r:id="rId6"/>
    <p:sldId id="256" r:id="rId7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Arial Black" pitchFamily="34" charset="0"/>
      <p:bold r:id="rId13"/>
    </p:embeddedFont>
    <p:embeddedFont>
      <p:font typeface="Arial Unicode MS" pitchFamily="34" charset="-128"/>
      <p:regular r:id="rId14"/>
    </p:embeddedFont>
    <p:embeddedFont>
      <p:font typeface="Rasa" charset="0"/>
      <p:regular r:id="rId15"/>
      <p:bold r:id="rId16"/>
      <p:italic r:id="rId17"/>
      <p:boldItalic r:id="rId18"/>
    </p:embeddedFont>
    <p:embeddedFont>
      <p:font typeface="Anton" charset="0"/>
      <p:regular r:id="rId19"/>
    </p:embeddedFont>
    <p:embeddedFont>
      <p:font typeface="DM Serif Display" charset="0"/>
      <p:regular r:id="rId20"/>
      <p:italic r:id="rId21"/>
    </p:embeddedFont>
    <p:embeddedFont>
      <p:font typeface="Michroma" charset="0"/>
      <p:regular r:id="rId22"/>
    </p:embeddedFont>
    <p:embeddedFont>
      <p:font typeface="Arial Rounded MT Bold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4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07F4"/>
            </a:gs>
            <a:gs pos="50000">
              <a:srgbClr val="1307F4"/>
            </a:gs>
            <a:gs pos="100000">
              <a:srgbClr val="14141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5"/>
          <p:cNvSpPr/>
          <p:nvPr/>
        </p:nvSpPr>
        <p:spPr>
          <a:xfrm>
            <a:off x="0" y="0"/>
            <a:ext cx="18288000" cy="11795010"/>
          </a:xfrm>
          <a:custGeom>
            <a:avLst/>
            <a:gdLst/>
            <a:ahLst/>
            <a:cxnLst/>
            <a:rect l="l" t="t" r="r" b="b"/>
            <a:pathLst>
              <a:path w="18288000" h="11795010" extrusionOk="0">
                <a:moveTo>
                  <a:pt x="0" y="0"/>
                </a:moveTo>
                <a:lnTo>
                  <a:pt x="18288000" y="0"/>
                </a:lnTo>
                <a:lnTo>
                  <a:pt x="18288000" y="11795010"/>
                </a:lnTo>
                <a:lnTo>
                  <a:pt x="0" y="11795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9000"/>
            </a:blip>
            <a:stretch>
              <a:fillRect t="-2489" b="-2489"/>
            </a:stretch>
          </a:blipFill>
          <a:ln>
            <a:noFill/>
          </a:ln>
        </p:spPr>
      </p:sp>
      <p:grpSp>
        <p:nvGrpSpPr>
          <p:cNvPr id="608" name="Google Shape;608;p25"/>
          <p:cNvGrpSpPr/>
          <p:nvPr/>
        </p:nvGrpSpPr>
        <p:grpSpPr>
          <a:xfrm>
            <a:off x="5652006" y="811709"/>
            <a:ext cx="11865267" cy="8446591"/>
            <a:chOff x="0" y="-57150"/>
            <a:chExt cx="3125008" cy="2224617"/>
          </a:xfrm>
        </p:grpSpPr>
        <p:sp>
          <p:nvSpPr>
            <p:cNvPr id="609" name="Google Shape;609;p25"/>
            <p:cNvSpPr/>
            <p:nvPr/>
          </p:nvSpPr>
          <p:spPr>
            <a:xfrm>
              <a:off x="0" y="0"/>
              <a:ext cx="3125008" cy="2167467"/>
            </a:xfrm>
            <a:custGeom>
              <a:avLst/>
              <a:gdLst/>
              <a:ahLst/>
              <a:cxnLst/>
              <a:rect l="l" t="t" r="r" b="b"/>
              <a:pathLst>
                <a:path w="3125008" h="2167467" extrusionOk="0">
                  <a:moveTo>
                    <a:pt x="0" y="0"/>
                  </a:moveTo>
                  <a:lnTo>
                    <a:pt x="3125008" y="0"/>
                  </a:lnTo>
                  <a:lnTo>
                    <a:pt x="3125008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 cmpd="sng">
              <a:solidFill>
                <a:srgbClr val="00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610" name="Google Shape;610;p25"/>
            <p:cNvSpPr txBox="1"/>
            <p:nvPr/>
          </p:nvSpPr>
          <p:spPr>
            <a:xfrm>
              <a:off x="0" y="-57150"/>
              <a:ext cx="3125007" cy="2224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1" name="Google Shape;611;p25"/>
          <p:cNvGrpSpPr/>
          <p:nvPr/>
        </p:nvGrpSpPr>
        <p:grpSpPr>
          <a:xfrm>
            <a:off x="0" y="9591824"/>
            <a:ext cx="18288000" cy="1209526"/>
            <a:chOff x="0" y="-47625"/>
            <a:chExt cx="4816593" cy="318558"/>
          </a:xfrm>
        </p:grpSpPr>
        <p:sp>
          <p:nvSpPr>
            <p:cNvPr id="612" name="Google Shape;612;p2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224FD"/>
            </a:solidFill>
            <a:ln>
              <a:noFill/>
            </a:ln>
          </p:spPr>
        </p:sp>
        <p:sp>
          <p:nvSpPr>
            <p:cNvPr id="613" name="Google Shape;613;p25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4" name="Google Shape;614;p25"/>
          <p:cNvGrpSpPr/>
          <p:nvPr/>
        </p:nvGrpSpPr>
        <p:grpSpPr>
          <a:xfrm>
            <a:off x="0" y="-695176"/>
            <a:ext cx="18288000" cy="1209526"/>
            <a:chOff x="0" y="-47625"/>
            <a:chExt cx="4816593" cy="318558"/>
          </a:xfrm>
        </p:grpSpPr>
        <p:sp>
          <p:nvSpPr>
            <p:cNvPr id="615" name="Google Shape;615;p2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224FD"/>
            </a:solidFill>
            <a:ln>
              <a:noFill/>
            </a:ln>
          </p:spPr>
        </p:sp>
        <p:sp>
          <p:nvSpPr>
            <p:cNvPr id="616" name="Google Shape;616;p25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7" name="Google Shape;617;p25"/>
          <p:cNvSpPr/>
          <p:nvPr/>
        </p:nvSpPr>
        <p:spPr>
          <a:xfrm>
            <a:off x="155283" y="115132"/>
            <a:ext cx="10426076" cy="10171868"/>
          </a:xfrm>
          <a:custGeom>
            <a:avLst/>
            <a:gdLst/>
            <a:ahLst/>
            <a:cxnLst/>
            <a:rect l="l" t="t" r="r" b="b"/>
            <a:pathLst>
              <a:path w="10426076" h="10171868" extrusionOk="0">
                <a:moveTo>
                  <a:pt x="0" y="0"/>
                </a:moveTo>
                <a:lnTo>
                  <a:pt x="10426075" y="0"/>
                </a:lnTo>
                <a:lnTo>
                  <a:pt x="10426075" y="10171868"/>
                </a:lnTo>
                <a:lnTo>
                  <a:pt x="0" y="10171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3002" r="-33390"/>
            </a:stretch>
          </a:blipFill>
          <a:ln>
            <a:noFill/>
          </a:ln>
        </p:spPr>
      </p:sp>
      <p:sp>
        <p:nvSpPr>
          <p:cNvPr id="618" name="Google Shape;618;p25"/>
          <p:cNvSpPr/>
          <p:nvPr/>
        </p:nvSpPr>
        <p:spPr>
          <a:xfrm rot="-2995208">
            <a:off x="15721624" y="2057084"/>
            <a:ext cx="1071234" cy="1327984"/>
          </a:xfrm>
          <a:custGeom>
            <a:avLst/>
            <a:gdLst/>
            <a:ahLst/>
            <a:cxnLst/>
            <a:rect l="l" t="t" r="r" b="b"/>
            <a:pathLst>
              <a:path w="1071234" h="1327984" extrusionOk="0">
                <a:moveTo>
                  <a:pt x="0" y="0"/>
                </a:moveTo>
                <a:lnTo>
                  <a:pt x="1071233" y="0"/>
                </a:lnTo>
                <a:lnTo>
                  <a:pt x="1071233" y="1327983"/>
                </a:lnTo>
                <a:lnTo>
                  <a:pt x="0" y="1327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70692"/>
            </a:stretch>
          </a:blipFill>
          <a:ln>
            <a:noFill/>
          </a:ln>
        </p:spPr>
      </p:sp>
      <p:sp>
        <p:nvSpPr>
          <p:cNvPr id="621" name="Google Shape;621;p25"/>
          <p:cNvSpPr/>
          <p:nvPr/>
        </p:nvSpPr>
        <p:spPr>
          <a:xfrm rot="-2995208">
            <a:off x="1723117" y="4575451"/>
            <a:ext cx="3341316" cy="4142153"/>
          </a:xfrm>
          <a:custGeom>
            <a:avLst/>
            <a:gdLst/>
            <a:ahLst/>
            <a:cxnLst/>
            <a:rect l="l" t="t" r="r" b="b"/>
            <a:pathLst>
              <a:path w="3341316" h="4142153" extrusionOk="0">
                <a:moveTo>
                  <a:pt x="0" y="0"/>
                </a:moveTo>
                <a:lnTo>
                  <a:pt x="3341317" y="0"/>
                </a:lnTo>
                <a:lnTo>
                  <a:pt x="3341317" y="4142153"/>
                </a:lnTo>
                <a:lnTo>
                  <a:pt x="0" y="4142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70692"/>
            </a:stretch>
          </a:blipFill>
          <a:ln>
            <a:noFill/>
          </a:ln>
        </p:spPr>
      </p:sp>
      <p:sp>
        <p:nvSpPr>
          <p:cNvPr id="17" name="16 - Ορθογώνιο"/>
          <p:cNvSpPr/>
          <p:nvPr/>
        </p:nvSpPr>
        <p:spPr>
          <a:xfrm>
            <a:off x="9407237" y="2485053"/>
            <a:ext cx="982287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400" b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Η </a:t>
            </a:r>
            <a:r>
              <a:rPr lang="el-GR" sz="6400" b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ΤΕΧΝΗΤΗ </a:t>
            </a:r>
            <a:r>
              <a:rPr lang="el-GR" sz="6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ΝΟΗΜΟΣΥΝΗ ΚΑΙ </a:t>
            </a:r>
          </a:p>
          <a:p>
            <a:r>
              <a:rPr lang="el-GR" sz="6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Η ΠΑΙΔΑΓΩΓΙΚΗ ΑΞΙΟΠΟΙΗΣΗ </a:t>
            </a:r>
          </a:p>
          <a:p>
            <a:r>
              <a:rPr lang="el-GR" sz="6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ΤΗΣ ΣΤΗΝ ΕΚΠΑΙΔΕΥΣΗ</a:t>
            </a:r>
            <a:endParaRPr lang="el-GR" sz="6400" b="1" dirty="0">
              <a:solidFill>
                <a:schemeClr val="accent5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4F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 rot="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3000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24" name="Google Shape;124;p15"/>
          <p:cNvGrpSpPr/>
          <p:nvPr/>
        </p:nvGrpSpPr>
        <p:grpSpPr>
          <a:xfrm>
            <a:off x="0" y="917433"/>
            <a:ext cx="14946720" cy="8424423"/>
            <a:chOff x="0" y="0"/>
            <a:chExt cx="19928959" cy="11232564"/>
          </a:xfrm>
        </p:grpSpPr>
        <p:sp>
          <p:nvSpPr>
            <p:cNvPr id="125" name="Google Shape;125;p15"/>
            <p:cNvSpPr/>
            <p:nvPr/>
          </p:nvSpPr>
          <p:spPr>
            <a:xfrm>
              <a:off x="0" y="0"/>
              <a:ext cx="16202471" cy="11232564"/>
            </a:xfrm>
            <a:custGeom>
              <a:avLst/>
              <a:gdLst/>
              <a:ahLst/>
              <a:cxnLst/>
              <a:rect l="l" t="t" r="r" b="b"/>
              <a:pathLst>
                <a:path w="16202471" h="11232564" extrusionOk="0">
                  <a:moveTo>
                    <a:pt x="0" y="0"/>
                  </a:moveTo>
                  <a:lnTo>
                    <a:pt x="16202471" y="0"/>
                  </a:lnTo>
                  <a:lnTo>
                    <a:pt x="16202471" y="11232564"/>
                  </a:lnTo>
                  <a:lnTo>
                    <a:pt x="0" y="112325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r="-13415"/>
              </a:stretch>
            </a:blipFill>
            <a:ln>
              <a:noFill/>
            </a:ln>
          </p:spPr>
        </p:sp>
        <p:sp>
          <p:nvSpPr>
            <p:cNvPr id="126" name="Google Shape;126;p15"/>
            <p:cNvSpPr/>
            <p:nvPr/>
          </p:nvSpPr>
          <p:spPr>
            <a:xfrm>
              <a:off x="16202471" y="180400"/>
              <a:ext cx="3726488" cy="11052164"/>
            </a:xfrm>
            <a:custGeom>
              <a:avLst/>
              <a:gdLst/>
              <a:ahLst/>
              <a:cxnLst/>
              <a:rect l="l" t="t" r="r" b="b"/>
              <a:pathLst>
                <a:path w="3726488" h="11052164" extrusionOk="0">
                  <a:moveTo>
                    <a:pt x="0" y="0"/>
                  </a:moveTo>
                  <a:lnTo>
                    <a:pt x="3726488" y="0"/>
                  </a:lnTo>
                  <a:lnTo>
                    <a:pt x="3726488" y="11052164"/>
                  </a:lnTo>
                  <a:lnTo>
                    <a:pt x="0" y="110521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393120" t="-1631"/>
              </a:stretch>
            </a:blipFill>
            <a:ln>
              <a:noFill/>
            </a:ln>
          </p:spPr>
        </p:sp>
      </p:grpSp>
      <p:grpSp>
        <p:nvGrpSpPr>
          <p:cNvPr id="127" name="Google Shape;127;p15"/>
          <p:cNvGrpSpPr/>
          <p:nvPr/>
        </p:nvGrpSpPr>
        <p:grpSpPr>
          <a:xfrm>
            <a:off x="0" y="9591824"/>
            <a:ext cx="18288000" cy="1209526"/>
            <a:chOff x="0" y="-47625"/>
            <a:chExt cx="4816593" cy="318558"/>
          </a:xfrm>
        </p:grpSpPr>
        <p:sp>
          <p:nvSpPr>
            <p:cNvPr id="128" name="Google Shape;128;p1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224FD"/>
            </a:solidFill>
            <a:ln>
              <a:noFill/>
            </a:ln>
          </p:spPr>
        </p:sp>
        <p:sp>
          <p:nvSpPr>
            <p:cNvPr id="129" name="Google Shape;129;p15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5"/>
          <p:cNvGrpSpPr/>
          <p:nvPr/>
        </p:nvGrpSpPr>
        <p:grpSpPr>
          <a:xfrm>
            <a:off x="0" y="-695176"/>
            <a:ext cx="18288000" cy="1209526"/>
            <a:chOff x="0" y="-47625"/>
            <a:chExt cx="4816593" cy="318558"/>
          </a:xfrm>
        </p:grpSpPr>
        <p:sp>
          <p:nvSpPr>
            <p:cNvPr id="131" name="Google Shape;131;p1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224FD"/>
            </a:solidFill>
            <a:ln>
              <a:noFill/>
            </a:ln>
          </p:spPr>
        </p:sp>
        <p:sp>
          <p:nvSpPr>
            <p:cNvPr id="132" name="Google Shape;132;p15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15"/>
          <p:cNvSpPr txBox="1"/>
          <p:nvPr/>
        </p:nvSpPr>
        <p:spPr>
          <a:xfrm>
            <a:off x="1947461" y="3864734"/>
            <a:ext cx="8083230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Rasa"/>
              </a:rPr>
              <a:t>O </a:t>
            </a:r>
            <a:r>
              <a:rPr lang="el-GR" sz="32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κλάδος της πληροφορικής ο οποίος ασχολείται με τη σχεδίαση και την υλοποίηση υπολογιστικών συστημάτων που μιμούνται στοιχεία της ανθρώπινης συμπεριφοράς τα οποία υπονοούν έστω και στοιχειώδη ευφυΐα</a:t>
            </a:r>
          </a:p>
        </p:txBody>
      </p:sp>
      <p:sp>
        <p:nvSpPr>
          <p:cNvPr id="135" name="Google Shape;135;p15"/>
          <p:cNvSpPr/>
          <p:nvPr/>
        </p:nvSpPr>
        <p:spPr>
          <a:xfrm>
            <a:off x="9144000" y="1055095"/>
            <a:ext cx="9231905" cy="9231905"/>
          </a:xfrm>
          <a:custGeom>
            <a:avLst/>
            <a:gdLst/>
            <a:ahLst/>
            <a:cxnLst/>
            <a:rect l="l" t="t" r="r" b="b"/>
            <a:pathLst>
              <a:path w="9231905" h="9231905" extrusionOk="0">
                <a:moveTo>
                  <a:pt x="0" y="0"/>
                </a:moveTo>
                <a:lnTo>
                  <a:pt x="9231905" y="0"/>
                </a:lnTo>
                <a:lnTo>
                  <a:pt x="9231905" y="9231905"/>
                </a:lnTo>
                <a:lnTo>
                  <a:pt x="0" y="9231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6" name="Google Shape;136;p15"/>
          <p:cNvSpPr/>
          <p:nvPr/>
        </p:nvSpPr>
        <p:spPr>
          <a:xfrm rot="-2995208">
            <a:off x="15543030" y="1202048"/>
            <a:ext cx="1071234" cy="1327984"/>
          </a:xfrm>
          <a:custGeom>
            <a:avLst/>
            <a:gdLst/>
            <a:ahLst/>
            <a:cxnLst/>
            <a:rect l="l" t="t" r="r" b="b"/>
            <a:pathLst>
              <a:path w="1071234" h="1327984" extrusionOk="0">
                <a:moveTo>
                  <a:pt x="0" y="0"/>
                </a:moveTo>
                <a:lnTo>
                  <a:pt x="1071233" y="0"/>
                </a:lnTo>
                <a:lnTo>
                  <a:pt x="1071233" y="1327984"/>
                </a:lnTo>
                <a:lnTo>
                  <a:pt x="0" y="1327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70692"/>
            </a:stretch>
          </a:blipFill>
          <a:ln>
            <a:noFill/>
          </a:ln>
        </p:spPr>
      </p:sp>
      <p:sp>
        <p:nvSpPr>
          <p:cNvPr id="137" name="Google Shape;137;p15"/>
          <p:cNvSpPr/>
          <p:nvPr/>
        </p:nvSpPr>
        <p:spPr>
          <a:xfrm rot="-2995208">
            <a:off x="9976949" y="7367249"/>
            <a:ext cx="622808" cy="772081"/>
          </a:xfrm>
          <a:custGeom>
            <a:avLst/>
            <a:gdLst/>
            <a:ahLst/>
            <a:cxnLst/>
            <a:rect l="l" t="t" r="r" b="b"/>
            <a:pathLst>
              <a:path w="622808" h="772081" extrusionOk="0">
                <a:moveTo>
                  <a:pt x="0" y="0"/>
                </a:moveTo>
                <a:lnTo>
                  <a:pt x="622808" y="0"/>
                </a:lnTo>
                <a:lnTo>
                  <a:pt x="622808" y="772081"/>
                </a:lnTo>
                <a:lnTo>
                  <a:pt x="0" y="772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70692"/>
            </a:stretch>
          </a:blipFill>
          <a:ln>
            <a:noFill/>
          </a:ln>
        </p:spPr>
      </p:sp>
      <p:sp>
        <p:nvSpPr>
          <p:cNvPr id="17" name="16 - TextBox"/>
          <p:cNvSpPr txBox="1"/>
          <p:nvPr/>
        </p:nvSpPr>
        <p:spPr>
          <a:xfrm>
            <a:off x="1981200" y="3228108"/>
            <a:ext cx="634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Τι είναι η τεχνητή νοημοσύνη</a:t>
            </a: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;</a:t>
            </a:r>
            <a:endParaRPr lang="el-GR" sz="2800" b="1" dirty="0">
              <a:solidFill>
                <a:schemeClr val="accent5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07F4"/>
            </a:gs>
            <a:gs pos="50000">
              <a:srgbClr val="1307F4"/>
            </a:gs>
            <a:gs pos="100000">
              <a:srgbClr val="14141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0" y="9591824"/>
            <a:ext cx="18288000" cy="1209526"/>
            <a:chOff x="0" y="-47625"/>
            <a:chExt cx="4816593" cy="318558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0" y="-695176"/>
            <a:ext cx="18288000" cy="1209526"/>
            <a:chOff x="0" y="-47625"/>
            <a:chExt cx="4816593" cy="318558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4"/>
          <p:cNvSpPr txBox="1"/>
          <p:nvPr/>
        </p:nvSpPr>
        <p:spPr>
          <a:xfrm>
            <a:off x="1028700" y="1364919"/>
            <a:ext cx="17875912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 Ιστορία της τεχνητής νοημοσύνης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accent5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7" name="Google Shape;117;p14"/>
          <p:cNvSpPr/>
          <p:nvPr/>
        </p:nvSpPr>
        <p:spPr>
          <a:xfrm rot="-2995208">
            <a:off x="15741467" y="1026997"/>
            <a:ext cx="1071234" cy="1327984"/>
          </a:xfrm>
          <a:custGeom>
            <a:avLst/>
            <a:gdLst/>
            <a:ahLst/>
            <a:cxnLst/>
            <a:rect l="l" t="t" r="r" b="b"/>
            <a:pathLst>
              <a:path w="1071234" h="1327984" extrusionOk="0">
                <a:moveTo>
                  <a:pt x="0" y="0"/>
                </a:moveTo>
                <a:lnTo>
                  <a:pt x="1071234" y="0"/>
                </a:lnTo>
                <a:lnTo>
                  <a:pt x="1071234" y="1327984"/>
                </a:lnTo>
                <a:lnTo>
                  <a:pt x="0" y="1327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70692"/>
            </a:stretch>
          </a:blipFill>
          <a:ln>
            <a:noFill/>
          </a:ln>
        </p:spPr>
      </p:sp>
      <p:sp>
        <p:nvSpPr>
          <p:cNvPr id="118" name="Google Shape;118;p14"/>
          <p:cNvSpPr/>
          <p:nvPr/>
        </p:nvSpPr>
        <p:spPr>
          <a:xfrm rot="-2995208">
            <a:off x="12696134" y="6415061"/>
            <a:ext cx="1978890" cy="2453184"/>
          </a:xfrm>
          <a:custGeom>
            <a:avLst/>
            <a:gdLst/>
            <a:ahLst/>
            <a:cxnLst/>
            <a:rect l="l" t="t" r="r" b="b"/>
            <a:pathLst>
              <a:path w="1978890" h="2453184" extrusionOk="0">
                <a:moveTo>
                  <a:pt x="0" y="0"/>
                </a:moveTo>
                <a:lnTo>
                  <a:pt x="1978890" y="0"/>
                </a:lnTo>
                <a:lnTo>
                  <a:pt x="1978890" y="2453184"/>
                </a:lnTo>
                <a:lnTo>
                  <a:pt x="0" y="2453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70692"/>
            </a:stretch>
          </a:blipFill>
          <a:ln>
            <a:noFill/>
          </a:ln>
        </p:spPr>
      </p:sp>
      <p:sp>
        <p:nvSpPr>
          <p:cNvPr id="17" name="16 - TextBox"/>
          <p:cNvSpPr txBox="1"/>
          <p:nvPr/>
        </p:nvSpPr>
        <p:spPr>
          <a:xfrm>
            <a:off x="1219200" y="2646219"/>
            <a:ext cx="11526982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200" i="1" dirty="0" smtClean="0">
                <a:solidFill>
                  <a:schemeClr val="bg1"/>
                </a:solidFill>
              </a:rPr>
              <a:t>1960–1970</a:t>
            </a:r>
            <a:r>
              <a:rPr lang="el-GR" sz="2200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l-GR" sz="2200" dirty="0" smtClean="0">
                <a:solidFill>
                  <a:schemeClr val="bg1"/>
                </a:solidFill>
              </a:rPr>
              <a:t>Ανάπτυξη των πρώτων προγραμμάτων που προσομοίαζαν την ανθρώπινη σκέψη, κυρίως σε πανεπιστημιακά και ερευνητικά κέντρα.</a:t>
            </a:r>
            <a:r>
              <a:rPr lang="el-GR" sz="2200" i="1" dirty="0" smtClean="0">
                <a:solidFill>
                  <a:schemeClr val="bg1"/>
                </a:solidFill>
              </a:rPr>
              <a:t> </a:t>
            </a:r>
          </a:p>
          <a:p>
            <a:pPr lvl="0"/>
            <a:endParaRPr lang="el-GR" sz="2200" i="1" dirty="0" smtClean="0">
              <a:solidFill>
                <a:schemeClr val="bg1"/>
              </a:solidFill>
            </a:endParaRPr>
          </a:p>
          <a:p>
            <a:pPr lvl="0"/>
            <a:r>
              <a:rPr lang="el-GR" sz="2200" i="1" dirty="0" smtClean="0">
                <a:solidFill>
                  <a:schemeClr val="bg1"/>
                </a:solidFill>
              </a:rPr>
              <a:t>1980</a:t>
            </a:r>
            <a:r>
              <a:rPr lang="el-GR" sz="2200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l-GR" sz="2200" dirty="0" smtClean="0">
                <a:solidFill>
                  <a:schemeClr val="bg1"/>
                </a:solidFill>
              </a:rPr>
              <a:t>Πιο εξελιγμένα ITS, όπως το </a:t>
            </a:r>
            <a:r>
              <a:rPr lang="el-GR" sz="2200" b="1" dirty="0" smtClean="0">
                <a:solidFill>
                  <a:schemeClr val="bg1"/>
                </a:solidFill>
              </a:rPr>
              <a:t>ANDES</a:t>
            </a:r>
            <a:r>
              <a:rPr lang="el-GR" sz="2200" dirty="0" smtClean="0">
                <a:solidFill>
                  <a:schemeClr val="bg1"/>
                </a:solidFill>
              </a:rPr>
              <a:t> για τη φυσική και το </a:t>
            </a:r>
            <a:r>
              <a:rPr lang="el-GR" sz="2200" b="1" dirty="0" smtClean="0">
                <a:solidFill>
                  <a:schemeClr val="bg1"/>
                </a:solidFill>
              </a:rPr>
              <a:t>SOPHIE</a:t>
            </a:r>
            <a:r>
              <a:rPr lang="el-GR" sz="2200" dirty="0" smtClean="0">
                <a:solidFill>
                  <a:schemeClr val="bg1"/>
                </a:solidFill>
              </a:rPr>
              <a:t> για τεχνική εκπαίδευση</a:t>
            </a:r>
            <a:r>
              <a:rPr lang="el-GR" sz="2200" i="1" dirty="0" smtClean="0">
                <a:solidFill>
                  <a:schemeClr val="bg1"/>
                </a:solidFill>
              </a:rPr>
              <a:t> . </a:t>
            </a:r>
          </a:p>
          <a:p>
            <a:pPr lvl="0"/>
            <a:endParaRPr lang="el-GR" sz="2200" i="1" dirty="0" smtClean="0">
              <a:solidFill>
                <a:schemeClr val="bg1"/>
              </a:solidFill>
            </a:endParaRPr>
          </a:p>
          <a:p>
            <a:r>
              <a:rPr lang="el-GR" sz="2200" i="1" dirty="0" smtClean="0">
                <a:solidFill>
                  <a:schemeClr val="bg1"/>
                </a:solidFill>
              </a:rPr>
              <a:t>2000-2010</a:t>
            </a:r>
            <a:r>
              <a:rPr lang="el-GR" sz="2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l-GR" sz="2200" dirty="0" smtClean="0">
                <a:solidFill>
                  <a:schemeClr val="bg1"/>
                </a:solidFill>
              </a:rPr>
              <a:t>Αρχίζει η ευρεία χρήση ΤΝ για ανάλυση επιδόσεων και προσαρμογή περιεχομένου.</a:t>
            </a:r>
          </a:p>
          <a:p>
            <a:endParaRPr lang="el-GR" sz="2200" i="1" dirty="0" smtClean="0">
              <a:solidFill>
                <a:schemeClr val="bg1"/>
              </a:solidFill>
            </a:endParaRPr>
          </a:p>
          <a:p>
            <a:r>
              <a:rPr lang="el-GR" sz="2200" i="1" dirty="0" smtClean="0">
                <a:solidFill>
                  <a:schemeClr val="bg1"/>
                </a:solidFill>
              </a:rPr>
              <a:t> 20</a:t>
            </a:r>
            <a:r>
              <a:rPr lang="el-GR" sz="2200" dirty="0" smtClean="0">
                <a:solidFill>
                  <a:schemeClr val="bg1"/>
                </a:solidFill>
              </a:rPr>
              <a:t>10-2020</a:t>
            </a:r>
          </a:p>
          <a:p>
            <a:r>
              <a:rPr lang="el-GR" sz="2200" dirty="0" smtClean="0">
                <a:solidFill>
                  <a:schemeClr val="bg1"/>
                </a:solidFill>
              </a:rPr>
              <a:t>Ανάλυση «μεγάλων δεδομένων» για να εντοπίζονται δυσκολίες και πρόοδοι μαθητών </a:t>
            </a:r>
          </a:p>
          <a:p>
            <a:endParaRPr lang="el-GR" sz="2200" i="1" dirty="0" smtClean="0">
              <a:solidFill>
                <a:schemeClr val="bg1"/>
              </a:solidFill>
            </a:endParaRPr>
          </a:p>
          <a:p>
            <a:pPr lvl="0"/>
            <a:r>
              <a:rPr lang="el-GR" sz="2200" i="1" dirty="0" smtClean="0">
                <a:solidFill>
                  <a:schemeClr val="bg1"/>
                </a:solidFill>
              </a:rPr>
              <a:t>20</a:t>
            </a:r>
            <a:r>
              <a:rPr lang="el-GR" sz="2200" dirty="0" smtClean="0">
                <a:solidFill>
                  <a:schemeClr val="bg1"/>
                </a:solidFill>
              </a:rPr>
              <a:t> </a:t>
            </a:r>
            <a:r>
              <a:rPr lang="el-GR" sz="2200" dirty="0" err="1" smtClean="0">
                <a:solidFill>
                  <a:schemeClr val="bg1"/>
                </a:solidFill>
              </a:rPr>
              <a:t>20</a:t>
            </a:r>
            <a:endParaRPr lang="el-GR" sz="2200" dirty="0" smtClean="0">
              <a:solidFill>
                <a:schemeClr val="bg1"/>
              </a:solidFill>
            </a:endParaRPr>
          </a:p>
          <a:p>
            <a:pPr lvl="0"/>
            <a:r>
              <a:rPr lang="el-GR" sz="2200" dirty="0" smtClean="0">
                <a:solidFill>
                  <a:schemeClr val="bg1"/>
                </a:solidFill>
              </a:rPr>
              <a:t>Ανάπτυξη μοντέλων όπως το </a:t>
            </a:r>
            <a:r>
              <a:rPr lang="el-GR" sz="2200" b="1" dirty="0" err="1" smtClean="0">
                <a:solidFill>
                  <a:schemeClr val="bg1"/>
                </a:solidFill>
              </a:rPr>
              <a:t>ChatGPT</a:t>
            </a:r>
            <a:r>
              <a:rPr lang="el-GR" sz="2200" dirty="0" smtClean="0">
                <a:solidFill>
                  <a:schemeClr val="bg1"/>
                </a:solidFill>
              </a:rPr>
              <a:t>, που χρησιμοποιούνται για υποστήριξη μαθητών και καθηγητών.</a:t>
            </a:r>
          </a:p>
          <a:p>
            <a:pPr lvl="0"/>
            <a:r>
              <a:rPr lang="el-GR" sz="2200" dirty="0" smtClean="0">
                <a:solidFill>
                  <a:schemeClr val="bg1"/>
                </a:solidFill>
              </a:rPr>
              <a:t>Αυξημένη χρήση </a:t>
            </a:r>
            <a:r>
              <a:rPr lang="el-GR" sz="2200" dirty="0" err="1" smtClean="0">
                <a:solidFill>
                  <a:schemeClr val="bg1"/>
                </a:solidFill>
              </a:rPr>
              <a:t>chatbots</a:t>
            </a:r>
            <a:r>
              <a:rPr lang="el-GR" sz="2200" dirty="0" smtClean="0">
                <a:solidFill>
                  <a:schemeClr val="bg1"/>
                </a:solidFill>
              </a:rPr>
              <a:t>, εργαλείων αυτόματης διόρθωσης, δημιουργίας υλικού και προσωποποιημένης μάθησης.</a:t>
            </a:r>
          </a:p>
          <a:p>
            <a:pPr lvl="0"/>
            <a:r>
              <a:rPr lang="el-GR" sz="2200" dirty="0" smtClean="0">
                <a:solidFill>
                  <a:schemeClr val="bg1"/>
                </a:solidFill>
              </a:rPr>
              <a:t>Τεχνολογίες εικονικών δασκάλων και ρομπότ διδασκαλίας.</a:t>
            </a:r>
          </a:p>
          <a:p>
            <a:endParaRPr lang="el-GR" sz="2200" i="1" dirty="0" smtClean="0">
              <a:solidFill>
                <a:schemeClr val="bg1"/>
              </a:solidFill>
            </a:endParaRPr>
          </a:p>
          <a:p>
            <a:endParaRPr lang="el-GR" sz="2200" dirty="0" smtClean="0">
              <a:solidFill>
                <a:schemeClr val="bg1"/>
              </a:solidFill>
            </a:endParaRPr>
          </a:p>
          <a:p>
            <a:endParaRPr lang="el-GR" sz="2200" i="1" dirty="0" smtClean="0">
              <a:solidFill>
                <a:schemeClr val="bg1"/>
              </a:solidFill>
            </a:endParaRPr>
          </a:p>
          <a:p>
            <a:endParaRPr lang="el-GR" sz="2200" i="1" dirty="0" smtClean="0">
              <a:solidFill>
                <a:schemeClr val="bg1"/>
              </a:solidFill>
            </a:endParaRPr>
          </a:p>
          <a:p>
            <a:endParaRPr lang="el-GR" sz="2200" dirty="0" smtClean="0">
              <a:solidFill>
                <a:schemeClr val="bg1"/>
              </a:solidFill>
            </a:endParaRPr>
          </a:p>
          <a:p>
            <a:endParaRPr lang="el-GR" sz="2200" dirty="0" smtClean="0">
              <a:solidFill>
                <a:schemeClr val="bg1"/>
              </a:solidFill>
            </a:endParaRPr>
          </a:p>
          <a:p>
            <a:pPr lvl="0"/>
            <a:endParaRPr lang="el-GR" sz="2200" i="1" dirty="0" smtClean="0">
              <a:solidFill>
                <a:schemeClr val="bg1"/>
              </a:solidFill>
            </a:endParaRPr>
          </a:p>
          <a:p>
            <a:pPr lvl="0"/>
            <a:endParaRPr lang="el-GR" sz="2200" dirty="0" smtClean="0">
              <a:solidFill>
                <a:schemeClr val="bg1"/>
              </a:solidFill>
            </a:endParaRPr>
          </a:p>
          <a:p>
            <a:pPr lvl="0"/>
            <a:endParaRPr lang="el-GR" sz="2200" dirty="0" smtClean="0">
              <a:solidFill>
                <a:schemeClr val="bg1"/>
              </a:solidFill>
            </a:endParaRPr>
          </a:p>
          <a:p>
            <a:pPr lvl="0"/>
            <a:endParaRPr lang="el-GR" sz="2200" dirty="0" smtClean="0">
              <a:solidFill>
                <a:schemeClr val="bg1"/>
              </a:solidFill>
            </a:endParaRPr>
          </a:p>
          <a:p>
            <a:r>
              <a:rPr lang="el-GR" sz="2200" i="1" dirty="0" smtClean="0">
                <a:solidFill>
                  <a:schemeClr val="bg1"/>
                </a:solidFill>
              </a:rPr>
              <a:t>      </a:t>
            </a:r>
          </a:p>
          <a:p>
            <a:endParaRPr lang="el-GR" sz="2200" i="1" dirty="0" smtClean="0">
              <a:solidFill>
                <a:schemeClr val="bg1"/>
              </a:solidFill>
            </a:endParaRPr>
          </a:p>
          <a:p>
            <a:endParaRPr lang="el-GR" sz="2200" i="1" dirty="0" smtClean="0">
              <a:solidFill>
                <a:schemeClr val="bg1"/>
              </a:solidFill>
            </a:endParaRPr>
          </a:p>
          <a:p>
            <a:endParaRPr lang="el-GR" sz="2200" i="1" dirty="0" smtClean="0">
              <a:solidFill>
                <a:schemeClr val="bg1"/>
              </a:solidFill>
            </a:endParaRPr>
          </a:p>
          <a:p>
            <a:endParaRPr lang="el-GR" sz="2200" i="1" dirty="0" smtClean="0">
              <a:solidFill>
                <a:schemeClr val="bg1"/>
              </a:solidFill>
            </a:endParaRPr>
          </a:p>
          <a:p>
            <a:endParaRPr lang="el-GR" sz="2200" i="1" dirty="0" smtClean="0">
              <a:solidFill>
                <a:schemeClr val="bg1"/>
              </a:solidFill>
            </a:endParaRPr>
          </a:p>
          <a:p>
            <a:endParaRPr lang="el-GR" sz="2200" dirty="0">
              <a:solidFill>
                <a:schemeClr val="bg1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Ανάπτυξη των πρώτων προγραμμάτων που προσομοίαζαν την ανθρώπινη σκέψη, κυρίως σε πανεπιστημιακά και ερευνητικά κέντρα.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6800" y="4198018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07F4"/>
            </a:gs>
            <a:gs pos="50000">
              <a:srgbClr val="1307F4"/>
            </a:gs>
            <a:gs pos="100000">
              <a:srgbClr val="14141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/>
          <p:nvPr/>
        </p:nvSpPr>
        <p:spPr>
          <a:xfrm>
            <a:off x="-198438" y="484519"/>
            <a:ext cx="18605500" cy="9259555"/>
          </a:xfrm>
          <a:custGeom>
            <a:avLst/>
            <a:gdLst/>
            <a:ahLst/>
            <a:cxnLst/>
            <a:rect l="l" t="t" r="r" b="b"/>
            <a:pathLst>
              <a:path w="18605500" h="9259555" extrusionOk="0">
                <a:moveTo>
                  <a:pt x="0" y="0"/>
                </a:moveTo>
                <a:lnTo>
                  <a:pt x="18605501" y="0"/>
                </a:lnTo>
                <a:lnTo>
                  <a:pt x="18605501" y="9259555"/>
                </a:lnTo>
                <a:lnTo>
                  <a:pt x="0" y="92595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t="-866" b="-11997"/>
            </a:stretch>
          </a:blipFill>
          <a:ln>
            <a:noFill/>
          </a:ln>
        </p:spPr>
      </p:sp>
      <p:sp>
        <p:nvSpPr>
          <p:cNvPr id="143" name="Google Shape;143;p16"/>
          <p:cNvSpPr txBox="1"/>
          <p:nvPr/>
        </p:nvSpPr>
        <p:spPr>
          <a:xfrm>
            <a:off x="16426736" y="309731"/>
            <a:ext cx="125730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7" b="1" i="0" u="none" strike="noStrike" cap="none">
                <a:solidFill>
                  <a:srgbClr val="C85103"/>
                </a:solidFill>
                <a:latin typeface="Anton"/>
                <a:ea typeface="Anton"/>
                <a:cs typeface="Anton"/>
                <a:sym typeface="Anton"/>
              </a:rPr>
              <a:t>MANDATORY PAGE</a:t>
            </a:r>
            <a:endParaRPr/>
          </a:p>
        </p:txBody>
      </p:sp>
      <p:grpSp>
        <p:nvGrpSpPr>
          <p:cNvPr id="144" name="Google Shape;144;p16"/>
          <p:cNvGrpSpPr/>
          <p:nvPr/>
        </p:nvGrpSpPr>
        <p:grpSpPr>
          <a:xfrm>
            <a:off x="0" y="9591824"/>
            <a:ext cx="18288000" cy="1209526"/>
            <a:chOff x="0" y="-47625"/>
            <a:chExt cx="4816593" cy="318558"/>
          </a:xfrm>
        </p:grpSpPr>
        <p:sp>
          <p:nvSpPr>
            <p:cNvPr id="145" name="Google Shape;145;p1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</p:sp>
        <p:sp>
          <p:nvSpPr>
            <p:cNvPr id="146" name="Google Shape;146;p16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0" y="-695176"/>
            <a:ext cx="18288000" cy="1209526"/>
            <a:chOff x="0" y="-47625"/>
            <a:chExt cx="4816593" cy="318558"/>
          </a:xfrm>
        </p:grpSpPr>
        <p:sp>
          <p:nvSpPr>
            <p:cNvPr id="148" name="Google Shape;148;p1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</p:sp>
        <p:sp>
          <p:nvSpPr>
            <p:cNvPr id="149" name="Google Shape;149;p16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0" name="Google Shape;150;p16"/>
          <p:cNvCxnSpPr/>
          <p:nvPr/>
        </p:nvCxnSpPr>
        <p:spPr>
          <a:xfrm rot="10800000" flipH="1">
            <a:off x="0" y="8944749"/>
            <a:ext cx="2815807" cy="23745"/>
          </a:xfrm>
          <a:prstGeom prst="straightConnector1">
            <a:avLst/>
          </a:prstGeom>
          <a:noFill/>
          <a:ln w="571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16"/>
          <p:cNvCxnSpPr/>
          <p:nvPr/>
        </p:nvCxnSpPr>
        <p:spPr>
          <a:xfrm rot="10800000">
            <a:off x="-5808470" y="2512168"/>
            <a:ext cx="6724341" cy="0"/>
          </a:xfrm>
          <a:prstGeom prst="straightConnector1">
            <a:avLst/>
          </a:prstGeom>
          <a:noFill/>
          <a:ln w="571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2" name="Google Shape;152;p16"/>
          <p:cNvGrpSpPr/>
          <p:nvPr/>
        </p:nvGrpSpPr>
        <p:grpSpPr>
          <a:xfrm rot="5400000">
            <a:off x="906346" y="2299128"/>
            <a:ext cx="426079" cy="426079"/>
            <a:chOff x="0" y="0"/>
            <a:chExt cx="812800" cy="812800"/>
          </a:xfrm>
        </p:grpSpPr>
        <p:sp>
          <p:nvSpPr>
            <p:cNvPr id="153" name="Google Shape;153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00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6"/>
          <p:cNvSpPr/>
          <p:nvPr/>
        </p:nvSpPr>
        <p:spPr>
          <a:xfrm>
            <a:off x="-5010234" y="1587278"/>
            <a:ext cx="6342659" cy="4114800"/>
          </a:xfrm>
          <a:custGeom>
            <a:avLst/>
            <a:gdLst/>
            <a:ahLst/>
            <a:cxnLst/>
            <a:rect l="l" t="t" r="r" b="b"/>
            <a:pathLst>
              <a:path w="6342659" h="4114800" extrusionOk="0">
                <a:moveTo>
                  <a:pt x="0" y="0"/>
                </a:moveTo>
                <a:lnTo>
                  <a:pt x="6342659" y="0"/>
                </a:lnTo>
                <a:lnTo>
                  <a:pt x="6342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56" name="Google Shape;156;p16"/>
          <p:cNvGrpSpPr/>
          <p:nvPr/>
        </p:nvGrpSpPr>
        <p:grpSpPr>
          <a:xfrm>
            <a:off x="1313375" y="1374239"/>
            <a:ext cx="426079" cy="426079"/>
            <a:chOff x="0" y="0"/>
            <a:chExt cx="812800" cy="812800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00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1313375" y="5445587"/>
            <a:ext cx="426079" cy="426079"/>
            <a:chOff x="0" y="0"/>
            <a:chExt cx="812800" cy="812800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00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2" name="Google Shape;162;p16"/>
          <p:cNvCxnSpPr/>
          <p:nvPr/>
        </p:nvCxnSpPr>
        <p:spPr>
          <a:xfrm rot="10800000">
            <a:off x="-5010234" y="3246464"/>
            <a:ext cx="6724341" cy="0"/>
          </a:xfrm>
          <a:prstGeom prst="straightConnector1">
            <a:avLst/>
          </a:prstGeom>
          <a:noFill/>
          <a:ln w="571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3" name="Google Shape;163;p16"/>
          <p:cNvGrpSpPr/>
          <p:nvPr/>
        </p:nvGrpSpPr>
        <p:grpSpPr>
          <a:xfrm rot="5400000">
            <a:off x="1704582" y="3033425"/>
            <a:ext cx="426079" cy="426079"/>
            <a:chOff x="0" y="0"/>
            <a:chExt cx="812800" cy="812800"/>
          </a:xfrm>
        </p:grpSpPr>
        <p:sp>
          <p:nvSpPr>
            <p:cNvPr id="164" name="Google Shape;164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00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6" name="Google Shape;166;p16"/>
          <p:cNvCxnSpPr/>
          <p:nvPr/>
        </p:nvCxnSpPr>
        <p:spPr>
          <a:xfrm rot="10800000">
            <a:off x="-6270763" y="4346026"/>
            <a:ext cx="6724341" cy="0"/>
          </a:xfrm>
          <a:prstGeom prst="straightConnector1">
            <a:avLst/>
          </a:prstGeom>
          <a:noFill/>
          <a:ln w="571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7" name="Google Shape;167;p16"/>
          <p:cNvGrpSpPr/>
          <p:nvPr/>
        </p:nvGrpSpPr>
        <p:grpSpPr>
          <a:xfrm rot="5400000">
            <a:off x="444053" y="4132986"/>
            <a:ext cx="426079" cy="426079"/>
            <a:chOff x="0" y="0"/>
            <a:chExt cx="812800" cy="812800"/>
          </a:xfrm>
        </p:grpSpPr>
        <p:sp>
          <p:nvSpPr>
            <p:cNvPr id="168" name="Google Shape;168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 cmpd="sng">
              <a:solidFill>
                <a:srgbClr val="00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6"/>
          <p:cNvGrpSpPr/>
          <p:nvPr/>
        </p:nvGrpSpPr>
        <p:grpSpPr>
          <a:xfrm rot="10800000">
            <a:off x="15021664" y="1405027"/>
            <a:ext cx="7096898" cy="838200"/>
            <a:chOff x="0" y="0"/>
            <a:chExt cx="9462530" cy="1117600"/>
          </a:xfrm>
        </p:grpSpPr>
        <p:cxnSp>
          <p:nvCxnSpPr>
            <p:cNvPr id="171" name="Google Shape;171;p16"/>
            <p:cNvCxnSpPr/>
            <p:nvPr/>
          </p:nvCxnSpPr>
          <p:spPr>
            <a:xfrm>
              <a:off x="0" y="595614"/>
              <a:ext cx="8656320" cy="0"/>
            </a:xfrm>
            <a:prstGeom prst="straightConnector1">
              <a:avLst/>
            </a:prstGeom>
            <a:noFill/>
            <a:ln w="76200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72" name="Google Shape;172;p16"/>
            <p:cNvGrpSpPr/>
            <p:nvPr/>
          </p:nvGrpSpPr>
          <p:grpSpPr>
            <a:xfrm>
              <a:off x="8562767" y="311561"/>
              <a:ext cx="568106" cy="568106"/>
              <a:chOff x="0" y="0"/>
              <a:chExt cx="812800" cy="812800"/>
            </a:xfrm>
          </p:grpSpPr>
          <p:sp>
            <p:nvSpPr>
              <p:cNvPr id="173" name="Google Shape;17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" name="Google Shape;175;p16"/>
            <p:cNvSpPr/>
            <p:nvPr/>
          </p:nvSpPr>
          <p:spPr>
            <a:xfrm rot="10800000">
              <a:off x="8344930" y="0"/>
              <a:ext cx="1117600" cy="1117600"/>
            </a:xfrm>
            <a:custGeom>
              <a:avLst/>
              <a:gdLst/>
              <a:ahLst/>
              <a:cxnLst/>
              <a:rect l="l" t="t" r="r" b="b"/>
              <a:pathLst>
                <a:path w="1117600" h="1117600" extrusionOk="0">
                  <a:moveTo>
                    <a:pt x="0" y="0"/>
                  </a:moveTo>
                  <a:lnTo>
                    <a:pt x="1117600" y="0"/>
                  </a:lnTo>
                  <a:lnTo>
                    <a:pt x="1117600" y="1117600"/>
                  </a:lnTo>
                  <a:lnTo>
                    <a:pt x="0" y="11176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177" name="Google Shape;177;p16"/>
          <p:cNvSpPr/>
          <p:nvPr/>
        </p:nvSpPr>
        <p:spPr>
          <a:xfrm>
            <a:off x="2815807" y="852211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 extrusionOk="0">
                <a:moveTo>
                  <a:pt x="0" y="0"/>
                </a:moveTo>
                <a:lnTo>
                  <a:pt x="838200" y="0"/>
                </a:lnTo>
                <a:lnTo>
                  <a:pt x="8382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8" name="Google Shape;178;p16"/>
          <p:cNvSpPr/>
          <p:nvPr/>
        </p:nvSpPr>
        <p:spPr>
          <a:xfrm>
            <a:off x="1194199" y="1168178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 extrusionOk="0">
                <a:moveTo>
                  <a:pt x="0" y="0"/>
                </a:moveTo>
                <a:lnTo>
                  <a:pt x="838200" y="0"/>
                </a:lnTo>
                <a:lnTo>
                  <a:pt x="8382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9" name="Google Shape;179;p16"/>
          <p:cNvSpPr/>
          <p:nvPr/>
        </p:nvSpPr>
        <p:spPr>
          <a:xfrm>
            <a:off x="281186" y="3951314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 extrusionOk="0">
                <a:moveTo>
                  <a:pt x="0" y="0"/>
                </a:moveTo>
                <a:lnTo>
                  <a:pt x="838200" y="0"/>
                </a:lnTo>
                <a:lnTo>
                  <a:pt x="8382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80" name="Google Shape;180;p16"/>
          <p:cNvGrpSpPr/>
          <p:nvPr/>
        </p:nvGrpSpPr>
        <p:grpSpPr>
          <a:xfrm>
            <a:off x="3474935" y="2443164"/>
            <a:ext cx="1482828" cy="2585516"/>
            <a:chOff x="0" y="-1404668"/>
            <a:chExt cx="2688528" cy="5298949"/>
          </a:xfrm>
        </p:grpSpPr>
        <p:grpSp>
          <p:nvGrpSpPr>
            <p:cNvPr id="181" name="Google Shape;181;p16"/>
            <p:cNvGrpSpPr/>
            <p:nvPr/>
          </p:nvGrpSpPr>
          <p:grpSpPr>
            <a:xfrm>
              <a:off x="0" y="0"/>
              <a:ext cx="2688528" cy="2688528"/>
              <a:chOff x="0" y="0"/>
              <a:chExt cx="812800" cy="812800"/>
            </a:xfrm>
          </p:grpSpPr>
          <p:sp>
            <p:nvSpPr>
              <p:cNvPr id="182" name="Google Shape;18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16"/>
            <p:cNvSpPr txBox="1"/>
            <p:nvPr/>
          </p:nvSpPr>
          <p:spPr>
            <a:xfrm>
              <a:off x="988583" y="-1404668"/>
              <a:ext cx="560133" cy="5298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1" dirty="0" smtClean="0">
                  <a:solidFill>
                    <a:srgbClr val="1A33AB"/>
                  </a:solidFill>
                  <a:latin typeface="DM Serif Display"/>
                  <a:cs typeface="DM Serif Display"/>
                  <a:sym typeface="DM Serif Display"/>
                </a:rPr>
                <a:t>1</a:t>
              </a:r>
              <a:endParaRPr dirty="0"/>
            </a:p>
          </p:txBody>
        </p:sp>
      </p:grpSp>
      <p:grpSp>
        <p:nvGrpSpPr>
          <p:cNvPr id="185" name="Google Shape;185;p16"/>
          <p:cNvGrpSpPr/>
          <p:nvPr/>
        </p:nvGrpSpPr>
        <p:grpSpPr>
          <a:xfrm>
            <a:off x="8256075" y="2471738"/>
            <a:ext cx="1716600" cy="2028825"/>
            <a:chOff x="0" y="-1218504"/>
            <a:chExt cx="2688528" cy="3901055"/>
          </a:xfrm>
        </p:grpSpPr>
        <p:grpSp>
          <p:nvGrpSpPr>
            <p:cNvPr id="186" name="Google Shape;186;p16"/>
            <p:cNvGrpSpPr/>
            <p:nvPr/>
          </p:nvGrpSpPr>
          <p:grpSpPr>
            <a:xfrm>
              <a:off x="0" y="0"/>
              <a:ext cx="2688528" cy="2682551"/>
              <a:chOff x="0" y="0"/>
              <a:chExt cx="812800" cy="810993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0" y="0"/>
                <a:ext cx="812800" cy="81099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0993" extrusionOk="0">
                    <a:moveTo>
                      <a:pt x="406400" y="0"/>
                    </a:moveTo>
                    <a:cubicBezTo>
                      <a:pt x="181951" y="0"/>
                      <a:pt x="0" y="181547"/>
                      <a:pt x="0" y="405497"/>
                    </a:cubicBezTo>
                    <a:cubicBezTo>
                      <a:pt x="0" y="629446"/>
                      <a:pt x="181951" y="810993"/>
                      <a:pt x="406400" y="810993"/>
                    </a:cubicBezTo>
                    <a:cubicBezTo>
                      <a:pt x="630849" y="810993"/>
                      <a:pt x="812800" y="629446"/>
                      <a:pt x="812800" y="405497"/>
                    </a:cubicBezTo>
                    <a:cubicBezTo>
                      <a:pt x="812800" y="18154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6"/>
              <p:cNvSpPr txBox="1"/>
              <p:nvPr/>
            </p:nvSpPr>
            <p:spPr>
              <a:xfrm>
                <a:off x="76200" y="28406"/>
                <a:ext cx="660400" cy="706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16"/>
            <p:cNvSpPr txBox="1"/>
            <p:nvPr/>
          </p:nvSpPr>
          <p:spPr>
            <a:xfrm>
              <a:off x="1009930" y="-1218504"/>
              <a:ext cx="711359" cy="2660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1" b="0" i="0" u="none" strike="noStrike" cap="none" dirty="0">
                  <a:solidFill>
                    <a:srgbClr val="1A33AB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2</a:t>
              </a:r>
              <a:endParaRPr dirty="0"/>
            </a:p>
          </p:txBody>
        </p:sp>
      </p:grpSp>
      <p:grpSp>
        <p:nvGrpSpPr>
          <p:cNvPr id="190" name="Google Shape;190;p16"/>
          <p:cNvGrpSpPr/>
          <p:nvPr/>
        </p:nvGrpSpPr>
        <p:grpSpPr>
          <a:xfrm>
            <a:off x="13280099" y="2406861"/>
            <a:ext cx="1793213" cy="2308015"/>
            <a:chOff x="21252" y="-1198346"/>
            <a:chExt cx="2688528" cy="3808375"/>
          </a:xfrm>
        </p:grpSpPr>
        <p:grpSp>
          <p:nvGrpSpPr>
            <p:cNvPr id="191" name="Google Shape;191;p16"/>
            <p:cNvGrpSpPr/>
            <p:nvPr/>
          </p:nvGrpSpPr>
          <p:grpSpPr>
            <a:xfrm>
              <a:off x="21252" y="-145044"/>
              <a:ext cx="2688528" cy="2755073"/>
              <a:chOff x="6425" y="-43850"/>
              <a:chExt cx="812800" cy="832918"/>
            </a:xfrm>
          </p:grpSpPr>
          <p:sp>
            <p:nvSpPr>
              <p:cNvPr id="192" name="Google Shape;192;p16"/>
              <p:cNvSpPr/>
              <p:nvPr/>
            </p:nvSpPr>
            <p:spPr>
              <a:xfrm>
                <a:off x="6425" y="-43850"/>
                <a:ext cx="812800" cy="71598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0993" extrusionOk="0">
                    <a:moveTo>
                      <a:pt x="406400" y="0"/>
                    </a:moveTo>
                    <a:cubicBezTo>
                      <a:pt x="181951" y="0"/>
                      <a:pt x="0" y="181547"/>
                      <a:pt x="0" y="405497"/>
                    </a:cubicBezTo>
                    <a:cubicBezTo>
                      <a:pt x="0" y="629446"/>
                      <a:pt x="181951" y="810993"/>
                      <a:pt x="406400" y="810993"/>
                    </a:cubicBezTo>
                    <a:cubicBezTo>
                      <a:pt x="630849" y="810993"/>
                      <a:pt x="812800" y="629446"/>
                      <a:pt x="812800" y="405497"/>
                    </a:cubicBezTo>
                    <a:cubicBezTo>
                      <a:pt x="812800" y="18154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6"/>
              <p:cNvSpPr txBox="1"/>
              <p:nvPr/>
            </p:nvSpPr>
            <p:spPr>
              <a:xfrm>
                <a:off x="95474" y="-827"/>
                <a:ext cx="660400" cy="7898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16"/>
            <p:cNvSpPr txBox="1"/>
            <p:nvPr/>
          </p:nvSpPr>
          <p:spPr>
            <a:xfrm>
              <a:off x="923797" y="-1198346"/>
              <a:ext cx="711358" cy="2660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1" b="0" i="0" u="none" strike="noStrike" cap="none" dirty="0">
                  <a:solidFill>
                    <a:srgbClr val="1A33AB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3</a:t>
              </a:r>
              <a:endParaRPr dirty="0"/>
            </a:p>
          </p:txBody>
        </p:sp>
      </p:grpSp>
      <p:grpSp>
        <p:nvGrpSpPr>
          <p:cNvPr id="195" name="Google Shape;195;p16"/>
          <p:cNvGrpSpPr/>
          <p:nvPr/>
        </p:nvGrpSpPr>
        <p:grpSpPr>
          <a:xfrm rot="10800000">
            <a:off x="12812674" y="8701824"/>
            <a:ext cx="7140895" cy="426079"/>
            <a:chOff x="0" y="0"/>
            <a:chExt cx="9521194" cy="568106"/>
          </a:xfrm>
        </p:grpSpPr>
        <p:cxnSp>
          <p:nvCxnSpPr>
            <p:cNvPr id="196" name="Google Shape;196;p16"/>
            <p:cNvCxnSpPr/>
            <p:nvPr/>
          </p:nvCxnSpPr>
          <p:spPr>
            <a:xfrm rot="10800000">
              <a:off x="0" y="284053"/>
              <a:ext cx="8965788" cy="0"/>
            </a:xfrm>
            <a:prstGeom prst="straightConnector1">
              <a:avLst/>
            </a:prstGeom>
            <a:noFill/>
            <a:ln w="76200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97" name="Google Shape;197;p16"/>
            <p:cNvGrpSpPr/>
            <p:nvPr/>
          </p:nvGrpSpPr>
          <p:grpSpPr>
            <a:xfrm rot="5400000">
              <a:off x="8953088" y="0"/>
              <a:ext cx="568106" cy="568106"/>
              <a:chOff x="0" y="0"/>
              <a:chExt cx="812800" cy="812800"/>
            </a:xfrm>
          </p:grpSpPr>
          <p:sp>
            <p:nvSpPr>
              <p:cNvPr id="198" name="Google Shape;19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0" name="Google Shape;200;p16"/>
          <p:cNvGrpSpPr/>
          <p:nvPr/>
        </p:nvGrpSpPr>
        <p:grpSpPr>
          <a:xfrm rot="10800000">
            <a:off x="15941639" y="8309076"/>
            <a:ext cx="7140895" cy="426079"/>
            <a:chOff x="0" y="0"/>
            <a:chExt cx="9521194" cy="568106"/>
          </a:xfrm>
        </p:grpSpPr>
        <p:cxnSp>
          <p:nvCxnSpPr>
            <p:cNvPr id="201" name="Google Shape;201;p16"/>
            <p:cNvCxnSpPr/>
            <p:nvPr/>
          </p:nvCxnSpPr>
          <p:spPr>
            <a:xfrm rot="10800000">
              <a:off x="0" y="284053"/>
              <a:ext cx="8965788" cy="0"/>
            </a:xfrm>
            <a:prstGeom prst="straightConnector1">
              <a:avLst/>
            </a:prstGeom>
            <a:noFill/>
            <a:ln w="76200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02" name="Google Shape;202;p16"/>
            <p:cNvGrpSpPr/>
            <p:nvPr/>
          </p:nvGrpSpPr>
          <p:grpSpPr>
            <a:xfrm rot="5400000">
              <a:off x="8953088" y="0"/>
              <a:ext cx="568106" cy="568106"/>
              <a:chOff x="0" y="0"/>
              <a:chExt cx="812800" cy="812800"/>
            </a:xfrm>
          </p:grpSpPr>
          <p:sp>
            <p:nvSpPr>
              <p:cNvPr id="203" name="Google Shape;20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5" name="Google Shape;205;p16"/>
          <p:cNvGrpSpPr/>
          <p:nvPr/>
        </p:nvGrpSpPr>
        <p:grpSpPr>
          <a:xfrm>
            <a:off x="7530776" y="4821887"/>
            <a:ext cx="3348937" cy="2682028"/>
            <a:chOff x="-190500" y="-1657348"/>
            <a:chExt cx="4465249" cy="3576035"/>
          </a:xfrm>
        </p:grpSpPr>
        <p:sp>
          <p:nvSpPr>
            <p:cNvPr id="206" name="Google Shape;206;p16"/>
            <p:cNvSpPr txBox="1"/>
            <p:nvPr/>
          </p:nvSpPr>
          <p:spPr>
            <a:xfrm>
              <a:off x="-133349" y="-1657348"/>
              <a:ext cx="4408098" cy="689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l-GR" sz="2800" b="1" dirty="0" smtClean="0">
                  <a:solidFill>
                    <a:schemeClr val="bg1"/>
                  </a:solidFill>
                </a:rPr>
                <a:t>Εικονικοί Βοηθοί</a:t>
              </a:r>
              <a:endParaRPr sz="2800" dirty="0">
                <a:solidFill>
                  <a:schemeClr val="bg1"/>
                </a:solidFill>
              </a:endParaRPr>
            </a:p>
          </p:txBody>
        </p:sp>
        <p:sp>
          <p:nvSpPr>
            <p:cNvPr id="207" name="Google Shape;207;p16"/>
            <p:cNvSpPr txBox="1"/>
            <p:nvPr/>
          </p:nvSpPr>
          <p:spPr>
            <a:xfrm>
              <a:off x="-190500" y="-666634"/>
              <a:ext cx="4408098" cy="2585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39958"/>
                </a:lnSpc>
              </a:pPr>
              <a:r>
                <a:rPr lang="el-GR" sz="1800" dirty="0" smtClean="0">
                  <a:solidFill>
                    <a:schemeClr val="bg1"/>
                  </a:solidFill>
                </a:rPr>
                <a:t>Μέσω φιλικών και άμεσων διαλόγων, οι μαθητές μπορούν να κάνουν ερωτήσεις, να ζητούν διευκρινίσεις και να λαμβάνουν εξατομικευμένη καθοδήγηση </a:t>
              </a:r>
              <a:endParaRPr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8" name="Google Shape;208;p16"/>
          <p:cNvGrpSpPr/>
          <p:nvPr/>
        </p:nvGrpSpPr>
        <p:grpSpPr>
          <a:xfrm>
            <a:off x="2296203" y="4671347"/>
            <a:ext cx="4547510" cy="2690425"/>
            <a:chOff x="0" y="-723901"/>
            <a:chExt cx="6063347" cy="3587231"/>
          </a:xfrm>
        </p:grpSpPr>
        <p:sp>
          <p:nvSpPr>
            <p:cNvPr id="209" name="Google Shape;209;p16"/>
            <p:cNvSpPr txBox="1"/>
            <p:nvPr/>
          </p:nvSpPr>
          <p:spPr>
            <a:xfrm>
              <a:off x="38100" y="-723901"/>
              <a:ext cx="5339448" cy="1772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l-GR" sz="2400" dirty="0" smtClean="0">
                  <a:solidFill>
                    <a:srgbClr val="FFFFFF"/>
                  </a:solidFill>
                  <a:latin typeface="Arial Black" pitchFamily="34" charset="0"/>
                  <a:ea typeface="Michroma"/>
                  <a:cs typeface="Michroma"/>
                  <a:sym typeface="Michroma"/>
                </a:rPr>
                <a:t>Έξυπνα Εκπαιδευτικά Συστήματα</a:t>
              </a: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ial Rounded MT Bold" pitchFamily="34" charset="0"/>
              </a:endParaRPr>
            </a:p>
          </p:txBody>
        </p:sp>
        <p:sp>
          <p:nvSpPr>
            <p:cNvPr id="210" name="Google Shape;210;p16"/>
            <p:cNvSpPr txBox="1"/>
            <p:nvPr/>
          </p:nvSpPr>
          <p:spPr>
            <a:xfrm>
              <a:off x="0" y="565266"/>
              <a:ext cx="6063347" cy="2298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39958"/>
                </a:lnSpc>
              </a:pPr>
              <a:r>
                <a:rPr lang="el-GR" sz="2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αναλύουν τη συμπεριφορά, τις απαντήσεις και τις ανάγκες κάθε μαθητή, προσαρμόζοντας το εκπαιδευτικό περιεχόμενο αναλόγως</a:t>
              </a:r>
              <a:endParaRPr sz="2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11" name="Google Shape;211;p16"/>
          <p:cNvGrpSpPr/>
          <p:nvPr/>
        </p:nvGrpSpPr>
        <p:grpSpPr>
          <a:xfrm>
            <a:off x="12574356" y="4821887"/>
            <a:ext cx="3794478" cy="3367138"/>
            <a:chOff x="-19051" y="-1657348"/>
            <a:chExt cx="5059304" cy="4489515"/>
          </a:xfrm>
        </p:grpSpPr>
        <p:sp>
          <p:nvSpPr>
            <p:cNvPr id="212" name="Google Shape;212;p16"/>
            <p:cNvSpPr txBox="1"/>
            <p:nvPr/>
          </p:nvSpPr>
          <p:spPr>
            <a:xfrm>
              <a:off x="-19051" y="-1657348"/>
              <a:ext cx="5059304" cy="1378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l-GR" sz="2800" b="1" dirty="0" smtClean="0">
                  <a:solidFill>
                    <a:schemeClr val="bg1"/>
                  </a:solidFill>
                </a:rPr>
                <a:t>Ανάλυση Δεδομένων</a:t>
              </a:r>
              <a:endParaRPr lang="el-GR" sz="2800" dirty="0" smtClean="0">
                <a:solidFill>
                  <a:schemeClr val="bg1"/>
                </a:solidFill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chemeClr val="bg1"/>
                </a:solidFill>
              </a:endParaRPr>
            </a:p>
          </p:txBody>
        </p:sp>
        <p:sp>
          <p:nvSpPr>
            <p:cNvPr id="213" name="Google Shape;213;p16"/>
            <p:cNvSpPr txBox="1"/>
            <p:nvPr/>
          </p:nvSpPr>
          <p:spPr>
            <a:xfrm>
              <a:off x="325602" y="-787283"/>
              <a:ext cx="4225539" cy="361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39958"/>
                </a:lnSpc>
              </a:pPr>
              <a:r>
                <a:rPr lang="el-GR" sz="1800" dirty="0" smtClean="0">
                  <a:solidFill>
                    <a:schemeClr val="bg1"/>
                  </a:solidFill>
                </a:rPr>
                <a:t>Μέσα από τη συλλογή μεγάλου όγκου πληροφοριών, όπως επιδόσεις σε τεστ, χρόνος συμμετοχής σε δραστηριότητες κ  μπορούν να εξάγουν συμπεράσματα για τη πορεία των μαθητών.</a:t>
              </a:r>
              <a:endParaRPr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Google Shape;409;p21"/>
          <p:cNvSpPr txBox="1"/>
          <p:nvPr/>
        </p:nvSpPr>
        <p:spPr>
          <a:xfrm>
            <a:off x="4480275" y="1417970"/>
            <a:ext cx="98786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dirty="0" smtClean="0">
                <a:solidFill>
                  <a:srgbClr val="FFFFFF"/>
                </a:solidFill>
                <a:latin typeface="Anton"/>
                <a:sym typeface="Anton"/>
              </a:rPr>
              <a:t>Πού χρησιμοποιείται στην εκπαίδευση </a:t>
            </a:r>
            <a:endParaRPr sz="40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07F4"/>
            </a:gs>
            <a:gs pos="50000">
              <a:srgbClr val="1307F4"/>
            </a:gs>
            <a:gs pos="100000">
              <a:srgbClr val="14141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"/>
          <p:cNvSpPr/>
          <p:nvPr/>
        </p:nvSpPr>
        <p:spPr>
          <a:xfrm>
            <a:off x="45003" y="4906108"/>
            <a:ext cx="18242997" cy="10247433"/>
          </a:xfrm>
          <a:custGeom>
            <a:avLst/>
            <a:gdLst/>
            <a:ahLst/>
            <a:cxnLst/>
            <a:rect l="l" t="t" r="r" b="b"/>
            <a:pathLst>
              <a:path w="18242997" h="10247433" extrusionOk="0">
                <a:moveTo>
                  <a:pt x="0" y="0"/>
                </a:moveTo>
                <a:lnTo>
                  <a:pt x="18242996" y="0"/>
                </a:lnTo>
                <a:lnTo>
                  <a:pt x="18242996" y="10247433"/>
                </a:lnTo>
                <a:lnTo>
                  <a:pt x="0" y="10247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0999"/>
            </a:blip>
            <a:stretch>
              <a:fillRect/>
            </a:stretch>
          </a:blipFill>
          <a:ln>
            <a:noFill/>
          </a:ln>
        </p:spPr>
      </p:sp>
      <p:pic>
        <p:nvPicPr>
          <p:cNvPr id="368" name="Google Shape;368;p21"/>
          <p:cNvPicPr preferRelativeResize="0"/>
          <p:nvPr/>
        </p:nvPicPr>
        <p:blipFill rotWithShape="1">
          <a:blip r:embed="rId4">
            <a:alphaModFix/>
          </a:blip>
          <a:srcRect l="28561" r="29610"/>
          <a:stretch/>
        </p:blipFill>
        <p:spPr>
          <a:xfrm>
            <a:off x="10658474" y="-331842"/>
            <a:ext cx="7629525" cy="1061884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1"/>
          <p:cNvSpPr txBox="1"/>
          <p:nvPr/>
        </p:nvSpPr>
        <p:spPr>
          <a:xfrm>
            <a:off x="1589866" y="7853083"/>
            <a:ext cx="3980117" cy="232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el-GR" sz="1800" dirty="0" smtClean="0">
                <a:solidFill>
                  <a:schemeClr val="bg1"/>
                </a:solidFill>
                <a:latin typeface="Arial Black" pitchFamily="34" charset="0"/>
              </a:rPr>
              <a:t>αναλαμβάνει χρονοβόρες διαδικασίες, επιτρέποντας στον δάσκαλο να αφιερώσει χρόνο στην  αλληλεπίδραση με τους μαθητές</a:t>
            </a:r>
            <a:r>
              <a:rPr lang="el-GR" sz="1800" dirty="0" smtClean="0"/>
              <a:t>.</a:t>
            </a: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  <a:sym typeface="Rasa"/>
              </a:rPr>
              <a:t> </a:t>
            </a:r>
            <a:endParaRPr lang="el-GR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70" name="Google Shape;370;p21"/>
          <p:cNvSpPr/>
          <p:nvPr/>
        </p:nvSpPr>
        <p:spPr>
          <a:xfrm>
            <a:off x="679801" y="4159862"/>
            <a:ext cx="729182" cy="729182"/>
          </a:xfrm>
          <a:custGeom>
            <a:avLst/>
            <a:gdLst/>
            <a:ahLst/>
            <a:cxnLst/>
            <a:rect l="l" t="t" r="r" b="b"/>
            <a:pathLst>
              <a:path w="729182" h="729182" extrusionOk="0">
                <a:moveTo>
                  <a:pt x="0" y="0"/>
                </a:moveTo>
                <a:lnTo>
                  <a:pt x="729182" y="0"/>
                </a:lnTo>
                <a:lnTo>
                  <a:pt x="729182" y="729182"/>
                </a:lnTo>
                <a:lnTo>
                  <a:pt x="0" y="729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2" name="Google Shape;372;p21"/>
          <p:cNvSpPr txBox="1"/>
          <p:nvPr/>
        </p:nvSpPr>
        <p:spPr>
          <a:xfrm>
            <a:off x="1501672" y="7004839"/>
            <a:ext cx="387075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l-GR" b="1" dirty="0" smtClean="0"/>
              <a:t> </a:t>
            </a: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Υποστήριξη του Ρόλου του Εκπαιδευτικού</a:t>
            </a:r>
            <a:endParaRPr lang="el-GR" sz="2400" dirty="0">
              <a:solidFill>
                <a:schemeClr val="bg2">
                  <a:lumMod val="5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73" name="Google Shape;373;p21"/>
          <p:cNvGrpSpPr/>
          <p:nvPr/>
        </p:nvGrpSpPr>
        <p:grpSpPr>
          <a:xfrm>
            <a:off x="0" y="9591824"/>
            <a:ext cx="18288000" cy="1209526"/>
            <a:chOff x="0" y="-47625"/>
            <a:chExt cx="4816593" cy="318558"/>
          </a:xfrm>
        </p:grpSpPr>
        <p:sp>
          <p:nvSpPr>
            <p:cNvPr id="374" name="Google Shape;374;p2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</p:sp>
        <p:sp>
          <p:nvSpPr>
            <p:cNvPr id="375" name="Google Shape;375;p21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" name="Google Shape;376;p21"/>
          <p:cNvGrpSpPr/>
          <p:nvPr/>
        </p:nvGrpSpPr>
        <p:grpSpPr>
          <a:xfrm>
            <a:off x="0" y="-695176"/>
            <a:ext cx="18288000" cy="1209526"/>
            <a:chOff x="0" y="-47625"/>
            <a:chExt cx="4816593" cy="318558"/>
          </a:xfrm>
        </p:grpSpPr>
        <p:sp>
          <p:nvSpPr>
            <p:cNvPr id="377" name="Google Shape;377;p2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</p:sp>
        <p:sp>
          <p:nvSpPr>
            <p:cNvPr id="378" name="Google Shape;378;p21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21"/>
          <p:cNvGrpSpPr/>
          <p:nvPr/>
        </p:nvGrpSpPr>
        <p:grpSpPr>
          <a:xfrm>
            <a:off x="14698123" y="753327"/>
            <a:ext cx="9802463" cy="2245792"/>
            <a:chOff x="0" y="0"/>
            <a:chExt cx="13069951" cy="2994390"/>
          </a:xfrm>
        </p:grpSpPr>
        <p:sp>
          <p:nvSpPr>
            <p:cNvPr id="380" name="Google Shape;380;p21"/>
            <p:cNvSpPr/>
            <p:nvPr/>
          </p:nvSpPr>
          <p:spPr>
            <a:xfrm>
              <a:off x="2811745" y="0"/>
              <a:ext cx="9753600" cy="1844317"/>
            </a:xfrm>
            <a:custGeom>
              <a:avLst/>
              <a:gdLst/>
              <a:ahLst/>
              <a:cxnLst/>
              <a:rect l="l" t="t" r="r" b="b"/>
              <a:pathLst>
                <a:path w="9753600" h="1844317" extrusionOk="0">
                  <a:moveTo>
                    <a:pt x="0" y="0"/>
                  </a:moveTo>
                  <a:lnTo>
                    <a:pt x="9753600" y="0"/>
                  </a:lnTo>
                  <a:lnTo>
                    <a:pt x="9753600" y="1844317"/>
                  </a:lnTo>
                  <a:lnTo>
                    <a:pt x="0" y="18443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grpSp>
          <p:nvGrpSpPr>
            <p:cNvPr id="381" name="Google Shape;381;p21"/>
            <p:cNvGrpSpPr/>
            <p:nvPr/>
          </p:nvGrpSpPr>
          <p:grpSpPr>
            <a:xfrm>
              <a:off x="11775151" y="354053"/>
              <a:ext cx="568106" cy="568106"/>
              <a:chOff x="0" y="0"/>
              <a:chExt cx="812800" cy="812800"/>
            </a:xfrm>
          </p:grpSpPr>
          <p:sp>
            <p:nvSpPr>
              <p:cNvPr id="382" name="Google Shape;382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1"/>
            <p:cNvGrpSpPr/>
            <p:nvPr/>
          </p:nvGrpSpPr>
          <p:grpSpPr>
            <a:xfrm>
              <a:off x="12501845" y="0"/>
              <a:ext cx="568106" cy="568106"/>
              <a:chOff x="0" y="0"/>
              <a:chExt cx="812800" cy="812800"/>
            </a:xfrm>
          </p:grpSpPr>
          <p:sp>
            <p:nvSpPr>
              <p:cNvPr id="385" name="Google Shape;385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7" name="Google Shape;387;p21"/>
            <p:cNvSpPr/>
            <p:nvPr/>
          </p:nvSpPr>
          <p:spPr>
            <a:xfrm>
              <a:off x="423753" y="922159"/>
              <a:ext cx="9753600" cy="1844317"/>
            </a:xfrm>
            <a:custGeom>
              <a:avLst/>
              <a:gdLst/>
              <a:ahLst/>
              <a:cxnLst/>
              <a:rect l="l" t="t" r="r" b="b"/>
              <a:pathLst>
                <a:path w="9753600" h="1844317" extrusionOk="0">
                  <a:moveTo>
                    <a:pt x="0" y="0"/>
                  </a:moveTo>
                  <a:lnTo>
                    <a:pt x="9753600" y="0"/>
                  </a:lnTo>
                  <a:lnTo>
                    <a:pt x="9753600" y="1844317"/>
                  </a:lnTo>
                  <a:lnTo>
                    <a:pt x="0" y="18443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grpSp>
          <p:nvGrpSpPr>
            <p:cNvPr id="388" name="Google Shape;388;p21"/>
            <p:cNvGrpSpPr/>
            <p:nvPr/>
          </p:nvGrpSpPr>
          <p:grpSpPr>
            <a:xfrm>
              <a:off x="9387159" y="1276211"/>
              <a:ext cx="568106" cy="568106"/>
              <a:chOff x="0" y="0"/>
              <a:chExt cx="812800" cy="812800"/>
            </a:xfrm>
          </p:grpSpPr>
          <p:sp>
            <p:nvSpPr>
              <p:cNvPr id="389" name="Google Shape;389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21"/>
            <p:cNvGrpSpPr/>
            <p:nvPr/>
          </p:nvGrpSpPr>
          <p:grpSpPr>
            <a:xfrm>
              <a:off x="10113853" y="922159"/>
              <a:ext cx="568106" cy="568106"/>
              <a:chOff x="0" y="0"/>
              <a:chExt cx="812800" cy="812800"/>
            </a:xfrm>
          </p:grpSpPr>
          <p:sp>
            <p:nvSpPr>
              <p:cNvPr id="392" name="Google Shape;392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4" name="Google Shape;394;p21"/>
            <p:cNvGrpSpPr/>
            <p:nvPr/>
          </p:nvGrpSpPr>
          <p:grpSpPr>
            <a:xfrm>
              <a:off x="0" y="878632"/>
              <a:ext cx="568106" cy="568106"/>
              <a:chOff x="0" y="0"/>
              <a:chExt cx="812800" cy="812800"/>
            </a:xfrm>
          </p:grpSpPr>
          <p:sp>
            <p:nvSpPr>
              <p:cNvPr id="395" name="Google Shape;395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7" name="Google Shape;397;p21"/>
            <p:cNvGrpSpPr/>
            <p:nvPr/>
          </p:nvGrpSpPr>
          <p:grpSpPr>
            <a:xfrm>
              <a:off x="2394985" y="0"/>
              <a:ext cx="568106" cy="568106"/>
              <a:chOff x="0" y="0"/>
              <a:chExt cx="812800" cy="812800"/>
            </a:xfrm>
          </p:grpSpPr>
          <p:sp>
            <p:nvSpPr>
              <p:cNvPr id="398" name="Google Shape;398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" name="Google Shape;400;p21"/>
            <p:cNvGrpSpPr/>
            <p:nvPr/>
          </p:nvGrpSpPr>
          <p:grpSpPr>
            <a:xfrm>
              <a:off x="0" y="2426284"/>
              <a:ext cx="568106" cy="568106"/>
              <a:chOff x="0" y="0"/>
              <a:chExt cx="812800" cy="812800"/>
            </a:xfrm>
          </p:grpSpPr>
          <p:sp>
            <p:nvSpPr>
              <p:cNvPr id="401" name="Google Shape;401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p21"/>
            <p:cNvGrpSpPr/>
            <p:nvPr/>
          </p:nvGrpSpPr>
          <p:grpSpPr>
            <a:xfrm>
              <a:off x="568106" y="2104131"/>
              <a:ext cx="568106" cy="568106"/>
              <a:chOff x="0" y="0"/>
              <a:chExt cx="812800" cy="812800"/>
            </a:xfrm>
          </p:grpSpPr>
          <p:sp>
            <p:nvSpPr>
              <p:cNvPr id="404" name="Google Shape;404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6" name="Google Shape;406;p21"/>
          <p:cNvSpPr/>
          <p:nvPr/>
        </p:nvSpPr>
        <p:spPr>
          <a:xfrm>
            <a:off x="679801" y="7162001"/>
            <a:ext cx="729182" cy="729182"/>
          </a:xfrm>
          <a:custGeom>
            <a:avLst/>
            <a:gdLst/>
            <a:ahLst/>
            <a:cxnLst/>
            <a:rect l="l" t="t" r="r" b="b"/>
            <a:pathLst>
              <a:path w="729182" h="729182" extrusionOk="0">
                <a:moveTo>
                  <a:pt x="0" y="0"/>
                </a:moveTo>
                <a:lnTo>
                  <a:pt x="729182" y="0"/>
                </a:lnTo>
                <a:lnTo>
                  <a:pt x="729182" y="729182"/>
                </a:lnTo>
                <a:lnTo>
                  <a:pt x="0" y="729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7" name="Google Shape;407;p21"/>
          <p:cNvSpPr/>
          <p:nvPr/>
        </p:nvSpPr>
        <p:spPr>
          <a:xfrm>
            <a:off x="5191104" y="4159862"/>
            <a:ext cx="729182" cy="729182"/>
          </a:xfrm>
          <a:custGeom>
            <a:avLst/>
            <a:gdLst/>
            <a:ahLst/>
            <a:cxnLst/>
            <a:rect l="l" t="t" r="r" b="b"/>
            <a:pathLst>
              <a:path w="729182" h="729182" extrusionOk="0">
                <a:moveTo>
                  <a:pt x="0" y="0"/>
                </a:moveTo>
                <a:lnTo>
                  <a:pt x="729182" y="0"/>
                </a:lnTo>
                <a:lnTo>
                  <a:pt x="729182" y="729182"/>
                </a:lnTo>
                <a:lnTo>
                  <a:pt x="0" y="729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8" name="Google Shape;408;p21"/>
          <p:cNvSpPr/>
          <p:nvPr/>
        </p:nvSpPr>
        <p:spPr>
          <a:xfrm>
            <a:off x="5476854" y="7219151"/>
            <a:ext cx="729182" cy="729182"/>
          </a:xfrm>
          <a:custGeom>
            <a:avLst/>
            <a:gdLst/>
            <a:ahLst/>
            <a:cxnLst/>
            <a:rect l="l" t="t" r="r" b="b"/>
            <a:pathLst>
              <a:path w="729182" h="729182" extrusionOk="0">
                <a:moveTo>
                  <a:pt x="0" y="0"/>
                </a:moveTo>
                <a:lnTo>
                  <a:pt x="729182" y="0"/>
                </a:lnTo>
                <a:lnTo>
                  <a:pt x="729182" y="729182"/>
                </a:lnTo>
                <a:lnTo>
                  <a:pt x="0" y="729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9" name="Google Shape;409;p21"/>
          <p:cNvSpPr txBox="1"/>
          <p:nvPr/>
        </p:nvSpPr>
        <p:spPr>
          <a:xfrm>
            <a:off x="679801" y="1617995"/>
            <a:ext cx="8115300" cy="187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l-GR" sz="3800" b="1" dirty="0" smtClean="0">
                <a:solidFill>
                  <a:srgbClr val="FFFFFF"/>
                </a:solidFill>
                <a:latin typeface="Anton"/>
                <a:sym typeface="Anton"/>
              </a:rPr>
              <a:t>Παιδαγωγικά Οφέλη από την Τεχνητή Νοημοσύνη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800" b="1" dirty="0" smtClean="0">
                <a:solidFill>
                  <a:srgbClr val="FFFFFF"/>
                </a:solidFill>
                <a:latin typeface="Anton"/>
                <a:sym typeface="Anton"/>
              </a:rPr>
              <a:t> </a:t>
            </a:r>
            <a:endParaRPr sz="3800" b="1" dirty="0"/>
          </a:p>
        </p:txBody>
      </p:sp>
      <p:sp>
        <p:nvSpPr>
          <p:cNvPr id="410" name="Google Shape;410;p21"/>
          <p:cNvSpPr txBox="1"/>
          <p:nvPr/>
        </p:nvSpPr>
        <p:spPr>
          <a:xfrm>
            <a:off x="6088655" y="3988413"/>
            <a:ext cx="445552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Ενίσχυση της Συνεργασίας και της Δημιουργικότητας</a:t>
            </a:r>
            <a:endParaRPr lang="el-GR" sz="2400" dirty="0">
              <a:solidFill>
                <a:schemeClr val="bg2">
                  <a:lumMod val="5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6269668" y="6990551"/>
            <a:ext cx="4032753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Ενίσχυση της Ισοτιμίας στην Εκπαίδευση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  <a:sym typeface="Michroma"/>
              </a:rPr>
              <a:t> </a:t>
            </a:r>
            <a:endParaRPr lang="el-GR" sz="2400" dirty="0">
              <a:solidFill>
                <a:schemeClr val="bg2">
                  <a:lumMod val="5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2" name="Google Shape;412;p21"/>
          <p:cNvSpPr txBox="1"/>
          <p:nvPr/>
        </p:nvSpPr>
        <p:spPr>
          <a:xfrm>
            <a:off x="1544535" y="4850944"/>
            <a:ext cx="387075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9958"/>
              </a:lnSpc>
            </a:pPr>
            <a:r>
              <a:rPr lang="el-GR" sz="1800" dirty="0" smtClean="0"/>
              <a:t> </a:t>
            </a:r>
            <a:r>
              <a:rPr lang="el-GR" sz="1800" dirty="0" smtClean="0">
                <a:solidFill>
                  <a:schemeClr val="bg1"/>
                </a:solidFill>
                <a:latin typeface="Arial Black" pitchFamily="34" charset="0"/>
              </a:rPr>
              <a:t>επιτρέπει τη δημιουργία μαθησιακών εμπειριών που προσαρμόζονται στις μοναδικές ανάγκες και τα ενδιαφέροντα κάθε μαθητή. </a:t>
            </a:r>
            <a:endParaRPr lang="el-GR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3" name="Google Shape;413;p21"/>
          <p:cNvSpPr txBox="1"/>
          <p:nvPr/>
        </p:nvSpPr>
        <p:spPr>
          <a:xfrm>
            <a:off x="6186412" y="4850944"/>
            <a:ext cx="3870752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el-GR" sz="2400" dirty="0" smtClean="0"/>
              <a:t> </a:t>
            </a:r>
            <a:r>
              <a:rPr lang="el-GR" sz="1800" dirty="0" smtClean="0">
                <a:solidFill>
                  <a:schemeClr val="bg1"/>
                </a:solidFill>
                <a:latin typeface="Arial Black" pitchFamily="34" charset="0"/>
              </a:rPr>
              <a:t>οι μαθητές δουλεύουν μαζί, ανταλλάσσοντας ιδέες και λύνοντας προβλήματα ομαδικά.</a:t>
            </a: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  </a:t>
            </a:r>
            <a:endParaRPr dirty="0"/>
          </a:p>
        </p:txBody>
      </p:sp>
      <p:sp>
        <p:nvSpPr>
          <p:cNvPr id="414" name="Google Shape;414;p21"/>
          <p:cNvSpPr txBox="1"/>
          <p:nvPr/>
        </p:nvSpPr>
        <p:spPr>
          <a:xfrm>
            <a:off x="6253124" y="7795933"/>
            <a:ext cx="3980117" cy="219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 smtClean="0"/>
              <a:t> </a:t>
            </a:r>
            <a:r>
              <a:rPr lang="el-GR" sz="1800" dirty="0" smtClean="0">
                <a:solidFill>
                  <a:schemeClr val="bg1"/>
                </a:solidFill>
                <a:latin typeface="Arial Black" pitchFamily="34" charset="0"/>
              </a:rPr>
              <a:t>όλοι οι μαθητές μπορούν να έχουν πρόσβαση σε υψηλής ποιότητας εκπαιδευτικό υλικό και υποστήριξη.</a:t>
            </a:r>
          </a:p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 </a:t>
            </a:r>
            <a:endParaRPr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57336" y="4026248"/>
            <a:ext cx="3986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l-GR" sz="2400" b="1" dirty="0" smtClean="0"/>
              <a:t> </a:t>
            </a:r>
            <a:r>
              <a:rPr lang="el-GR" sz="24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Εξατομίκευση της Μάθησης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07F4"/>
            </a:gs>
            <a:gs pos="50000">
              <a:srgbClr val="1307F4"/>
            </a:gs>
            <a:gs pos="100000">
              <a:srgbClr val="14141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0" y="9591824"/>
            <a:ext cx="18288000" cy="1209526"/>
            <a:chOff x="0" y="-47625"/>
            <a:chExt cx="4816593" cy="318558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/>
          <p:nvPr/>
        </p:nvSpPr>
        <p:spPr>
          <a:xfrm>
            <a:off x="0" y="514350"/>
            <a:ext cx="18288000" cy="9258300"/>
          </a:xfrm>
          <a:custGeom>
            <a:avLst/>
            <a:gdLst/>
            <a:ahLst/>
            <a:cxnLst/>
            <a:rect l="l" t="t" r="r" b="b"/>
            <a:pathLst>
              <a:path w="18288000" h="9258300" extrusionOk="0">
                <a:moveTo>
                  <a:pt x="0" y="0"/>
                </a:moveTo>
                <a:lnTo>
                  <a:pt x="18288000" y="0"/>
                </a:lnTo>
                <a:lnTo>
                  <a:pt x="182880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2000"/>
            </a:blip>
            <a:stretch>
              <a:fillRect t="-2655" b="-8451"/>
            </a:stretch>
          </a:blipFill>
          <a:ln>
            <a:noFill/>
          </a:ln>
        </p:spPr>
      </p:sp>
      <p:grpSp>
        <p:nvGrpSpPr>
          <p:cNvPr id="88" name="Google Shape;88;p13"/>
          <p:cNvGrpSpPr/>
          <p:nvPr/>
        </p:nvGrpSpPr>
        <p:grpSpPr>
          <a:xfrm>
            <a:off x="0" y="-695176"/>
            <a:ext cx="18288000" cy="1209526"/>
            <a:chOff x="0" y="-47625"/>
            <a:chExt cx="4816593" cy="318558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</p:sp>
        <p:sp>
          <p:nvSpPr>
            <p:cNvPr id="90" name="Google Shape;90;p13"/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2838630" y="7881700"/>
            <a:ext cx="6476882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 b="0" i="0" u="none" strike="noStrike" cap="none">
                <a:solidFill>
                  <a:srgbClr val="00FFFF"/>
                </a:solidFill>
                <a:latin typeface="Michroma"/>
                <a:ea typeface="Michroma"/>
                <a:cs typeface="Michroma"/>
                <a:sym typeface="Michroma"/>
              </a:rPr>
              <a:t>Pitch Deck</a:t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 rot="-5400000">
            <a:off x="5303100" y="3042259"/>
            <a:ext cx="1409463" cy="9590220"/>
          </a:xfrm>
          <a:custGeom>
            <a:avLst/>
            <a:gdLst/>
            <a:ahLst/>
            <a:cxnLst/>
            <a:rect l="l" t="t" r="r" b="b"/>
            <a:pathLst>
              <a:path w="1409463" h="9590220" extrusionOk="0">
                <a:moveTo>
                  <a:pt x="0" y="0"/>
                </a:moveTo>
                <a:lnTo>
                  <a:pt x="1409463" y="0"/>
                </a:lnTo>
                <a:lnTo>
                  <a:pt x="1409463" y="9590220"/>
                </a:lnTo>
                <a:lnTo>
                  <a:pt x="0" y="9590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013090"/>
            </a:stretch>
          </a:blipFill>
          <a:ln>
            <a:noFill/>
          </a:ln>
        </p:spPr>
      </p:sp>
      <p:sp>
        <p:nvSpPr>
          <p:cNvPr id="94" name="Google Shape;94;p13"/>
          <p:cNvSpPr txBox="1"/>
          <p:nvPr/>
        </p:nvSpPr>
        <p:spPr>
          <a:xfrm>
            <a:off x="2359061" y="3793048"/>
            <a:ext cx="7436019" cy="30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Presentation Tool </a:t>
            </a:r>
            <a:endParaRPr/>
          </a:p>
        </p:txBody>
      </p:sp>
      <p:grpSp>
        <p:nvGrpSpPr>
          <p:cNvPr id="95" name="Google Shape;95;p13"/>
          <p:cNvGrpSpPr/>
          <p:nvPr/>
        </p:nvGrpSpPr>
        <p:grpSpPr>
          <a:xfrm>
            <a:off x="4749193" y="1156351"/>
            <a:ext cx="2655756" cy="2368574"/>
            <a:chOff x="0" y="-207466"/>
            <a:chExt cx="3541008" cy="3158098"/>
          </a:xfrm>
        </p:grpSpPr>
        <p:grpSp>
          <p:nvGrpSpPr>
            <p:cNvPr id="96" name="Google Shape;96;p13"/>
            <p:cNvGrpSpPr/>
            <p:nvPr/>
          </p:nvGrpSpPr>
          <p:grpSpPr>
            <a:xfrm>
              <a:off x="0" y="-207466"/>
              <a:ext cx="2950632" cy="3158098"/>
              <a:chOff x="0" y="-57150"/>
              <a:chExt cx="812800" cy="869950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178420" y="0"/>
                    </a:moveTo>
                    <a:lnTo>
                      <a:pt x="634380" y="0"/>
                    </a:lnTo>
                    <a:cubicBezTo>
                      <a:pt x="732919" y="0"/>
                      <a:pt x="812800" y="79881"/>
                      <a:pt x="812800" y="178420"/>
                    </a:cubicBezTo>
                    <a:lnTo>
                      <a:pt x="812800" y="634380"/>
                    </a:lnTo>
                    <a:cubicBezTo>
                      <a:pt x="812800" y="732919"/>
                      <a:pt x="732919" y="812800"/>
                      <a:pt x="634380" y="812800"/>
                    </a:cubicBezTo>
                    <a:lnTo>
                      <a:pt x="178420" y="812800"/>
                    </a:lnTo>
                    <a:cubicBezTo>
                      <a:pt x="79881" y="812800"/>
                      <a:pt x="0" y="732919"/>
                      <a:pt x="0" y="634380"/>
                    </a:cubicBezTo>
                    <a:lnTo>
                      <a:pt x="0" y="178420"/>
                    </a:lnTo>
                    <a:cubicBezTo>
                      <a:pt x="0" y="79881"/>
                      <a:pt x="79881" y="0"/>
                      <a:pt x="178420" y="0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" name="Google Shape;99;p13"/>
            <p:cNvSpPr txBox="1"/>
            <p:nvPr/>
          </p:nvSpPr>
          <p:spPr>
            <a:xfrm>
              <a:off x="0" y="402378"/>
              <a:ext cx="3541008" cy="2288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0" b="0" i="0" u="none" strike="noStrike" cap="none">
                  <a:solidFill>
                    <a:srgbClr val="2224FD"/>
                  </a:solidFill>
                  <a:latin typeface="Anton"/>
                  <a:ea typeface="Anton"/>
                  <a:cs typeface="Anton"/>
                  <a:sym typeface="Anton"/>
                </a:rPr>
                <a:t>AI </a:t>
              </a:r>
              <a:endParaRPr/>
            </a:p>
          </p:txBody>
        </p:sp>
      </p:grpSp>
      <p:pic>
        <p:nvPicPr>
          <p:cNvPr id="21" name="20 - Εικόνα" descr="εικόνα_Viber_2025-05-06_21-44-39-844.jpg"/>
          <p:cNvPicPr>
            <a:picLocks noChangeAspect="1"/>
          </p:cNvPicPr>
          <p:nvPr/>
        </p:nvPicPr>
        <p:blipFill>
          <a:blip r:embed="rId5"/>
          <a:srcRect r="4167"/>
          <a:stretch>
            <a:fillRect/>
          </a:stretch>
        </p:blipFill>
        <p:spPr>
          <a:xfrm>
            <a:off x="0" y="-525346"/>
            <a:ext cx="18454255" cy="11355004"/>
          </a:xfrm>
          <a:prstGeom prst="rect">
            <a:avLst/>
          </a:prstGeom>
        </p:spPr>
      </p:pic>
      <p:sp>
        <p:nvSpPr>
          <p:cNvPr id="27" name="26 - TextBox"/>
          <p:cNvSpPr txBox="1"/>
          <p:nvPr/>
        </p:nvSpPr>
        <p:spPr>
          <a:xfrm>
            <a:off x="1579419" y="2008910"/>
            <a:ext cx="5084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Arial Black" pitchFamily="34" charset="0"/>
              </a:rPr>
              <a:t>Προβλήματα τεχνητής νοημοσύνης </a:t>
            </a:r>
            <a:endParaRPr lang="el-GR" sz="3200" dirty="0">
              <a:latin typeface="Arial Black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1468581" y="3255818"/>
            <a:ext cx="70519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Ζητήματα όπως η προστασία των προσωπικών δεδομένων των μαθητών, η αποφυγή της υπερβολικής εξάρτησης από τα ψηφιακά μέσα και η διατήρηση της ανθρώπινης διάστασης της εκπαίδευσης πρέπει να λαμβάνονται σοβαρά υπόψη.</a:t>
            </a:r>
            <a:endParaRPr lang="el-GR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383</Words>
  <Application>Microsoft Office PowerPoint</Application>
  <PresentationFormat>Προσαρμογή</PresentationFormat>
  <Paragraphs>68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6" baseType="lpstr">
      <vt:lpstr>Arial</vt:lpstr>
      <vt:lpstr>Calibri</vt:lpstr>
      <vt:lpstr>Arial Black</vt:lpstr>
      <vt:lpstr>Arial Unicode MS</vt:lpstr>
      <vt:lpstr>Rasa</vt:lpstr>
      <vt:lpstr>Anton</vt:lpstr>
      <vt:lpstr>DM Serif Display</vt:lpstr>
      <vt:lpstr>Michroma</vt:lpstr>
      <vt:lpstr>Arial Rounded MT Bold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dioni</dc:creator>
  <cp:lastModifiedBy>Efthymios</cp:lastModifiedBy>
  <cp:revision>27</cp:revision>
  <dcterms:modified xsi:type="dcterms:W3CDTF">2025-05-20T20:57:50Z</dcterms:modified>
</cp:coreProperties>
</file>