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78523" y="70338"/>
            <a:ext cx="8195480" cy="3005638"/>
          </a:xfrm>
        </p:spPr>
        <p:txBody>
          <a:bodyPr/>
          <a:lstStyle/>
          <a:p>
            <a:r>
              <a:rPr lang="el-GR" sz="4000" dirty="0" smtClean="0"/>
              <a:t>ΥΠΟΑΤΟΜΙΚΑ ΣΩΜΑΤΙΔΙΑ-ΙΟΝΤΑ</a:t>
            </a:r>
            <a:br>
              <a:rPr lang="el-GR" sz="4000" dirty="0" smtClean="0"/>
            </a:br>
            <a:r>
              <a:rPr lang="el-GR" sz="4000" dirty="0"/>
              <a:t/>
            </a:r>
            <a:br>
              <a:rPr lang="el-GR" sz="4000" dirty="0"/>
            </a:br>
            <a:r>
              <a:rPr lang="el-GR" sz="4000" dirty="0" smtClean="0"/>
              <a:t/>
            </a:r>
            <a:br>
              <a:rPr lang="el-GR" sz="4000" dirty="0" smtClean="0"/>
            </a:br>
            <a:endParaRPr lang="el-GR" sz="4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72711" y="7887424"/>
            <a:ext cx="9111213" cy="583137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1026" name="Picture 2" descr="Tα υποατομικά σωματίδια | CHEMNOE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54" y="1164492"/>
            <a:ext cx="9058031" cy="5693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66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-1" y="0"/>
            <a:ext cx="9337431" cy="1078523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ΕΞΕΛΙΞΗ ΣΤΗΝ ΘΕΩΡΙΑ ΓΙΑ ΤΗΝ ΔΟΜΗ ΤΟΥ ΑΤΟΜΟΥ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54" y="1078523"/>
            <a:ext cx="8308731" cy="5779477"/>
          </a:xfrm>
        </p:spPr>
      </p:pic>
    </p:spTree>
    <p:extLst>
      <p:ext uri="{BB962C8B-B14F-4D97-AF65-F5344CB8AC3E}">
        <p14:creationId xmlns:p14="http://schemas.microsoft.com/office/powerpoint/2010/main" val="143454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"/>
            <a:ext cx="4531862" cy="518746"/>
          </a:xfrm>
        </p:spPr>
        <p:txBody>
          <a:bodyPr/>
          <a:lstStyle/>
          <a:p>
            <a:r>
              <a:rPr lang="el-GR" b="1" i="1" dirty="0" smtClean="0">
                <a:latin typeface="Comic Sans MS" panose="030F0702030302020204" pitchFamily="66" charset="0"/>
              </a:rPr>
              <a:t>Ένα άτομο αποτελείται από:</a:t>
            </a:r>
            <a:endParaRPr lang="el-GR" b="1" i="1" dirty="0">
              <a:latin typeface="Comic Sans MS" panose="030F0702030302020204" pitchFamily="66" charset="0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237392" y="1002323"/>
            <a:ext cx="4294470" cy="5855677"/>
          </a:xfrm>
        </p:spPr>
        <p:txBody>
          <a:bodyPr/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Πρωτόνια</a:t>
            </a:r>
            <a:r>
              <a:rPr lang="el-GR" dirty="0" smtClean="0">
                <a:latin typeface="Comic Sans MS" panose="030F0702030302020204" pitchFamily="66" charset="0"/>
              </a:rPr>
              <a:t> τα οποία βρίσκονται στον πυρήνα και είναι θετικά φορτισμένα σωματίδια.</a:t>
            </a:r>
          </a:p>
          <a:p>
            <a:endParaRPr lang="el-GR" dirty="0" smtClean="0">
              <a:latin typeface="Comic Sans MS" panose="030F0702030302020204" pitchFamily="66" charset="0"/>
            </a:endParaRPr>
          </a:p>
          <a:p>
            <a:r>
              <a:rPr lang="el-GR" sz="2000" b="1" i="1" dirty="0" smtClean="0">
                <a:latin typeface="Comic Sans MS" panose="030F0702030302020204" pitchFamily="66" charset="0"/>
              </a:rPr>
              <a:t>Νετρόνια</a:t>
            </a:r>
            <a:r>
              <a:rPr lang="el-GR" dirty="0" smtClean="0">
                <a:latin typeface="Comic Sans MS" panose="030F0702030302020204" pitchFamily="66" charset="0"/>
              </a:rPr>
              <a:t> τα οποία είναι χωρίς φορτίο και βρίσκονται στον πυρήνα.</a:t>
            </a:r>
          </a:p>
          <a:p>
            <a:endParaRPr lang="el-GR" dirty="0" smtClean="0">
              <a:latin typeface="Comic Sans MS" panose="030F0702030302020204" pitchFamily="66" charset="0"/>
            </a:endParaRPr>
          </a:p>
          <a:p>
            <a:r>
              <a:rPr lang="el-GR" sz="2000" b="1" i="1" dirty="0" smtClean="0">
                <a:latin typeface="Comic Sans MS" panose="030F0702030302020204" pitchFamily="66" charset="0"/>
              </a:rPr>
              <a:t>Ηλεκτρόνια</a:t>
            </a:r>
            <a:r>
              <a:rPr lang="el-GR" dirty="0" smtClean="0">
                <a:latin typeface="Comic Sans MS" panose="030F0702030302020204" pitchFamily="66" charset="0"/>
              </a:rPr>
              <a:t> τα οποία κινούνται γύρω από τον πυρήνα και έχουν αρνητικό φορτίο.</a:t>
            </a:r>
          </a:p>
          <a:p>
            <a:endParaRPr lang="el-GR" dirty="0" smtClean="0">
              <a:latin typeface="Comic Sans MS" panose="030F0702030302020204" pitchFamily="66" charset="0"/>
            </a:endParaRPr>
          </a:p>
          <a:p>
            <a:r>
              <a:rPr lang="el-GR" dirty="0" smtClean="0">
                <a:latin typeface="Comic Sans MS" panose="030F0702030302020204" pitchFamily="66" charset="0"/>
              </a:rPr>
              <a:t>Ισχύουν τα εξής: </a:t>
            </a:r>
            <a:r>
              <a:rPr lang="en-US" sz="2800" b="1" dirty="0" err="1">
                <a:latin typeface="Comic Sans MS" panose="030F0702030302020204" pitchFamily="66" charset="0"/>
              </a:rPr>
              <a:t>m</a:t>
            </a:r>
            <a:r>
              <a:rPr lang="en-US" sz="2800" b="1" baseline="-25000" dirty="0" err="1">
                <a:latin typeface="Comic Sans MS" panose="030F0702030302020204" pitchFamily="66" charset="0"/>
              </a:rPr>
              <a:t>p</a:t>
            </a:r>
            <a:r>
              <a:rPr lang="en-US" sz="2800" b="1" baseline="-25000" dirty="0">
                <a:latin typeface="Comic Sans MS" panose="030F0702030302020204" pitchFamily="66" charset="0"/>
              </a:rPr>
              <a:t>  </a:t>
            </a:r>
            <a:r>
              <a:rPr lang="el-GR" sz="2800" b="1" dirty="0" smtClean="0">
                <a:latin typeface="Comic Sans MS" panose="030F0702030302020204" pitchFamily="66" charset="0"/>
              </a:rPr>
              <a:t>≈</a:t>
            </a:r>
            <a:r>
              <a:rPr lang="en-US" sz="2800" b="1" dirty="0" smtClean="0"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latin typeface="Comic Sans MS" panose="030F0702030302020204" pitchFamily="66" charset="0"/>
              </a:rPr>
              <a:t>m</a:t>
            </a:r>
            <a:r>
              <a:rPr lang="en-US" sz="2800" b="1" baseline="-25000" dirty="0" err="1">
                <a:latin typeface="Comic Sans MS" panose="030F0702030302020204" pitchFamily="66" charset="0"/>
              </a:rPr>
              <a:t>n</a:t>
            </a:r>
            <a:endParaRPr lang="el-GR" sz="2800" b="1" dirty="0">
              <a:latin typeface="Comic Sans MS" panose="030F0702030302020204" pitchFamily="66" charset="0"/>
            </a:endParaRPr>
          </a:p>
          <a:p>
            <a:r>
              <a:rPr lang="en-US" sz="2400" b="1" dirty="0" err="1">
                <a:latin typeface="Comic Sans MS" panose="030F0702030302020204" pitchFamily="66" charset="0"/>
              </a:rPr>
              <a:t>m</a:t>
            </a:r>
            <a:r>
              <a:rPr lang="en-US" sz="2400" b="1" baseline="-25000" dirty="0" err="1">
                <a:latin typeface="Comic Sans MS" panose="030F0702030302020204" pitchFamily="66" charset="0"/>
              </a:rPr>
              <a:t>p</a:t>
            </a:r>
            <a:r>
              <a:rPr lang="en-US" sz="2400" b="1" baseline="-25000" dirty="0">
                <a:latin typeface="Comic Sans MS" panose="030F0702030302020204" pitchFamily="66" charset="0"/>
              </a:rPr>
              <a:t>  </a:t>
            </a:r>
            <a:r>
              <a:rPr lang="en-US" sz="2400" b="1" dirty="0" smtClean="0">
                <a:latin typeface="Comic Sans MS" panose="030F0702030302020204" pitchFamily="66" charset="0"/>
              </a:rPr>
              <a:t> =1836 m</a:t>
            </a:r>
            <a:r>
              <a:rPr lang="en-US" sz="2400" b="1" baseline="-25000" dirty="0" smtClean="0">
                <a:latin typeface="Comic Sans MS" panose="030F0702030302020204" pitchFamily="66" charset="0"/>
              </a:rPr>
              <a:t>e </a:t>
            </a:r>
            <a:endParaRPr lang="el-GR" sz="2400" b="1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To </a:t>
            </a:r>
            <a:r>
              <a:rPr lang="el-GR" dirty="0" smtClean="0">
                <a:latin typeface="Comic Sans MS" panose="030F0702030302020204" pitchFamily="66" charset="0"/>
              </a:rPr>
              <a:t>φορτίο </a:t>
            </a:r>
            <a:r>
              <a:rPr lang="en-US" sz="2400" dirty="0" err="1" smtClean="0">
                <a:latin typeface="Comic Sans MS" panose="030F0702030302020204" pitchFamily="66" charset="0"/>
              </a:rPr>
              <a:t>q</a:t>
            </a:r>
            <a:r>
              <a:rPr lang="en-US" sz="2400" baseline="-25000" dirty="0" err="1" smtClean="0">
                <a:latin typeface="Comic Sans MS" panose="030F0702030302020204" pitchFamily="66" charset="0"/>
              </a:rPr>
              <a:t>p</a:t>
            </a:r>
            <a:r>
              <a:rPr lang="el-GR" sz="1800" dirty="0"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είναι ίσο και αντίθετο με το φορτίο του ηλεκτρονίου  </a:t>
            </a:r>
            <a:r>
              <a:rPr lang="el-GR" baseline="-250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q</a:t>
            </a:r>
            <a:r>
              <a:rPr lang="en-US" sz="2400" baseline="-25000" dirty="0" err="1">
                <a:latin typeface="Comic Sans MS" panose="030F0702030302020204" pitchFamily="66" charset="0"/>
              </a:rPr>
              <a:t>e</a:t>
            </a:r>
            <a:r>
              <a:rPr lang="en-US" sz="1800" baseline="-25000" dirty="0">
                <a:latin typeface="Comic Sans MS" panose="030F0702030302020204" pitchFamily="66" charset="0"/>
              </a:rPr>
              <a:t> </a:t>
            </a:r>
            <a:r>
              <a:rPr lang="el-GR" baseline="-25000" dirty="0">
                <a:latin typeface="Comic Sans MS" panose="030F0702030302020204" pitchFamily="66" charset="0"/>
              </a:rPr>
              <a:t>.</a:t>
            </a:r>
            <a:r>
              <a:rPr lang="en-US" baseline="-25000" dirty="0" smtClean="0">
                <a:latin typeface="Comic Sans MS" panose="030F0702030302020204" pitchFamily="66" charset="0"/>
              </a:rPr>
              <a:t>  </a:t>
            </a:r>
            <a:endParaRPr lang="el-GR" dirty="0">
              <a:latin typeface="Comic Sans MS" panose="030F0702030302020204" pitchFamily="66" charset="0"/>
            </a:endParaRPr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862" y="0"/>
            <a:ext cx="5831338" cy="6881446"/>
          </a:xfrm>
        </p:spPr>
      </p:pic>
    </p:spTree>
    <p:extLst>
      <p:ext uri="{BB962C8B-B14F-4D97-AF65-F5344CB8AC3E}">
        <p14:creationId xmlns:p14="http://schemas.microsoft.com/office/powerpoint/2010/main" val="413512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-1" y="0"/>
            <a:ext cx="9339385" cy="2047631"/>
          </a:xfrm>
        </p:spPr>
        <p:txBody>
          <a:bodyPr>
            <a:normAutofit/>
          </a:bodyPr>
          <a:lstStyle/>
          <a:p>
            <a:r>
              <a:rPr lang="el-GR" sz="2200" b="1" i="1" u="sng" dirty="0" smtClean="0">
                <a:latin typeface="Comic Sans MS" panose="030F0702030302020204" pitchFamily="66" charset="0"/>
              </a:rPr>
              <a:t>Ατομικός Αριθμός Ζ </a:t>
            </a:r>
            <a:r>
              <a:rPr lang="el-GR" sz="2200" dirty="0" smtClean="0">
                <a:latin typeface="Comic Sans MS" panose="030F0702030302020204" pitchFamily="66" charset="0"/>
              </a:rPr>
              <a:t>είναι ο αριθμός των Πρωτονίων του πυρήνα.</a:t>
            </a:r>
            <a:br>
              <a:rPr lang="el-GR" sz="2200" dirty="0" smtClean="0">
                <a:latin typeface="Comic Sans MS" panose="030F0702030302020204" pitchFamily="66" charset="0"/>
              </a:rPr>
            </a:br>
            <a:r>
              <a:rPr lang="el-GR" sz="2200" b="1" i="1" u="sng" dirty="0" smtClean="0">
                <a:latin typeface="Comic Sans MS" panose="030F0702030302020204" pitchFamily="66" charset="0"/>
              </a:rPr>
              <a:t>Μαζικός Αριθμός Α </a:t>
            </a:r>
            <a:r>
              <a:rPr lang="el-GR" sz="2200" dirty="0" smtClean="0">
                <a:latin typeface="Comic Sans MS" panose="030F0702030302020204" pitchFamily="66" charset="0"/>
              </a:rPr>
              <a:t>είναι ο αριθμός των Πρωτονίων και των Νετρονίων του πυρήνα.</a:t>
            </a:r>
            <a:br>
              <a:rPr lang="el-GR" sz="2200" dirty="0" smtClean="0">
                <a:latin typeface="Comic Sans MS" panose="030F0702030302020204" pitchFamily="66" charset="0"/>
              </a:rPr>
            </a:br>
            <a:r>
              <a:rPr lang="el-GR" sz="2200" dirty="0" smtClean="0">
                <a:latin typeface="Comic Sans MS" panose="030F0702030302020204" pitchFamily="66" charset="0"/>
              </a:rPr>
              <a:t>Ισχύει : </a:t>
            </a:r>
            <a:r>
              <a:rPr lang="el-GR" sz="2200" b="1" i="1" dirty="0" smtClean="0">
                <a:latin typeface="Comic Sans MS" panose="030F0702030302020204" pitchFamily="66" charset="0"/>
              </a:rPr>
              <a:t>Α=Ζ+Ν </a:t>
            </a:r>
            <a:r>
              <a:rPr lang="el-GR" sz="2200" dirty="0" smtClean="0">
                <a:latin typeface="Comic Sans MS" panose="030F0702030302020204" pitchFamily="66" charset="0"/>
              </a:rPr>
              <a:t/>
            </a:r>
            <a:br>
              <a:rPr lang="el-GR" sz="2200" dirty="0" smtClean="0">
                <a:latin typeface="Comic Sans MS" panose="030F0702030302020204" pitchFamily="66" charset="0"/>
              </a:rPr>
            </a:br>
            <a:r>
              <a:rPr lang="el-GR" sz="1800" dirty="0" smtClean="0"/>
              <a:t/>
            </a:r>
            <a:br>
              <a:rPr lang="el-GR" sz="1800" dirty="0" smtClean="0"/>
            </a:br>
            <a:endParaRPr lang="el-GR" sz="1800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252" y="3566140"/>
            <a:ext cx="5406902" cy="3291860"/>
          </a:xfr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107" y="2117969"/>
            <a:ext cx="4369656" cy="1625600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400" y="3743568"/>
            <a:ext cx="4424363" cy="1518266"/>
          </a:xfrm>
          <a:prstGeom prst="rect">
            <a:avLst/>
          </a:prstGeom>
        </p:spPr>
      </p:pic>
      <p:sp>
        <p:nvSpPr>
          <p:cNvPr id="6" name="AutoShape 2" descr="Ατομικός και μαζικός αριθμός | CHEMNOESIS"/>
          <p:cNvSpPr>
            <a:spLocks noGrp="1" noChangeAspect="1" noChangeArrowheads="1"/>
          </p:cNvSpPr>
          <p:nvPr>
            <p:ph type="body" sz="half" idx="2"/>
          </p:nvPr>
        </p:nvSpPr>
        <p:spPr bwMode="auto">
          <a:xfrm>
            <a:off x="0" y="1461477"/>
            <a:ext cx="4830763" cy="5396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807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274002" cy="2160588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Comic Sans MS" panose="030F0702030302020204" pitchFamily="66" charset="0"/>
              </a:rPr>
              <a:t>Ένα</a:t>
            </a:r>
            <a:r>
              <a:rPr lang="el-GR" sz="2800" b="1" i="1" dirty="0" smtClean="0">
                <a:latin typeface="Comic Sans MS" panose="030F0702030302020204" pitchFamily="66" charset="0"/>
              </a:rPr>
              <a:t> άτομο όπου  </a:t>
            </a:r>
            <a:r>
              <a:rPr lang="el-GR" sz="2800" dirty="0" smtClean="0">
                <a:latin typeface="Comic Sans MS" panose="030F0702030302020204" pitchFamily="66" charset="0"/>
              </a:rPr>
              <a:t>ο αριθμός των ηλεκτρονίων  του είναι ίδιος με τον αριθμό των πρωτονίων χαρακτηρίζεται ως </a:t>
            </a:r>
            <a:r>
              <a:rPr lang="el-GR" sz="2800" b="1" i="1" dirty="0" smtClean="0">
                <a:latin typeface="Comic Sans MS" panose="030F0702030302020204" pitchFamily="66" charset="0"/>
              </a:rPr>
              <a:t>ΟΥΔΕΤΕΡΟ ΑΤΟΜΟ </a:t>
            </a:r>
            <a:r>
              <a:rPr lang="el-GR" sz="2800" dirty="0" smtClean="0">
                <a:latin typeface="Comic Sans MS" panose="030F0702030302020204" pitchFamily="66" charset="0"/>
              </a:rPr>
              <a:t>ή αλλιώς λέμε είναι </a:t>
            </a:r>
            <a:r>
              <a:rPr lang="el-GR" sz="2800" b="1" i="1" dirty="0" smtClean="0">
                <a:latin typeface="Comic Sans MS" panose="030F0702030302020204" pitchFamily="66" charset="0"/>
              </a:rPr>
              <a:t>ΗΛΕΚΤΡΙΚΑ ΟΥΔΕΤΕΡΟ ΑΤΟΜΟ</a:t>
            </a:r>
            <a:r>
              <a:rPr lang="el-GR" sz="2800" dirty="0" smtClean="0">
                <a:latin typeface="Comic Sans MS" panose="030F0702030302020204" pitchFamily="66" charset="0"/>
              </a:rPr>
              <a:t>. </a:t>
            </a:r>
            <a:br>
              <a:rPr lang="el-GR" sz="2800" dirty="0" smtClean="0">
                <a:latin typeface="Comic Sans MS" panose="030F0702030302020204" pitchFamily="66" charset="0"/>
              </a:rPr>
            </a:br>
            <a:endParaRPr lang="el-GR" sz="2800" dirty="0">
              <a:latin typeface="Comic Sans MS" panose="030F0702030302020204" pitchFamily="66" charset="0"/>
            </a:endParaRPr>
          </a:p>
        </p:txBody>
      </p:sp>
      <p:pic>
        <p:nvPicPr>
          <p:cNvPr id="7" name="Θέση περιεχομένου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46" y="2160588"/>
            <a:ext cx="8133880" cy="3881437"/>
          </a:xfrm>
        </p:spPr>
      </p:pic>
    </p:spTree>
    <p:extLst>
      <p:ext uri="{BB962C8B-B14F-4D97-AF65-F5344CB8AC3E}">
        <p14:creationId xmlns:p14="http://schemas.microsoft.com/office/powerpoint/2010/main" val="22694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62523"/>
            <a:ext cx="4531862" cy="1125415"/>
          </a:xfrm>
        </p:spPr>
        <p:txBody>
          <a:bodyPr>
            <a:normAutofit fontScale="90000"/>
          </a:bodyPr>
          <a:lstStyle/>
          <a:p>
            <a:r>
              <a:rPr lang="el-GR" sz="2400" b="1" u="sng" dirty="0" smtClean="0">
                <a:latin typeface="Comic Sans MS" panose="030F0702030302020204" pitchFamily="66" charset="0"/>
              </a:rPr>
              <a:t>Ιόντα : είναι τα άτομα που έχουν πάρει ή χάσει ηλεκτρόνια και αποκτούν φορτίο. </a:t>
            </a:r>
            <a:endParaRPr lang="el-GR" sz="2400" b="1" u="sng" dirty="0">
              <a:latin typeface="Comic Sans MS" panose="030F0702030302020204" pitchFamily="66" charset="0"/>
            </a:endParaRP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912" y="0"/>
            <a:ext cx="5703887" cy="6858000"/>
          </a:xfrm>
        </p:spPr>
      </p:pic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0" y="1266093"/>
            <a:ext cx="4531862" cy="5591908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Το Να χάνει ένα ηλεκτρόνια και μετατρέπεται σε </a:t>
            </a:r>
            <a:r>
              <a:rPr lang="el-GR" sz="2000" b="1" i="1" dirty="0" err="1" smtClean="0">
                <a:latin typeface="Comic Sans MS" panose="030F0702030302020204" pitchFamily="66" charset="0"/>
              </a:rPr>
              <a:t>κατιόν</a:t>
            </a:r>
            <a:r>
              <a:rPr lang="el-GR" sz="2000" dirty="0" smtClean="0">
                <a:latin typeface="Comic Sans MS" panose="030F0702030302020204" pitchFamily="66" charset="0"/>
              </a:rPr>
              <a:t> Να+.</a:t>
            </a:r>
          </a:p>
          <a:p>
            <a:endParaRPr lang="el-GR" sz="2000" dirty="0" smtClean="0">
              <a:latin typeface="Comic Sans MS" panose="030F0702030302020204" pitchFamily="66" charset="0"/>
            </a:endParaRPr>
          </a:p>
          <a:p>
            <a:r>
              <a:rPr lang="el-GR" sz="2000" dirty="0" smtClean="0">
                <a:latin typeface="Comic Sans MS" panose="030F0702030302020204" pitchFamily="66" charset="0"/>
              </a:rPr>
              <a:t>Το </a:t>
            </a:r>
            <a:r>
              <a:rPr lang="en-US" sz="2000" dirty="0" smtClean="0">
                <a:latin typeface="Comic Sans MS" panose="030F0702030302020204" pitchFamily="66" charset="0"/>
              </a:rPr>
              <a:t>Cl </a:t>
            </a:r>
            <a:r>
              <a:rPr lang="el-GR" sz="2000" dirty="0" smtClean="0">
                <a:latin typeface="Comic Sans MS" panose="030F0702030302020204" pitchFamily="66" charset="0"/>
              </a:rPr>
              <a:t>παίρνει ένα ηλεκτρόνιο και μετατρέπεται σε </a:t>
            </a:r>
            <a:r>
              <a:rPr lang="el-GR" sz="2000" b="1" i="1" dirty="0" smtClean="0">
                <a:latin typeface="Comic Sans MS" panose="030F0702030302020204" pitchFamily="66" charset="0"/>
              </a:rPr>
              <a:t>ανιόν</a:t>
            </a:r>
            <a:r>
              <a:rPr lang="el-GR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Cl-.</a:t>
            </a:r>
            <a:endParaRPr lang="el-G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61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274002" cy="726831"/>
          </a:xfrm>
        </p:spPr>
        <p:txBody>
          <a:bodyPr>
            <a:normAutofit fontScale="90000"/>
          </a:bodyPr>
          <a:lstStyle/>
          <a:p>
            <a:r>
              <a:rPr lang="el-GR" sz="2400" b="1" i="1" u="sng" dirty="0" smtClean="0"/>
              <a:t>ΑΣΚΗΣΗ</a:t>
            </a:r>
            <a:r>
              <a:rPr lang="el-GR" sz="2400" dirty="0" smtClean="0"/>
              <a:t>: Να συμπληρωθεί ο πίνακας με τα παρακάτω Ουδέτερα άτομα.</a:t>
            </a:r>
            <a:endParaRPr lang="el-GR" sz="2400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231"/>
            <a:ext cx="10363199" cy="6307015"/>
          </a:xfrm>
        </p:spPr>
      </p:pic>
    </p:spTree>
    <p:extLst>
      <p:ext uri="{BB962C8B-B14F-4D97-AF65-F5344CB8AC3E}">
        <p14:creationId xmlns:p14="http://schemas.microsoft.com/office/powerpoint/2010/main" val="335002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" y="0"/>
            <a:ext cx="9274001" cy="1039446"/>
          </a:xfrm>
        </p:spPr>
        <p:txBody>
          <a:bodyPr>
            <a:normAutofit/>
          </a:bodyPr>
          <a:lstStyle/>
          <a:p>
            <a:r>
              <a:rPr lang="el-GR" sz="2000" b="1" i="1" u="sng" dirty="0" smtClean="0"/>
              <a:t>ΑΣΚΗΣΗ </a:t>
            </a:r>
            <a:r>
              <a:rPr lang="el-GR" sz="2000" dirty="0" smtClean="0"/>
              <a:t>: Να συμπληρωθεί ο πίνακας με τα παρακάτω Ιόντα.</a:t>
            </a:r>
            <a:endParaRPr lang="el-GR" sz="2000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9446"/>
            <a:ext cx="10253784" cy="5818554"/>
          </a:xfrm>
        </p:spPr>
      </p:pic>
    </p:spTree>
    <p:extLst>
      <p:ext uri="{BB962C8B-B14F-4D97-AF65-F5344CB8AC3E}">
        <p14:creationId xmlns:p14="http://schemas.microsoft.com/office/powerpoint/2010/main" val="425439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</TotalTime>
  <Words>200</Words>
  <Application>Microsoft Office PowerPoint</Application>
  <PresentationFormat>Ευρεία οθόνη</PresentationFormat>
  <Paragraphs>20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Arial</vt:lpstr>
      <vt:lpstr>Comic Sans MS</vt:lpstr>
      <vt:lpstr>Trebuchet MS</vt:lpstr>
      <vt:lpstr>Wingdings 3</vt:lpstr>
      <vt:lpstr>Όψη</vt:lpstr>
      <vt:lpstr>ΥΠΟΑΤΟΜΙΚΑ ΣΩΜΑΤΙΔΙΑ-ΙΟΝΤΑ   </vt:lpstr>
      <vt:lpstr>Η ΕΞΕΛΙΞΗ ΣΤΗΝ ΘΕΩΡΙΑ ΓΙΑ ΤΗΝ ΔΟΜΗ ΤΟΥ ΑΤΟΜΟΥ</vt:lpstr>
      <vt:lpstr>Ένα άτομο αποτελείται από:</vt:lpstr>
      <vt:lpstr>Ατομικός Αριθμός Ζ είναι ο αριθμός των Πρωτονίων του πυρήνα. Μαζικός Αριθμός Α είναι ο αριθμός των Πρωτονίων και των Νετρονίων του πυρήνα. Ισχύει : Α=Ζ+Ν   </vt:lpstr>
      <vt:lpstr>Ένα άτομο όπου  ο αριθμός των ηλεκτρονίων  του είναι ίδιος με τον αριθμό των πρωτονίων χαρακτηρίζεται ως ΟΥΔΕΤΕΡΟ ΑΤΟΜΟ ή αλλιώς λέμε είναι ΗΛΕΚΤΡΙΚΑ ΟΥΔΕΤΕΡΟ ΑΤΟΜΟ.  </vt:lpstr>
      <vt:lpstr>Ιόντα : είναι τα άτομα που έχουν πάρει ή χάσει ηλεκτρόνια και αποκτούν φορτίο. </vt:lpstr>
      <vt:lpstr>ΑΣΚΗΣΗ: Να συμπληρωθεί ο πίνακας με τα παρακάτω Ουδέτερα άτομα.</vt:lpstr>
      <vt:lpstr>ΑΣΚΗΣΗ : Να συμπληρωθεί ο πίνακας με τα παρακάτω Ιόντα.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ΥΠΟΑΤΟΜΙΚΑ ΣΩΜΑΤΙΔΙΑ-ΙΟΝΤΑ</dc:title>
  <dc:creator>Ζαχαρένια Τσιριντάνη</dc:creator>
  <cp:lastModifiedBy>Ζαχαρένια Τσιριντάνη</cp:lastModifiedBy>
  <cp:revision>22</cp:revision>
  <dcterms:created xsi:type="dcterms:W3CDTF">2024-03-25T17:01:27Z</dcterms:created>
  <dcterms:modified xsi:type="dcterms:W3CDTF">2024-04-05T07:48:34Z</dcterms:modified>
</cp:coreProperties>
</file>