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6" r:id="rId11"/>
    <p:sldId id="275" r:id="rId12"/>
    <p:sldId id="273" r:id="rId13"/>
    <p:sldId id="274" r:id="rId14"/>
    <p:sldId id="272" r:id="rId15"/>
    <p:sldId id="286" r:id="rId16"/>
    <p:sldId id="287" r:id="rId17"/>
    <p:sldId id="288" r:id="rId18"/>
    <p:sldId id="289" r:id="rId19"/>
    <p:sldId id="279" r:id="rId20"/>
    <p:sldId id="284" r:id="rId21"/>
    <p:sldId id="285" r:id="rId22"/>
    <p:sldId id="280" r:id="rId23"/>
    <p:sldId id="281" r:id="rId24"/>
    <p:sldId id="282" r:id="rId25"/>
    <p:sldId id="283" r:id="rId26"/>
    <p:sldId id="277" r:id="rId27"/>
    <p:sldId id="278" r:id="rId28"/>
    <p:sldId id="290" r:id="rId29"/>
    <p:sldId id="293" r:id="rId30"/>
    <p:sldId id="291" r:id="rId31"/>
    <p:sldId id="29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DC77-8517-59A5-7A93-8A30FB42E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4F537C-9ED1-5110-F4E5-5D5E16ECA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F8A4E-FC46-97DF-97D4-E585F671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11A-78F8-47BD-93DC-0FB177DE79C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22962-D571-6FB3-65BD-A715B27A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B1BE3-27E6-D152-A22F-0B815085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DAD-8216-441E-ADA0-492BB504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5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9A150-FFE9-530D-975C-9C0709D4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5772F-DCED-F48A-06BA-A945E40B8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069EE-01CB-A41C-4D1A-1DEDEB694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11A-78F8-47BD-93DC-0FB177DE79C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37A93-77B4-AC16-013F-198B2B75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72633-0B84-F5EF-A761-24040068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DAD-8216-441E-ADA0-492BB504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6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876D10-CB64-5C29-3568-117FF79BD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0907E-80A1-381D-3FA6-74942AE7B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4A261-78D1-5F6F-D10B-ABF970B08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11A-78F8-47BD-93DC-0FB177DE79C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5B99-D4A5-2690-0C33-192FF6CC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ECAA9-15EE-43A8-DD8B-996C8712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DAD-8216-441E-ADA0-492BB504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6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221C-E04A-C2A9-AB69-E2BE94CC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23376-2A04-D0B6-E20B-7B556C9BE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669D-32E9-4C92-8A22-8FBF166AC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11A-78F8-47BD-93DC-0FB177DE79C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F9A6E-AB84-E8B0-9B1A-E4748584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ABA04-343D-5963-CF6F-C3817BAB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DAD-8216-441E-ADA0-492BB504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BB7AF-D059-781A-8AC7-FB38377BD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9467C-F540-D89E-989F-7FFF4289A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BB93C-9A38-8267-322B-E925846A4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11A-78F8-47BD-93DC-0FB177DE79C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BCC42-96F2-E55F-BEDF-D6638E83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0A3A-8D5B-EEF1-2DE5-CB76A1C0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DAD-8216-441E-ADA0-492BB504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4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7EED-1031-DA82-E9E7-400BBAE4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98D92-9BB8-9060-D801-919FE72EB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4F60E-57A8-7B42-F87E-01C4A823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0D1F1-1B1E-381E-AA55-6E449378B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11A-78F8-47BD-93DC-0FB177DE79C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D785C-C66E-A3A9-A596-4221AADC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C6B10-BC27-79B0-EFBB-D2AA57D7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DAD-8216-441E-ADA0-492BB504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CC66-D9B5-A505-796B-A5E866F2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F6873-1702-C41A-305F-65390B5B9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48B9F-CE80-8974-C64C-07207EACD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57EA6A-77AD-118D-08D5-03AC4D62B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A6216E-6168-3797-0F0B-876A335B0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5C876-F8AA-1D36-A5E6-23F6ACA5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11A-78F8-47BD-93DC-0FB177DE79C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69D698-382B-69D2-4AC1-657A1E1B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08A4D8-BB7D-E8F0-5022-C7B4DF8A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DAD-8216-441E-ADA0-492BB504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2D79-6D87-A1A1-9C24-287C2CEE7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59AE8-9AF3-F855-EB85-95E9D9FF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11A-78F8-47BD-93DC-0FB177DE79C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0E692-B3E1-66F8-7634-4F374DC7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93C91-C3E3-2C28-90B4-88758D8B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DAD-8216-441E-ADA0-492BB504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7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BBBAFE-F99B-98AE-1DAF-778EF664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11A-78F8-47BD-93DC-0FB177DE79C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EE598B-1739-D375-6E99-DE177A6E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0C2B6-4325-4D33-7AAC-C4D84B9A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DAD-8216-441E-ADA0-492BB504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3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F0C62-A4E2-2F63-AFA0-85F30750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EC88-96E9-298C-448B-8809EFA2A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0C9C9-8BE4-5B0F-B6E5-66AF7F1E6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0BD60-380B-EA0C-F3AC-F26BCC74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11A-78F8-47BD-93DC-0FB177DE79C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08988C-69D4-474B-49FC-9AD6A17D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00020-6CCC-31ED-4A14-30E5429D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DAD-8216-441E-ADA0-492BB504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4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E958-D5BC-8A92-F8A9-D1671FD55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05313-5ACF-4EDB-2DBF-A954BB1646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B8940-9DCA-9882-E958-9CA5B5EFB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9F9C4-D013-B639-AC3C-1D2BE01B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C811A-78F8-47BD-93DC-0FB177DE79C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00C9C-47EE-4FED-4B3C-6F9DE2CE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4FEF5-1749-A5AC-24BD-CBC5E68C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7DAD-8216-441E-ADA0-492BB504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347670-E32E-B07C-84B1-CF3379A8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631ED-6CD1-C950-567A-1C50C9708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257E8-10CC-A688-9E9A-08128AA41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811A-78F8-47BD-93DC-0FB177DE79C0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FF4CC-EE35-98BF-E41C-613DA5C5A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B9FD8-5CDA-F365-DD70-1D2C077A4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7DAD-8216-441E-ADA0-492BB504A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fr/image/3318507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each-fruit-red-yellow-juicy-ripe-2573836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illustrations/thumbs-up-smiley-face-emoji-happy-4007573/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lose-up-photo-of-sliced-melon-4051440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raisins-vignoble-vin-vignes-271901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elezaesaude.com/melancia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urdenyr.deviantart.com/art/le-Citron-the-Lemon-195085097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ommes_de_terre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6353-onion-free-download-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fr-fr/photo/nourriture-sain-vegetarien-table-4197434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asi.eu/blog/consejos-de-salud/consejos-de-salud-consejos-de-salud/zanahoria-y-tomar-el-sol-mitos-y-realidades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fr/photo/132902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ucumbers-vegetables-cucumber-2446470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elezaesaude.com/tomate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a/photos/appetit-broccoli-brocoli-broccolli-1238251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ouetteaufourneau.blogspot.com/2011/04/conseils-de-grand-mere-mouette-lepinard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Poireau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nio.com/flora-plants/fungi-mushrooms/mushroom-nature-macro-flora-fungus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t/cavolo-cavolo-verde-vegetale-cibo-2084225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amantambouille.fr/pizza-pate-chou-fleur-gluten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arondedufle.blogspot.com/2013/11/les-articles-partitifs-nb1-nb2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irensection.blogspot.com/2016/03/oral-3-1er-3eme-trimestre-4-eso-au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wi%C5%9Bnie-i-czere%C5%9Bnie-owoc%C3%B3w-czerwony-158241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lementine_orang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dilyk/2428885910/?rb=1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fr/fraise-fruit-fruits-rouge-1290966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rico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ustusbluemer/6044992549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7490-C9D1-D625-6775-B3D4217AA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2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>
                <a:highlight>
                  <a:srgbClr val="00FF00"/>
                </a:highlight>
              </a:rPr>
              <a:t>À table!=</a:t>
            </a:r>
            <a:r>
              <a:rPr lang="el-GR" sz="6000" b="1" dirty="0">
                <a:highlight>
                  <a:srgbClr val="00FF00"/>
                </a:highlight>
              </a:rPr>
              <a:t>στο τραπέζι</a:t>
            </a:r>
            <a:r>
              <a:rPr lang="fr-FR" sz="6000" b="1" dirty="0">
                <a:highlight>
                  <a:srgbClr val="00FF00"/>
                </a:highlight>
              </a:rPr>
              <a:t> </a:t>
            </a:r>
            <a:endParaRPr lang="en-US" sz="6000" b="1" dirty="0">
              <a:highlight>
                <a:srgbClr val="00FF00"/>
              </a:highligh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FB90B5-9EE5-FE9B-537A-69ED7E858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4647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E69C-53B7-F919-0B6E-D3C01F21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600" b="1" dirty="0">
                <a:solidFill>
                  <a:srgbClr val="FF0000"/>
                </a:solidFill>
              </a:rPr>
              <a:t>La</a:t>
            </a:r>
            <a:r>
              <a:rPr lang="fr-FR" sz="6600" b="1" dirty="0"/>
              <a:t> pêche</a:t>
            </a:r>
            <a:r>
              <a:rPr lang="fr-FR" sz="6600" dirty="0"/>
              <a:t>…</a:t>
            </a:r>
            <a:r>
              <a:rPr lang="fr-FR" i="1" dirty="0"/>
              <a:t>J’ ai la pêche!</a:t>
            </a:r>
            <a:endParaRPr lang="en-US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79614A-6A23-95DD-A8D9-42DB8549D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5F36CD-D99A-110E-3447-CB53ABAFA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93106" y="365125"/>
            <a:ext cx="2922494" cy="128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9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4606D-8E35-E874-5D12-1414BA68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00B0F0"/>
                </a:solidFill>
              </a:rPr>
              <a:t>Le / un </a:t>
            </a:r>
            <a:r>
              <a:rPr lang="fr-FR" sz="8000" b="1" dirty="0"/>
              <a:t>melon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E92970-2EE5-F3C5-C365-421A4C036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32040" y="1825625"/>
            <a:ext cx="8327919" cy="4351338"/>
          </a:xfrm>
        </p:spPr>
      </p:pic>
    </p:spTree>
    <p:extLst>
      <p:ext uri="{BB962C8B-B14F-4D97-AF65-F5344CB8AC3E}">
        <p14:creationId xmlns:p14="http://schemas.microsoft.com/office/powerpoint/2010/main" val="1082141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3500D-2433-FCA9-6C54-FCB9935A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00B0F0"/>
                </a:solidFill>
              </a:rPr>
              <a:t>Le /un </a:t>
            </a:r>
            <a:r>
              <a:rPr lang="fr-FR" sz="8000" b="1" dirty="0"/>
              <a:t>raisin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D34ABD-CDBE-205E-9E41-37D128823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41450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FC1C-4F46-0388-48C8-803308B2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FF0000"/>
                </a:solidFill>
              </a:rPr>
              <a:t>La/une </a:t>
            </a:r>
            <a:r>
              <a:rPr lang="fr-FR" sz="8000" b="1" dirty="0"/>
              <a:t>pastèque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EE48FC-D530-D4F8-615F-40B3199FA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19375" y="1896269"/>
            <a:ext cx="6953250" cy="42100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CA8967-BA7D-82D1-AD76-CF71A966C7E0}"/>
              </a:ext>
            </a:extLst>
          </p:cNvPr>
          <p:cNvSpPr txBox="1"/>
          <p:nvPr/>
        </p:nvSpPr>
        <p:spPr>
          <a:xfrm>
            <a:off x="2619375" y="6106319"/>
            <a:ext cx="6953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elezaesaude.com/melancia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7925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52311-9DF0-B97F-1507-858DEA42F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dirty="0">
                <a:solidFill>
                  <a:srgbClr val="00B0F0"/>
                </a:solidFill>
              </a:rPr>
              <a:t>Le /un </a:t>
            </a:r>
            <a:r>
              <a:rPr lang="fr-FR" sz="8000" dirty="0"/>
              <a:t>citron</a:t>
            </a:r>
            <a:endParaRPr lang="en-US" sz="8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94226E-58D8-050F-6CF3-37874B657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77E44-34F9-1774-165C-D391879AFF14}"/>
              </a:ext>
            </a:extLst>
          </p:cNvPr>
          <p:cNvSpPr txBox="1"/>
          <p:nvPr/>
        </p:nvSpPr>
        <p:spPr>
          <a:xfrm>
            <a:off x="2832496" y="6176963"/>
            <a:ext cx="65270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durdenyr.deviantart.com/art/le-Citron-the-Lemon-19508509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62907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F471F-131F-7FFC-C31C-E520A6D0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FF0000"/>
                </a:solidFill>
              </a:rPr>
              <a:t>La / une </a:t>
            </a:r>
            <a:r>
              <a:rPr lang="fr-FR" sz="8000" b="1" dirty="0"/>
              <a:t>pomme de terre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A4EB02-EEF5-C77F-33D8-3AA943531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73778" y="1354667"/>
            <a:ext cx="5587999" cy="468735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7B657D-95BD-FAF6-A929-1BAB3D447721}"/>
              </a:ext>
            </a:extLst>
          </p:cNvPr>
          <p:cNvSpPr txBox="1"/>
          <p:nvPr/>
        </p:nvSpPr>
        <p:spPr>
          <a:xfrm>
            <a:off x="3273778" y="6042026"/>
            <a:ext cx="5587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pommes_de_terre.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89867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3B45C-93A0-7815-5992-ECFD51B0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dirty="0">
                <a:solidFill>
                  <a:srgbClr val="00B0F0"/>
                </a:solidFill>
              </a:rPr>
              <a:t>L’ /un </a:t>
            </a:r>
            <a:r>
              <a:rPr lang="fr-FR" sz="8000" dirty="0"/>
              <a:t>ognon</a:t>
            </a:r>
            <a:endParaRPr lang="en-US" sz="8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CBEE30-2CAA-E51F-B1F1-0D2E4B986B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91482" y="1825625"/>
            <a:ext cx="5809036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2C6D7F-4A0A-4581-2DF2-E4CF89F2B3C4}"/>
              </a:ext>
            </a:extLst>
          </p:cNvPr>
          <p:cNvSpPr txBox="1"/>
          <p:nvPr/>
        </p:nvSpPr>
        <p:spPr>
          <a:xfrm>
            <a:off x="3191482" y="6176963"/>
            <a:ext cx="58090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16353-onion-free-download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22159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1EE64-2002-1935-CF79-BA3AF48D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00B0F0"/>
                </a:solidFill>
              </a:rPr>
              <a:t>L’ / un </a:t>
            </a:r>
            <a:r>
              <a:rPr lang="fr-FR" sz="8000" b="1" dirty="0"/>
              <a:t>ail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74DBDA-2988-4152-BA70-19BEB2D41B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32040" y="1825625"/>
            <a:ext cx="8327919" cy="4351338"/>
          </a:xfrm>
        </p:spPr>
      </p:pic>
    </p:spTree>
    <p:extLst>
      <p:ext uri="{BB962C8B-B14F-4D97-AF65-F5344CB8AC3E}">
        <p14:creationId xmlns:p14="http://schemas.microsoft.com/office/powerpoint/2010/main" val="3816565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E0C4E-DDAE-35C0-2C7B-8A05E6B6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FF0000"/>
                </a:solidFill>
              </a:rPr>
              <a:t>La /une </a:t>
            </a:r>
            <a:r>
              <a:rPr lang="fr-FR" sz="8000" b="1" dirty="0"/>
              <a:t>carotte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597FE0-E49C-7A9D-F544-A47EB799A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388C10-7E45-164A-3BA5-039004B77E5B}"/>
              </a:ext>
            </a:extLst>
          </p:cNvPr>
          <p:cNvSpPr txBox="1"/>
          <p:nvPr/>
        </p:nvSpPr>
        <p:spPr>
          <a:xfrm>
            <a:off x="2832496" y="6176963"/>
            <a:ext cx="65270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conasi.eu/blog/consejos-de-salud/consejos-de-salud-consejos-de-salud/zanahoria-y-tomar-el-sol-mitos-y-realidade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18529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A2AF-F14B-3DFA-D420-DAC87FD35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00B0F0"/>
                </a:solidFill>
              </a:rPr>
              <a:t>Le / un </a:t>
            </a:r>
            <a:r>
              <a:rPr lang="fr-FR" sz="8000" b="1" dirty="0"/>
              <a:t>poivron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17ACD9-15C0-E0E0-FF51-DD18F662E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67125" y="2382044"/>
            <a:ext cx="4857750" cy="3238500"/>
          </a:xfrm>
        </p:spPr>
      </p:pic>
    </p:spTree>
    <p:extLst>
      <p:ext uri="{BB962C8B-B14F-4D97-AF65-F5344CB8AC3E}">
        <p14:creationId xmlns:p14="http://schemas.microsoft.com/office/powerpoint/2010/main" val="389931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F9EF-E132-2EC4-4462-A6DE8CB1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highlight>
                  <a:srgbClr val="00FF00"/>
                </a:highlight>
              </a:rPr>
              <a:t>Σε αυτήν την ενότητα θα μάθω</a:t>
            </a:r>
            <a:endParaRPr lang="en-US" b="1" dirty="0">
              <a:highlight>
                <a:srgbClr val="00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D5C2E-7638-5477-D60C-CBB42FD11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4000" b="1" dirty="0">
                <a:highlight>
                  <a:srgbClr val="00FF00"/>
                </a:highlight>
              </a:rPr>
              <a:t>Να περιγράφω τι περιέχει ένα πιάτο</a:t>
            </a:r>
          </a:p>
          <a:p>
            <a:r>
              <a:rPr lang="el-GR" sz="4000" b="1" dirty="0">
                <a:highlight>
                  <a:srgbClr val="00FF00"/>
                </a:highlight>
              </a:rPr>
              <a:t>Να εκφράζω τη γνώμη σου </a:t>
            </a:r>
            <a:r>
              <a:rPr lang="el-GR" sz="4000" b="1" dirty="0" err="1">
                <a:highlight>
                  <a:srgbClr val="00FF00"/>
                </a:highlight>
              </a:rPr>
              <a:t>γι΄αυτό</a:t>
            </a:r>
            <a:endParaRPr lang="el-GR" sz="4000" b="1" dirty="0">
              <a:highlight>
                <a:srgbClr val="00FF00"/>
              </a:highlight>
            </a:endParaRPr>
          </a:p>
          <a:p>
            <a:r>
              <a:rPr lang="el-GR" sz="4000" b="1" dirty="0">
                <a:highlight>
                  <a:srgbClr val="00FF00"/>
                </a:highlight>
              </a:rPr>
              <a:t>Να παίρνω παραγγελία και</a:t>
            </a:r>
          </a:p>
          <a:p>
            <a:r>
              <a:rPr lang="el-GR" sz="4000" b="1" dirty="0">
                <a:highlight>
                  <a:srgbClr val="00FF00"/>
                </a:highlight>
              </a:rPr>
              <a:t>Να παραγγέλλω σε ένα εστιατόριο ή </a:t>
            </a:r>
            <a:r>
              <a:rPr lang="en-US" sz="4000" b="1" dirty="0">
                <a:highlight>
                  <a:srgbClr val="00FF00"/>
                </a:highlight>
              </a:rPr>
              <a:t>on line</a:t>
            </a:r>
          </a:p>
          <a:p>
            <a:r>
              <a:rPr lang="el-GR" sz="4000" b="1" dirty="0">
                <a:highlight>
                  <a:srgbClr val="00FF00"/>
                </a:highlight>
              </a:rPr>
              <a:t>Να περιγράφω μια συνταγή</a:t>
            </a:r>
          </a:p>
          <a:p>
            <a:r>
              <a:rPr lang="el-GR" sz="4000" b="1" dirty="0">
                <a:highlight>
                  <a:srgbClr val="00FF00"/>
                </a:highlight>
              </a:rPr>
              <a:t>Να προσκαλώ κάποιον σε γεύμα</a:t>
            </a:r>
            <a:endParaRPr lang="en-US" sz="4000" b="1" dirty="0">
              <a:highlight>
                <a:srgbClr val="00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1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CFB7-B2C2-731C-1350-0BADBD42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00B0F0"/>
                </a:solidFill>
              </a:rPr>
              <a:t>Le / un </a:t>
            </a:r>
            <a:r>
              <a:rPr lang="fr-FR" sz="8000" b="1" dirty="0"/>
              <a:t>concombre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9D245C-55A7-F0DB-CD5C-1D3EFD2F0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011968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7F195-B369-EF77-FB44-25EA90EF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FF0000"/>
                </a:solidFill>
              </a:rPr>
              <a:t>La/une </a:t>
            </a:r>
            <a:r>
              <a:rPr lang="fr-FR" sz="8000" b="1" dirty="0"/>
              <a:t>tomate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92DE73-1999-E08B-09AE-DEEFC74B7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19375" y="1920081"/>
            <a:ext cx="6953250" cy="41624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4DA3C7-A275-4244-36BB-341AE951E657}"/>
              </a:ext>
            </a:extLst>
          </p:cNvPr>
          <p:cNvSpPr txBox="1"/>
          <p:nvPr/>
        </p:nvSpPr>
        <p:spPr>
          <a:xfrm>
            <a:off x="2619375" y="6082506"/>
            <a:ext cx="6953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elezaesaude.com/tomat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04851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7AA9-FACE-360E-5906-50D6F5D34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FF0000"/>
                </a:solidFill>
              </a:rPr>
              <a:t>La/ une </a:t>
            </a:r>
            <a:r>
              <a:rPr lang="fr-FR" sz="8000" b="1" dirty="0"/>
              <a:t>brocoli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C9AE53-7F01-B974-0366-9C7E2E875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60843" y="1825625"/>
            <a:ext cx="6670314" cy="4351338"/>
          </a:xfrm>
        </p:spPr>
      </p:pic>
    </p:spTree>
    <p:extLst>
      <p:ext uri="{BB962C8B-B14F-4D97-AF65-F5344CB8AC3E}">
        <p14:creationId xmlns:p14="http://schemas.microsoft.com/office/powerpoint/2010/main" val="328791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4A354-0BE4-B5D8-D90A-549A7DE6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00B0F0"/>
                </a:solidFill>
              </a:rPr>
              <a:t>L’ / un </a:t>
            </a:r>
            <a:r>
              <a:rPr lang="fr-FR" sz="8000" b="1" dirty="0"/>
              <a:t>épinard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1A7CD4-4D29-9DEC-99EF-A3997AD3BF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17244" y="1679451"/>
            <a:ext cx="4910667" cy="49140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9091F9-C01B-6A31-0AFB-1FEF3AA7CCA4}"/>
              </a:ext>
            </a:extLst>
          </p:cNvPr>
          <p:cNvSpPr txBox="1"/>
          <p:nvPr/>
        </p:nvSpPr>
        <p:spPr>
          <a:xfrm>
            <a:off x="3917244" y="4934744"/>
            <a:ext cx="49106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ouetteaufourneau.blogspot.com/2011/04/conseils-de-grand-mere-mouette-lepinard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32310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BB3F8-36CB-7F54-B6F8-8CB85E3F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00B0F0"/>
                </a:solidFill>
              </a:rPr>
              <a:t>Le/un </a:t>
            </a:r>
            <a:r>
              <a:rPr lang="fr-FR" sz="8000" b="1" dirty="0"/>
              <a:t>poireau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74E15B-5899-8841-03AE-1732F3BEA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0357" y="1964267"/>
            <a:ext cx="7428088" cy="392853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9B342B-AF7D-FA6F-1D60-B51F67D6E222}"/>
              </a:ext>
            </a:extLst>
          </p:cNvPr>
          <p:cNvSpPr txBox="1"/>
          <p:nvPr/>
        </p:nvSpPr>
        <p:spPr>
          <a:xfrm>
            <a:off x="4851400" y="4826794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.wikipedia.org/wiki/Poireau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6480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E7C65-FED6-44C2-B164-575C3FDAB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FF0000"/>
                </a:solidFill>
              </a:rPr>
              <a:t>La /une </a:t>
            </a:r>
            <a:r>
              <a:rPr lang="fr-FR" sz="8000" b="1" dirty="0"/>
              <a:t>champignon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288D92-548F-69D4-EF6A-D36FC9B0C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21785" y="1825625"/>
            <a:ext cx="6948429" cy="4351338"/>
          </a:xfrm>
        </p:spPr>
      </p:pic>
    </p:spTree>
    <p:extLst>
      <p:ext uri="{BB962C8B-B14F-4D97-AF65-F5344CB8AC3E}">
        <p14:creationId xmlns:p14="http://schemas.microsoft.com/office/powerpoint/2010/main" val="1198822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34B6-E3EB-EC40-0FC7-9D0E4E31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00B0F0"/>
                </a:solidFill>
              </a:rPr>
              <a:t>Le/ un </a:t>
            </a:r>
            <a:r>
              <a:rPr lang="fr-FR" sz="8000" b="1" dirty="0"/>
              <a:t>chou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88F209-AF61-8722-69A1-53F10002B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873267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D9D26-A527-0811-BF1E-E29FE0C1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00B0F0"/>
                </a:solidFill>
              </a:rPr>
              <a:t>Le/ un </a:t>
            </a:r>
            <a:r>
              <a:rPr lang="fr-FR" sz="8000" b="1" dirty="0"/>
              <a:t>chou fleur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8A1CA5-F2E6-AA8D-A4E0-7B8C17C9A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B12E69-E5C8-A536-A551-EB23A2E2D6C4}"/>
              </a:ext>
            </a:extLst>
          </p:cNvPr>
          <p:cNvSpPr txBox="1"/>
          <p:nvPr/>
        </p:nvSpPr>
        <p:spPr>
          <a:xfrm>
            <a:off x="3195108" y="6176963"/>
            <a:ext cx="5801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amantambouille.fr/pizza-pate-chou-fleur-glute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02597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9AF32-40CC-4166-5CC8-2876281B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079"/>
          </a:xfrm>
        </p:spPr>
        <p:txBody>
          <a:bodyPr>
            <a:normAutofit fontScale="90000"/>
          </a:bodyPr>
          <a:lstStyle/>
          <a:p>
            <a:endParaRPr lang="en-US" sz="4000" b="1" dirty="0">
              <a:highlight>
                <a:srgbClr val="00FF00"/>
              </a:highligh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192F66-4ED5-9ED6-8A16-CAC25BA33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15036" y="86095"/>
            <a:ext cx="8767481" cy="62643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4DA16F-12E1-74A5-3BE2-FFFB5745DA92}"/>
              </a:ext>
            </a:extLst>
          </p:cNvPr>
          <p:cNvSpPr txBox="1"/>
          <p:nvPr/>
        </p:nvSpPr>
        <p:spPr>
          <a:xfrm>
            <a:off x="3015219" y="6176963"/>
            <a:ext cx="61615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larondedufle.blogspot.com/2013/11/les-articles-partitifs-nb1-nb2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11893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EF06B-3AF0-911F-F299-8EA65CF3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b="1" dirty="0"/>
              <a:t>Au restaurant</a:t>
            </a:r>
            <a:r>
              <a:rPr lang="fr-FR" sz="7200" dirty="0"/>
              <a:t>: dialogue</a:t>
            </a:r>
            <a:endParaRPr lang="en-US" sz="7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4B8CB9-2824-84BC-0950-85E477F0A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19718" y="1550895"/>
            <a:ext cx="5522258" cy="41315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CBEBF4-CE3E-9724-971F-B5D46812A5A5}"/>
              </a:ext>
            </a:extLst>
          </p:cNvPr>
          <p:cNvSpPr txBox="1"/>
          <p:nvPr/>
        </p:nvSpPr>
        <p:spPr>
          <a:xfrm>
            <a:off x="4429125" y="5682456"/>
            <a:ext cx="3333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airensection.blogspot.com/2016/03/oral-3-1er-3eme-trimestre-4-eso-au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82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6564-2EBB-B122-AC2A-884CDB4C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highlight>
                  <a:srgbClr val="00FF00"/>
                </a:highlight>
              </a:rPr>
              <a:t>Γι' αυτό το λόγο θα χρειαστεί να ξέρω</a:t>
            </a:r>
            <a:endParaRPr lang="en-US" b="1" dirty="0">
              <a:highlight>
                <a:srgbClr val="00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523D8-79B5-BF2B-0F66-B0324DCC1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sz="3600" b="1" dirty="0">
                <a:highlight>
                  <a:srgbClr val="00FF00"/>
                </a:highlight>
              </a:rPr>
              <a:t>Τα άρθρα </a:t>
            </a:r>
          </a:p>
          <a:p>
            <a:r>
              <a:rPr lang="el-GR" dirty="0"/>
              <a:t>Οριστικό (</a:t>
            </a:r>
            <a:r>
              <a:rPr lang="fr-FR" dirty="0"/>
              <a:t>le, la, l’,les)</a:t>
            </a:r>
            <a:endParaRPr lang="el-GR" dirty="0"/>
          </a:p>
          <a:p>
            <a:r>
              <a:rPr lang="el-GR" dirty="0"/>
              <a:t>Αόριστο</a:t>
            </a:r>
            <a:r>
              <a:rPr lang="fr-FR" dirty="0"/>
              <a:t> (un,</a:t>
            </a:r>
            <a:r>
              <a:rPr lang="el-GR" dirty="0"/>
              <a:t> </a:t>
            </a:r>
            <a:r>
              <a:rPr lang="fr-FR" dirty="0"/>
              <a:t>une, des)</a:t>
            </a:r>
            <a:endParaRPr lang="el-GR" dirty="0"/>
          </a:p>
          <a:p>
            <a:r>
              <a:rPr lang="el-GR" dirty="0"/>
              <a:t>Μεριστικό</a:t>
            </a:r>
            <a:r>
              <a:rPr lang="fr-FR" dirty="0"/>
              <a:t> ( du, </a:t>
            </a:r>
            <a:r>
              <a:rPr lang="fr-FR" dirty="0" err="1"/>
              <a:t>dela</a:t>
            </a:r>
            <a:r>
              <a:rPr lang="fr-FR" dirty="0"/>
              <a:t>, </a:t>
            </a:r>
            <a:r>
              <a:rPr lang="fr-FR" dirty="0" err="1"/>
              <a:t>del</a:t>
            </a:r>
            <a:r>
              <a:rPr lang="fr-FR" dirty="0"/>
              <a:t>’,des)</a:t>
            </a:r>
            <a:endParaRPr lang="el-GR" dirty="0"/>
          </a:p>
          <a:p>
            <a:pPr algn="ctr"/>
            <a:r>
              <a:rPr lang="el-GR" sz="4000" b="1" dirty="0">
                <a:highlight>
                  <a:srgbClr val="00FF00"/>
                </a:highlight>
              </a:rPr>
              <a:t>Τα ρήματα</a:t>
            </a:r>
            <a:endParaRPr lang="fr-FR" sz="4000" b="1" dirty="0">
              <a:highlight>
                <a:srgbClr val="00FF00"/>
              </a:highlight>
            </a:endParaRPr>
          </a:p>
          <a:p>
            <a:r>
              <a:rPr lang="fr-FR" dirty="0"/>
              <a:t>Manger</a:t>
            </a:r>
            <a:r>
              <a:rPr lang="el-GR" dirty="0"/>
              <a:t> = τρώω</a:t>
            </a:r>
            <a:endParaRPr lang="en-US" dirty="0"/>
          </a:p>
          <a:p>
            <a:r>
              <a:rPr lang="fr-FR" dirty="0"/>
              <a:t>Boire = </a:t>
            </a:r>
            <a:r>
              <a:rPr lang="el-GR" dirty="0"/>
              <a:t>πίνω</a:t>
            </a:r>
            <a:endParaRPr lang="fr-FR" dirty="0"/>
          </a:p>
          <a:p>
            <a:r>
              <a:rPr lang="fr-FR" dirty="0"/>
              <a:t>Prendre </a:t>
            </a:r>
            <a:r>
              <a:rPr lang="el-GR" dirty="0"/>
              <a:t> =παίρνω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67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ACB6-4AE9-D28B-058B-B2B89359B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781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Au restaurant/ la commande</a:t>
            </a:r>
            <a:endParaRPr lang="en-US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3672FB2-D3E9-3B55-51B9-B91121BB4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9906"/>
            <a:ext cx="10515600" cy="513705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14400" dirty="0">
                <a:highlight>
                  <a:srgbClr val="00FF00"/>
                </a:highlight>
              </a:rPr>
              <a:t>S:           </a:t>
            </a:r>
            <a:r>
              <a:rPr lang="fr-FR" sz="14400" dirty="0"/>
              <a:t>Bonjour! Qu’ est ce que vous prenez?</a:t>
            </a:r>
          </a:p>
          <a:p>
            <a:pPr marL="0" indent="0">
              <a:buNone/>
            </a:pPr>
            <a:r>
              <a:rPr lang="fr-FR" sz="14400" dirty="0">
                <a:highlight>
                  <a:srgbClr val="FFFF00"/>
                </a:highlight>
              </a:rPr>
              <a:t>C:          </a:t>
            </a:r>
            <a:r>
              <a:rPr lang="fr-FR" sz="14400" dirty="0"/>
              <a:t>Je voudrais le menu s’ il vous plaît</a:t>
            </a:r>
          </a:p>
          <a:p>
            <a:pPr marL="0" indent="0">
              <a:buNone/>
            </a:pPr>
            <a:r>
              <a:rPr lang="fr-FR" sz="14400" dirty="0">
                <a:highlight>
                  <a:srgbClr val="00FF00"/>
                </a:highlight>
              </a:rPr>
              <a:t>S:          </a:t>
            </a:r>
            <a:r>
              <a:rPr lang="fr-FR" sz="14400" dirty="0"/>
              <a:t>Voilà ( monsieur/madame)</a:t>
            </a:r>
          </a:p>
          <a:p>
            <a:pPr marL="0" indent="0">
              <a:buNone/>
            </a:pPr>
            <a:r>
              <a:rPr lang="fr-FR" sz="14400" dirty="0">
                <a:highlight>
                  <a:srgbClr val="FFFF00"/>
                </a:highlight>
              </a:rPr>
              <a:t>C:          </a:t>
            </a:r>
            <a:r>
              <a:rPr lang="fr-FR" sz="14400" dirty="0"/>
              <a:t>Comme </a:t>
            </a:r>
            <a:r>
              <a:rPr lang="fr-FR" sz="14400" dirty="0">
                <a:highlight>
                  <a:srgbClr val="00FFFF"/>
                </a:highlight>
              </a:rPr>
              <a:t>entrée</a:t>
            </a:r>
            <a:r>
              <a:rPr lang="fr-FR" sz="14400" dirty="0"/>
              <a:t>, je voudrais……</a:t>
            </a:r>
          </a:p>
          <a:p>
            <a:pPr marL="0" indent="0">
              <a:buNone/>
            </a:pPr>
            <a:r>
              <a:rPr lang="fr-FR" sz="14400" dirty="0"/>
              <a:t>              Comme </a:t>
            </a:r>
            <a:r>
              <a:rPr lang="fr-FR" sz="14400" dirty="0">
                <a:highlight>
                  <a:srgbClr val="00FFFF"/>
                </a:highlight>
              </a:rPr>
              <a:t>plat principal </a:t>
            </a:r>
            <a:r>
              <a:rPr lang="fr-FR" sz="14400" dirty="0"/>
              <a:t>je voudrais….</a:t>
            </a:r>
          </a:p>
          <a:p>
            <a:pPr marL="0" indent="0">
              <a:buNone/>
            </a:pPr>
            <a:r>
              <a:rPr lang="fr-FR" sz="14400" dirty="0"/>
              <a:t>              Comme </a:t>
            </a:r>
            <a:r>
              <a:rPr lang="fr-FR" sz="14400" dirty="0">
                <a:highlight>
                  <a:srgbClr val="00FFFF"/>
                </a:highlight>
              </a:rPr>
              <a:t>désert </a:t>
            </a:r>
            <a:r>
              <a:rPr lang="fr-FR" sz="14400" dirty="0"/>
              <a:t>je voudrais…</a:t>
            </a:r>
          </a:p>
          <a:p>
            <a:pPr marL="0" indent="0">
              <a:buNone/>
            </a:pPr>
            <a:r>
              <a:rPr lang="fr-FR" sz="14400" dirty="0">
                <a:highlight>
                  <a:srgbClr val="00FF00"/>
                </a:highlight>
              </a:rPr>
              <a:t>S:           </a:t>
            </a:r>
            <a:r>
              <a:rPr lang="fr-FR" sz="14400" dirty="0"/>
              <a:t>Qu’ est – ce que vous voulez boire?</a:t>
            </a:r>
          </a:p>
          <a:p>
            <a:pPr marL="0" indent="0">
              <a:buNone/>
            </a:pPr>
            <a:r>
              <a:rPr lang="fr-FR" sz="14400" dirty="0">
                <a:highlight>
                  <a:srgbClr val="FFFF00"/>
                </a:highlight>
              </a:rPr>
              <a:t>C:          </a:t>
            </a:r>
            <a:r>
              <a:rPr lang="fr-FR" sz="14400" dirty="0"/>
              <a:t>( De l’ eau minérale…)</a:t>
            </a:r>
          </a:p>
          <a:p>
            <a:pPr marL="0" indent="0">
              <a:buNone/>
            </a:pPr>
            <a:r>
              <a:rPr lang="fr-FR" sz="14400" dirty="0">
                <a:highlight>
                  <a:srgbClr val="00FF00"/>
                </a:highlight>
              </a:rPr>
              <a:t>S:          </a:t>
            </a:r>
            <a:r>
              <a:rPr lang="fr-FR" sz="14400" dirty="0"/>
              <a:t>Voilà monsieur/madame. Bon </a:t>
            </a:r>
            <a:r>
              <a:rPr lang="fr-FR" sz="14400" dirty="0" err="1"/>
              <a:t>appetit</a:t>
            </a:r>
            <a:r>
              <a:rPr lang="fr-FR" sz="14400" dirty="0"/>
              <a:t>!</a:t>
            </a:r>
          </a:p>
          <a:p>
            <a:pPr marL="0" indent="0">
              <a:buNone/>
            </a:pPr>
            <a:r>
              <a:rPr lang="fr-FR" dirty="0"/>
              <a:t>        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574842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6D52-AA97-1443-BBA8-5DED3DE41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7200" b="1" dirty="0"/>
              <a:t>Au restaurant: l’ addition</a:t>
            </a:r>
            <a:endParaRPr lang="en-US" sz="7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198AC-A729-FAC7-1A22-C24EECEB3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800" dirty="0">
                <a:highlight>
                  <a:srgbClr val="FFFF00"/>
                </a:highlight>
              </a:rPr>
              <a:t>C</a:t>
            </a:r>
            <a:r>
              <a:rPr lang="fr-FR" sz="4800" dirty="0"/>
              <a:t>: l’ addition s’il vous plaît!</a:t>
            </a:r>
          </a:p>
          <a:p>
            <a:r>
              <a:rPr lang="fr-FR" sz="4800" dirty="0">
                <a:highlight>
                  <a:srgbClr val="00FF00"/>
                </a:highlight>
              </a:rPr>
              <a:t>S</a:t>
            </a:r>
            <a:r>
              <a:rPr lang="fr-FR" sz="4800" dirty="0"/>
              <a:t>: voilà! Comment vous allez payer? Par carte ou en liquide?</a:t>
            </a:r>
          </a:p>
          <a:p>
            <a:r>
              <a:rPr lang="fr-FR" sz="4800" dirty="0">
                <a:highlight>
                  <a:srgbClr val="FFFF00"/>
                </a:highlight>
              </a:rPr>
              <a:t>C </a:t>
            </a:r>
            <a:r>
              <a:rPr lang="fr-FR" sz="4800" dirty="0"/>
              <a:t>par carte!</a:t>
            </a:r>
          </a:p>
          <a:p>
            <a:r>
              <a:rPr lang="fr-FR" sz="4800" dirty="0">
                <a:highlight>
                  <a:srgbClr val="00FF00"/>
                </a:highlight>
              </a:rPr>
              <a:t>S</a:t>
            </a:r>
            <a:r>
              <a:rPr lang="fr-FR" sz="4800" dirty="0"/>
              <a:t>: merci beaucoup! Au revoir!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1949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3326-F851-77C5-3644-43D0B747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FF0000"/>
                </a:solidFill>
              </a:rPr>
              <a:t>La </a:t>
            </a:r>
            <a:r>
              <a:rPr lang="el-GR" sz="8000" b="1" dirty="0">
                <a:solidFill>
                  <a:srgbClr val="FF0000"/>
                </a:solidFill>
              </a:rPr>
              <a:t>/</a:t>
            </a:r>
            <a:r>
              <a:rPr lang="fr-FR" sz="8000" b="1" dirty="0">
                <a:solidFill>
                  <a:srgbClr val="FF0000"/>
                </a:solidFill>
              </a:rPr>
              <a:t>une </a:t>
            </a:r>
            <a:r>
              <a:rPr lang="fr-FR" sz="8000" b="1" dirty="0"/>
              <a:t>cerise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B53ACF-45BC-D0F4-A583-7A0F1AC6F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20900" y="1825625"/>
            <a:ext cx="3950199" cy="4351338"/>
          </a:xfrm>
        </p:spPr>
      </p:pic>
    </p:spTree>
    <p:extLst>
      <p:ext uri="{BB962C8B-B14F-4D97-AF65-F5344CB8AC3E}">
        <p14:creationId xmlns:p14="http://schemas.microsoft.com/office/powerpoint/2010/main" val="66796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165F-947F-6E6D-E358-B84C43ABF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FF0000"/>
                </a:solidFill>
              </a:rPr>
              <a:t>l’/une </a:t>
            </a:r>
            <a:r>
              <a:rPr lang="fr-FR" sz="8000" b="1" dirty="0"/>
              <a:t>orange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D489EE-C17B-9462-25EC-A397E1899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071" y="1825625"/>
            <a:ext cx="652785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68128-FC34-A97C-89A1-53DE91DAFA67}"/>
              </a:ext>
            </a:extLst>
          </p:cNvPr>
          <p:cNvSpPr txBox="1"/>
          <p:nvPr/>
        </p:nvSpPr>
        <p:spPr>
          <a:xfrm>
            <a:off x="2832071" y="6176963"/>
            <a:ext cx="6527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Clementine_orange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9281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E0FC2-7AE4-F18E-2BE7-326FDAFF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FF0000"/>
                </a:solidFill>
              </a:rPr>
              <a:t>La/ une </a:t>
            </a:r>
            <a:r>
              <a:rPr lang="fr-FR" sz="8000" b="1" dirty="0"/>
              <a:t>pomme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C9B0B2-A6C3-82A7-8E6B-98C753189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6E1850-47E2-6F3A-79F9-6A07B383B9D9}"/>
              </a:ext>
            </a:extLst>
          </p:cNvPr>
          <p:cNvSpPr txBox="1"/>
          <p:nvPr/>
        </p:nvSpPr>
        <p:spPr>
          <a:xfrm>
            <a:off x="3920331" y="6176963"/>
            <a:ext cx="4351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idilyk/2428885910/?rb=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4932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0EBE-2CC8-53B0-91E2-53C30C99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FF0000"/>
                </a:solidFill>
              </a:rPr>
              <a:t>La/ une </a:t>
            </a:r>
            <a:r>
              <a:rPr lang="fr-FR" sz="8000" b="1" dirty="0"/>
              <a:t>fraise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FF7372-28FB-2535-1542-81C6BF0A1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46400" y="1825625"/>
            <a:ext cx="3499200" cy="4351338"/>
          </a:xfrm>
        </p:spPr>
      </p:pic>
    </p:spTree>
    <p:extLst>
      <p:ext uri="{BB962C8B-B14F-4D97-AF65-F5344CB8AC3E}">
        <p14:creationId xmlns:p14="http://schemas.microsoft.com/office/powerpoint/2010/main" val="244230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08D0F-4869-346F-84FA-6A0B0AEB6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chemeClr val="accent5"/>
                </a:solidFill>
              </a:rPr>
              <a:t>L’/un </a:t>
            </a:r>
            <a:r>
              <a:rPr lang="fr-FR" sz="8000" b="1" dirty="0"/>
              <a:t>abricot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62D7D3-93D5-0CCD-AC49-B957DD6BA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94253" y="1825625"/>
            <a:ext cx="840349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AA8440-D40D-9D81-50A1-5F34CEA5049F}"/>
              </a:ext>
            </a:extLst>
          </p:cNvPr>
          <p:cNvSpPr txBox="1"/>
          <p:nvPr/>
        </p:nvSpPr>
        <p:spPr>
          <a:xfrm>
            <a:off x="1894253" y="6176963"/>
            <a:ext cx="84034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Aprico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05407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D664-4785-09CD-1C39-BD4287E6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8000" b="1" dirty="0">
                <a:solidFill>
                  <a:srgbClr val="FF0000"/>
                </a:solidFill>
              </a:rPr>
              <a:t>La/une </a:t>
            </a:r>
            <a:r>
              <a:rPr lang="fr-FR" sz="8000" b="1" dirty="0"/>
              <a:t>banane</a:t>
            </a:r>
            <a:endParaRPr lang="en-US" sz="80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C07166-4454-C20D-2CD1-7AC18FCBE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4089" y="1825625"/>
            <a:ext cx="6523821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F20077-136D-5C25-87CD-483363BC23FB}"/>
              </a:ext>
            </a:extLst>
          </p:cNvPr>
          <p:cNvSpPr txBox="1"/>
          <p:nvPr/>
        </p:nvSpPr>
        <p:spPr>
          <a:xfrm>
            <a:off x="2834089" y="6176963"/>
            <a:ext cx="65238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justusbluemer/604499254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14026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488</Words>
  <Application>Microsoft Office PowerPoint</Application>
  <PresentationFormat>Widescreen</PresentationFormat>
  <Paragraphs>73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À table!=στο τραπέζι </vt:lpstr>
      <vt:lpstr>Σε αυτήν την ενότητα θα μάθω</vt:lpstr>
      <vt:lpstr>Γι' αυτό το λόγο θα χρειαστεί να ξέρω</vt:lpstr>
      <vt:lpstr>La /une cerise</vt:lpstr>
      <vt:lpstr>l’/une orange</vt:lpstr>
      <vt:lpstr>La/ une pomme</vt:lpstr>
      <vt:lpstr>La/ une fraise</vt:lpstr>
      <vt:lpstr>L’/un abricot</vt:lpstr>
      <vt:lpstr>La/une banane</vt:lpstr>
      <vt:lpstr>La pêche…J’ ai la pêche!</vt:lpstr>
      <vt:lpstr>Le / un melon</vt:lpstr>
      <vt:lpstr>Le /un raisin</vt:lpstr>
      <vt:lpstr>La/une pastèque</vt:lpstr>
      <vt:lpstr>Le /un citron</vt:lpstr>
      <vt:lpstr>La / une pomme de terre</vt:lpstr>
      <vt:lpstr>L’ /un ognon</vt:lpstr>
      <vt:lpstr>L’ / un ail</vt:lpstr>
      <vt:lpstr>La /une carotte</vt:lpstr>
      <vt:lpstr>Le / un poivron</vt:lpstr>
      <vt:lpstr>Le / un concombre</vt:lpstr>
      <vt:lpstr>La/une tomate</vt:lpstr>
      <vt:lpstr>La/ une brocoli</vt:lpstr>
      <vt:lpstr>L’ / un épinard</vt:lpstr>
      <vt:lpstr>Le/un poireau</vt:lpstr>
      <vt:lpstr>La /une champignon</vt:lpstr>
      <vt:lpstr>Le/ un chou</vt:lpstr>
      <vt:lpstr>Le/ un chou fleur</vt:lpstr>
      <vt:lpstr>PowerPoint Presentation</vt:lpstr>
      <vt:lpstr>Au restaurant: dialogue</vt:lpstr>
      <vt:lpstr>Au restaurant/ la commande</vt:lpstr>
      <vt:lpstr>Au restaurant: l’ addition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À table!</dc:title>
  <dc:creator>ΜΑΡΙΑ ΔΟΥΛΓΕΡΑΚΗ</dc:creator>
  <cp:lastModifiedBy>ΜΑΡΙΑ ΔΟΥΛΓΕΡΑΚΗ</cp:lastModifiedBy>
  <cp:revision>82</cp:revision>
  <dcterms:created xsi:type="dcterms:W3CDTF">2023-10-27T17:28:07Z</dcterms:created>
  <dcterms:modified xsi:type="dcterms:W3CDTF">2024-10-08T17:32:29Z</dcterms:modified>
</cp:coreProperties>
</file>