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  <p:sldId id="261" r:id="rId6"/>
    <p:sldId id="265" r:id="rId7"/>
    <p:sldId id="270" r:id="rId8"/>
    <p:sldId id="266" r:id="rId9"/>
    <p:sldId id="267" r:id="rId10"/>
    <p:sldId id="269" r:id="rId11"/>
    <p:sldId id="262" r:id="rId12"/>
    <p:sldId id="272" r:id="rId13"/>
    <p:sldId id="271" r:id="rId14"/>
    <p:sldId id="263" r:id="rId15"/>
    <p:sldId id="26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50" d="100"/>
          <a:sy n="150" d="100"/>
        </p:scale>
        <p:origin x="86" y="-17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A3102-E487-956A-ED4A-6552E34C19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9ACEA2-FB01-078B-BE49-FE15D70C76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26390-F7F7-88D9-FE31-22D131521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65A7-4CDF-42AE-B33E-13700882B584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BAEACE-0519-F143-3225-E75636ACA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2A2E2-F8E8-9975-922B-9B5C1A09B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D395-7C9E-4FA1-B182-DADDB21BE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18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23C8-A72D-AED2-E9A8-A298FE052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D8E0EC-0190-DDD0-003E-CF4AAAF3B9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00EBF-2EF8-8F36-6387-9BC406F5E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65A7-4CDF-42AE-B33E-13700882B584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82133-150A-6526-A5CB-A7D9C8D12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406F8E-6428-FBEC-5178-6693EDB88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D395-7C9E-4FA1-B182-DADDB21BE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971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61A8A-1906-F095-A37C-E4153DABD0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2619E9-A767-A457-0437-60C4A3B6FC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96EA9-375D-0B25-58ED-C860E8D17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65A7-4CDF-42AE-B33E-13700882B584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72769-471D-3281-67CC-0544DE51B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880E7-A53B-BD81-69F6-D4C3C14CF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D395-7C9E-4FA1-B182-DADDB21BE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368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1FD5D-367B-AADA-713D-E5DF0BECF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FCF8C-0819-F329-7076-0CC3DF3BB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19045D-106D-D124-C647-B16EC450C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65A7-4CDF-42AE-B33E-13700882B584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A5CC9-4409-FBDE-3C3B-5E07D0B5D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C3AB0-D14C-F6AF-63FB-992A36852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D395-7C9E-4FA1-B182-DADDB21BE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234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41A70-5C5D-EC76-435A-F54866937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C8EB54-48AE-84FB-2D5B-0C138E372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75F00-1671-3FED-D278-141410151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65A7-4CDF-42AE-B33E-13700882B584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F355E4-2AEB-9C58-AF5A-37408AC2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2A0E0-DE5E-514C-2059-5CB1BB4FC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D395-7C9E-4FA1-B182-DADDB21BE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217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184B7-A260-0633-CFB0-92E7540E6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EDBF4-8CF4-A817-6127-420326698B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C4AE43-DEF3-C6E6-558C-75E4CE2C8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21A00D-C918-8274-E7B3-9474C7553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65A7-4CDF-42AE-B33E-13700882B584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095399-0B7E-8F7D-FBD7-131B8457B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377F72-554F-22DC-EE5C-590AD8734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D395-7C9E-4FA1-B182-DADDB21BE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004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517C0-4381-01C3-F0ED-B584440F9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B073FC-F8FC-9CF8-B938-DA6A31F222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4C6554-1886-480F-F200-F458F0F5AD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737A75-0F70-3D2C-0AAF-088CA06B69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9D14AE-5DF6-7E30-F445-C9A526AE69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53368C-075E-7B60-6F14-9D028107E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65A7-4CDF-42AE-B33E-13700882B584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5A2AED-EE94-5BA8-C0AB-93A9C73DF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060F96-58F4-9BE5-26A3-BB6098CEC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D395-7C9E-4FA1-B182-DADDB21BE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91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A56AC-32CA-A0B8-AF0F-DDA768001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404195-5DBB-A492-B744-55405ACA8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65A7-4CDF-42AE-B33E-13700882B584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A7C34D-F9CF-463F-1290-D8D37C406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77FE76-72F7-3E73-46DC-E123650BE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D395-7C9E-4FA1-B182-DADDB21BE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506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50992D-8091-E999-290A-9426432EB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65A7-4CDF-42AE-B33E-13700882B584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2FB828-1EA6-59B0-A2A7-7A41A3A0C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A9D0F6-4A0E-29D0-4754-2155A8DFD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D395-7C9E-4FA1-B182-DADDB21BE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74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F5CDE-4A59-0790-9CB9-2712C0BCD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0442D-0568-4D0C-DDA4-98854CFD3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A75385-B105-FB82-99B7-46238F7A01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B9B0BD-4CD8-6FBD-6226-D5223D7E2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65A7-4CDF-42AE-B33E-13700882B584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D51334-3357-DB0A-1208-0AEF11567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4C6991-9778-1D97-9652-591E70FC3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D395-7C9E-4FA1-B182-DADDB21BE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96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D903E-BD26-5F6E-BB0A-ACA0B8553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0D7A45-B957-5355-EB99-6C5CF00FFC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236B6E-8721-D972-5726-639D7B50FF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CF3F6C-532C-5410-F7A3-8538F1FF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65A7-4CDF-42AE-B33E-13700882B584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1958A3-7952-B8E1-A384-38F833944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CD03C7-C1A5-2F9A-9D2E-F09F01296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D395-7C9E-4FA1-B182-DADDB21BE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082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D733A1-EC1F-507D-4D08-1DBF3351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71B389-1D32-7D0C-9BBA-E7EEFD0EE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6E2311-9640-37EE-20D4-60BDF9F2CD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365A7-4CDF-42AE-B33E-13700882B584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472AD9-9D49-AA09-9DF9-6C5AE4DE1F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64FF17-4225-D335-9E71-62A5C36078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4D395-7C9E-4FA1-B182-DADDB21BE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871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de/smiley-auslachen-humor-spass-1981935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879D1-4997-9E97-70E4-15D75705F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highlight>
                  <a:srgbClr val="FF00FF"/>
                </a:highlight>
              </a:rPr>
              <a:t>FEMININ DES ADJECTIFS</a:t>
            </a:r>
            <a:endParaRPr lang="en-US" dirty="0">
              <a:highlight>
                <a:srgbClr val="FF00FF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E0ED0-90FF-AFB8-BE5B-5F42FCC64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5400" dirty="0"/>
              <a:t>Πως κάνω…</a:t>
            </a:r>
          </a:p>
          <a:p>
            <a:pPr marL="0" indent="0" algn="ctr">
              <a:buNone/>
            </a:pPr>
            <a:endParaRPr lang="el-GR" sz="5400" dirty="0">
              <a:highlight>
                <a:srgbClr val="FF00FF"/>
              </a:highlight>
            </a:endParaRPr>
          </a:p>
          <a:p>
            <a:pPr marL="0" indent="0" algn="ctr">
              <a:buNone/>
            </a:pPr>
            <a:r>
              <a:rPr lang="el-GR" sz="5400" dirty="0">
                <a:highlight>
                  <a:srgbClr val="FF00FF"/>
                </a:highlight>
              </a:rPr>
              <a:t>ΘΗΛΥΚΟ ΕΠΙΘΕΤΩΝ</a:t>
            </a:r>
            <a:endParaRPr lang="en-US" sz="5400" dirty="0">
              <a:highlight>
                <a:srgbClr val="FF00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475865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67773-A2D8-072C-3EFC-7A837561C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highlight>
                  <a:srgbClr val="00FFFF"/>
                </a:highlight>
              </a:rPr>
              <a:t>eau- elle</a:t>
            </a:r>
            <a:endParaRPr lang="en-US" b="1" dirty="0">
              <a:highlight>
                <a:srgbClr val="00FFFF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E9FA3-2688-CEEE-422A-7B823A982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fr-FR" sz="4000" dirty="0"/>
              <a:t>Nouv</a:t>
            </a:r>
            <a:r>
              <a:rPr lang="fr-FR" sz="4000" dirty="0">
                <a:highlight>
                  <a:srgbClr val="00FFFF"/>
                </a:highlight>
              </a:rPr>
              <a:t>eau </a:t>
            </a:r>
            <a:r>
              <a:rPr lang="fr-FR" sz="4000" dirty="0"/>
              <a:t>= </a:t>
            </a:r>
            <a:r>
              <a:rPr lang="el-GR" sz="4000" dirty="0"/>
              <a:t>καινούργιος</a:t>
            </a:r>
            <a:r>
              <a:rPr lang="fr-FR" sz="4000" dirty="0"/>
              <a:t>/ nouv</a:t>
            </a:r>
            <a:r>
              <a:rPr lang="fr-FR" sz="4000" dirty="0">
                <a:highlight>
                  <a:srgbClr val="00FFFF"/>
                </a:highlight>
              </a:rPr>
              <a:t>elle</a:t>
            </a:r>
            <a:r>
              <a:rPr lang="el-GR" sz="4000" dirty="0">
                <a:highlight>
                  <a:srgbClr val="00FFFF"/>
                </a:highlight>
              </a:rPr>
              <a:t> = </a:t>
            </a:r>
            <a:r>
              <a:rPr lang="el-GR" sz="4000" dirty="0"/>
              <a:t>καινούργια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20515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B720A-99AF-1D6A-E57B-CB677D4D6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/>
              <a:t>Ουπς</a:t>
            </a:r>
            <a:r>
              <a:rPr lang="el-GR" b="1" dirty="0"/>
              <a:t>! Ανώμαλα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8FF3F-AAEE-31FC-F65A-F30EA5D9B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0235"/>
            <a:ext cx="10515600" cy="496672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fr-FR" sz="2000" b="1" dirty="0"/>
              <a:t>Gentil</a:t>
            </a:r>
            <a:r>
              <a:rPr lang="el-GR" sz="2000" dirty="0"/>
              <a:t>= ευγενικός</a:t>
            </a:r>
            <a:r>
              <a:rPr lang="fr-FR" sz="2000" b="1" dirty="0"/>
              <a:t>/Gentille</a:t>
            </a:r>
            <a:r>
              <a:rPr lang="el-GR" sz="2000" b="1" dirty="0"/>
              <a:t> </a:t>
            </a:r>
            <a:r>
              <a:rPr lang="el-GR" sz="2000" dirty="0"/>
              <a:t>= ευγενική</a:t>
            </a:r>
            <a:endParaRPr lang="fr-FR" sz="2000" dirty="0"/>
          </a:p>
          <a:p>
            <a:pPr>
              <a:lnSpc>
                <a:spcPct val="150000"/>
              </a:lnSpc>
            </a:pPr>
            <a:r>
              <a:rPr lang="fr-FR" sz="2000" b="1" dirty="0"/>
              <a:t>Rigolo</a:t>
            </a:r>
            <a:r>
              <a:rPr lang="el-GR" sz="2000" b="1" dirty="0"/>
              <a:t> </a:t>
            </a:r>
            <a:r>
              <a:rPr lang="el-GR" sz="2000" dirty="0"/>
              <a:t>= αστείος</a:t>
            </a:r>
            <a:r>
              <a:rPr lang="fr-FR" sz="2000" b="1" dirty="0"/>
              <a:t>/Rigolote</a:t>
            </a:r>
            <a:r>
              <a:rPr lang="el-GR" sz="2000" b="1" dirty="0"/>
              <a:t> </a:t>
            </a:r>
            <a:r>
              <a:rPr lang="el-GR" sz="2000" dirty="0"/>
              <a:t>= αστεία</a:t>
            </a:r>
            <a:endParaRPr lang="fr-FR" sz="2000" dirty="0"/>
          </a:p>
          <a:p>
            <a:pPr>
              <a:lnSpc>
                <a:spcPct val="150000"/>
              </a:lnSpc>
            </a:pPr>
            <a:r>
              <a:rPr lang="fr-FR" sz="2000" b="1" dirty="0"/>
              <a:t>Mignon</a:t>
            </a:r>
            <a:r>
              <a:rPr lang="el-GR" sz="2000" b="1" dirty="0"/>
              <a:t> </a:t>
            </a:r>
            <a:r>
              <a:rPr lang="el-GR" sz="2000" dirty="0"/>
              <a:t>= χαριτωμένος</a:t>
            </a:r>
            <a:r>
              <a:rPr lang="fr-FR" sz="2000" b="1" dirty="0"/>
              <a:t>/Mignonne</a:t>
            </a:r>
            <a:r>
              <a:rPr lang="el-GR" sz="2000" b="1" dirty="0"/>
              <a:t> </a:t>
            </a:r>
            <a:r>
              <a:rPr lang="el-GR" sz="2000" dirty="0"/>
              <a:t>= χαριτωμένη</a:t>
            </a:r>
            <a:endParaRPr lang="fr-FR" sz="2000" dirty="0"/>
          </a:p>
          <a:p>
            <a:pPr>
              <a:lnSpc>
                <a:spcPct val="150000"/>
              </a:lnSpc>
            </a:pPr>
            <a:r>
              <a:rPr lang="fr-FR" sz="2000" b="1" dirty="0"/>
              <a:t>Blanc</a:t>
            </a:r>
            <a:r>
              <a:rPr lang="el-GR" sz="2000" b="1" dirty="0"/>
              <a:t> </a:t>
            </a:r>
            <a:r>
              <a:rPr lang="el-GR" sz="2000" dirty="0"/>
              <a:t>= άσπρος</a:t>
            </a:r>
            <a:r>
              <a:rPr lang="fr-FR" sz="2000" dirty="0"/>
              <a:t>/blanche</a:t>
            </a:r>
            <a:r>
              <a:rPr lang="el-GR" sz="2000" dirty="0"/>
              <a:t> =άσπρη</a:t>
            </a:r>
            <a:endParaRPr lang="fr-FR" sz="2000" dirty="0"/>
          </a:p>
          <a:p>
            <a:pPr>
              <a:lnSpc>
                <a:spcPct val="150000"/>
              </a:lnSpc>
            </a:pPr>
            <a:r>
              <a:rPr lang="fr-FR" sz="2000" b="1" dirty="0"/>
              <a:t>Frais</a:t>
            </a:r>
            <a:r>
              <a:rPr lang="el-GR" sz="2000" dirty="0"/>
              <a:t>=φρέσκος</a:t>
            </a:r>
            <a:r>
              <a:rPr lang="fr-FR" sz="2000" dirty="0"/>
              <a:t>/</a:t>
            </a:r>
            <a:r>
              <a:rPr lang="fr-FR" sz="2000" b="1" dirty="0"/>
              <a:t>fraiche</a:t>
            </a:r>
            <a:r>
              <a:rPr lang="el-GR" sz="2000" dirty="0"/>
              <a:t> = φρέσκια</a:t>
            </a:r>
            <a:endParaRPr lang="fr-FR" sz="2000" dirty="0"/>
          </a:p>
          <a:p>
            <a:pPr>
              <a:lnSpc>
                <a:spcPct val="150000"/>
              </a:lnSpc>
            </a:pPr>
            <a:r>
              <a:rPr lang="fr-FR" sz="2000" b="1" dirty="0"/>
              <a:t>Long</a:t>
            </a:r>
            <a:r>
              <a:rPr lang="el-GR" sz="2000" dirty="0"/>
              <a:t> =μακρύς</a:t>
            </a:r>
            <a:r>
              <a:rPr lang="fr-FR" sz="2000" dirty="0"/>
              <a:t>/</a:t>
            </a:r>
            <a:r>
              <a:rPr lang="fr-FR" sz="2000" b="1" dirty="0"/>
              <a:t>longue</a:t>
            </a:r>
            <a:r>
              <a:rPr lang="el-GR" sz="2000" b="1" dirty="0"/>
              <a:t> </a:t>
            </a:r>
            <a:r>
              <a:rPr lang="el-GR" sz="2000" dirty="0"/>
              <a:t>=μακριά</a:t>
            </a:r>
            <a:endParaRPr lang="fr-FR" sz="2000" dirty="0"/>
          </a:p>
          <a:p>
            <a:pPr>
              <a:lnSpc>
                <a:spcPct val="150000"/>
              </a:lnSpc>
            </a:pPr>
            <a:r>
              <a:rPr lang="fr-FR" sz="2000" b="1" dirty="0"/>
              <a:t>Public</a:t>
            </a:r>
            <a:r>
              <a:rPr lang="el-GR" sz="2000" b="1" dirty="0"/>
              <a:t> </a:t>
            </a:r>
            <a:r>
              <a:rPr lang="el-GR" sz="2000" dirty="0"/>
              <a:t>= δημόσιος</a:t>
            </a:r>
            <a:r>
              <a:rPr lang="fr-FR" sz="2000" dirty="0"/>
              <a:t>/</a:t>
            </a:r>
            <a:r>
              <a:rPr lang="fr-FR" sz="2000" b="1" dirty="0"/>
              <a:t>publique</a:t>
            </a:r>
            <a:r>
              <a:rPr lang="el-GR" sz="2000" b="1" dirty="0"/>
              <a:t> </a:t>
            </a:r>
            <a:r>
              <a:rPr lang="el-GR" sz="2000" dirty="0"/>
              <a:t>=δημόσια</a:t>
            </a:r>
          </a:p>
          <a:p>
            <a:pPr>
              <a:lnSpc>
                <a:spcPct val="150000"/>
              </a:lnSpc>
            </a:pPr>
            <a:r>
              <a:rPr lang="el-GR" sz="2000" b="1" dirty="0"/>
              <a:t> </a:t>
            </a:r>
            <a:r>
              <a:rPr lang="fr-FR" sz="2000" b="1" dirty="0"/>
              <a:t>faux</a:t>
            </a:r>
            <a:r>
              <a:rPr lang="el-GR" sz="2000" dirty="0"/>
              <a:t>= ψεύτικος/</a:t>
            </a:r>
            <a:r>
              <a:rPr lang="fr-FR" sz="2000" dirty="0"/>
              <a:t> </a:t>
            </a:r>
            <a:r>
              <a:rPr lang="fr-FR" sz="2000" b="1" dirty="0"/>
              <a:t>fausse</a:t>
            </a:r>
            <a:r>
              <a:rPr lang="el-GR" sz="2000" dirty="0"/>
              <a:t>= ψεύτικη</a:t>
            </a:r>
          </a:p>
          <a:p>
            <a:pPr>
              <a:lnSpc>
                <a:spcPct val="150000"/>
              </a:lnSpc>
            </a:pPr>
            <a:r>
              <a:rPr lang="fr-FR" sz="2000" b="1" dirty="0"/>
              <a:t>doux</a:t>
            </a:r>
            <a:r>
              <a:rPr lang="el-GR" sz="2000" dirty="0"/>
              <a:t>= γλυκός/</a:t>
            </a:r>
            <a:r>
              <a:rPr lang="fr-FR" sz="2000" b="1" dirty="0"/>
              <a:t>douce</a:t>
            </a:r>
            <a:r>
              <a:rPr lang="el-GR" sz="2000" dirty="0"/>
              <a:t>=γλυκιά</a:t>
            </a:r>
            <a:endParaRPr lang="fr-FR" sz="2000" dirty="0"/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1143519-336F-F22A-9C11-8D6958B707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096000" y="230188"/>
            <a:ext cx="1837765" cy="1078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695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436AB-9FBA-8917-2990-68D9314EA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Χωρίς</a:t>
            </a:r>
            <a:r>
              <a:rPr lang="el-GR" dirty="0"/>
              <a:t> θηλυκό ή πληθυντικό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2E913-2D5A-EF38-1D0B-47A679F3A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2720"/>
            <a:ext cx="10515600" cy="4734243"/>
          </a:xfrm>
        </p:spPr>
        <p:txBody>
          <a:bodyPr/>
          <a:lstStyle/>
          <a:p>
            <a:r>
              <a:rPr lang="fr-FR" dirty="0"/>
              <a:t>marron= </a:t>
            </a:r>
            <a:r>
              <a:rPr lang="el-GR" dirty="0"/>
              <a:t>Καφέ</a:t>
            </a:r>
          </a:p>
          <a:p>
            <a:r>
              <a:rPr lang="fr-FR" dirty="0"/>
              <a:t> orange= </a:t>
            </a:r>
            <a:r>
              <a:rPr lang="el-GR" dirty="0"/>
              <a:t>Πορτοκαλί</a:t>
            </a:r>
          </a:p>
          <a:p>
            <a:r>
              <a:rPr lang="fr-FR" dirty="0"/>
              <a:t>prune=</a:t>
            </a:r>
            <a:r>
              <a:rPr lang="el-GR" dirty="0"/>
              <a:t>Δαμασκηνί</a:t>
            </a:r>
          </a:p>
          <a:p>
            <a:r>
              <a:rPr lang="fr-FR" dirty="0"/>
              <a:t>noisette= </a:t>
            </a:r>
            <a:r>
              <a:rPr lang="el-GR" dirty="0"/>
              <a:t>Μελί</a:t>
            </a:r>
          </a:p>
          <a:p>
            <a:r>
              <a:rPr lang="fr-FR" dirty="0"/>
              <a:t>cerise = </a:t>
            </a:r>
            <a:r>
              <a:rPr lang="el-GR" dirty="0"/>
              <a:t>Κερασί</a:t>
            </a:r>
          </a:p>
          <a:p>
            <a:r>
              <a:rPr lang="fr-FR" dirty="0"/>
              <a:t>crème=</a:t>
            </a:r>
            <a:r>
              <a:rPr lang="el-GR" dirty="0" err="1"/>
              <a:t>κρέμ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908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15FC0-4C3E-753F-0767-2E1476A3A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ighlight>
                  <a:srgbClr val="00FFFF"/>
                </a:highlight>
              </a:rPr>
              <a:t>2 </a:t>
            </a:r>
            <a:r>
              <a:rPr lang="el-GR" dirty="0">
                <a:highlight>
                  <a:srgbClr val="00FFFF"/>
                </a:highlight>
              </a:rPr>
              <a:t> Αρσενικά </a:t>
            </a:r>
            <a:r>
              <a:rPr lang="el-GR" dirty="0"/>
              <a:t>– </a:t>
            </a:r>
            <a:r>
              <a:rPr lang="el-GR" dirty="0">
                <a:highlight>
                  <a:srgbClr val="FF00FF"/>
                </a:highlight>
              </a:rPr>
              <a:t>ένα θηλυκό</a:t>
            </a:r>
            <a:endParaRPr lang="en-US" dirty="0">
              <a:highlight>
                <a:srgbClr val="FF00FF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AA23C-CD80-5058-C796-4E4A508F2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fr-FR" b="1" dirty="0">
                <a:highlight>
                  <a:srgbClr val="00FFFF"/>
                </a:highlight>
              </a:rPr>
              <a:t>Beau-bel </a:t>
            </a:r>
            <a:r>
              <a:rPr lang="fr-FR" dirty="0"/>
              <a:t>= </a:t>
            </a:r>
            <a:r>
              <a:rPr lang="el-GR" dirty="0"/>
              <a:t>όμορφος</a:t>
            </a:r>
            <a:r>
              <a:rPr lang="fr-FR" b="1" dirty="0"/>
              <a:t>/</a:t>
            </a:r>
            <a:r>
              <a:rPr lang="fr-FR" b="1" dirty="0">
                <a:highlight>
                  <a:srgbClr val="FF00FF"/>
                </a:highlight>
              </a:rPr>
              <a:t>Belle</a:t>
            </a:r>
            <a:r>
              <a:rPr lang="el-GR" b="1" dirty="0">
                <a:highlight>
                  <a:srgbClr val="FF00FF"/>
                </a:highlight>
              </a:rPr>
              <a:t> </a:t>
            </a:r>
            <a:r>
              <a:rPr lang="el-GR" dirty="0">
                <a:highlight>
                  <a:srgbClr val="FF00FF"/>
                </a:highlight>
              </a:rPr>
              <a:t>=</a:t>
            </a:r>
            <a:r>
              <a:rPr lang="el-GR" dirty="0"/>
              <a:t> όμορφη</a:t>
            </a:r>
            <a:endParaRPr lang="fr-FR" dirty="0"/>
          </a:p>
          <a:p>
            <a:pPr>
              <a:lnSpc>
                <a:spcPct val="150000"/>
              </a:lnSpc>
            </a:pPr>
            <a:r>
              <a:rPr lang="fr-FR" b="1" dirty="0">
                <a:highlight>
                  <a:srgbClr val="00FFFF"/>
                </a:highlight>
              </a:rPr>
              <a:t>Vieux-vieil</a:t>
            </a:r>
            <a:r>
              <a:rPr lang="el-GR" b="1" dirty="0">
                <a:highlight>
                  <a:srgbClr val="00FFFF"/>
                </a:highlight>
              </a:rPr>
              <a:t> </a:t>
            </a:r>
            <a:r>
              <a:rPr lang="el-GR" dirty="0"/>
              <a:t>= γέρος, παλιός</a:t>
            </a:r>
            <a:r>
              <a:rPr lang="fr-FR" b="1" dirty="0"/>
              <a:t>/</a:t>
            </a:r>
            <a:r>
              <a:rPr lang="fr-FR" b="1" dirty="0">
                <a:highlight>
                  <a:srgbClr val="FF00FF"/>
                </a:highlight>
              </a:rPr>
              <a:t>Vieille</a:t>
            </a:r>
            <a:r>
              <a:rPr lang="el-GR" b="1" dirty="0"/>
              <a:t> = </a:t>
            </a:r>
            <a:r>
              <a:rPr lang="el-GR" dirty="0"/>
              <a:t>γριά, παλιά</a:t>
            </a:r>
            <a:endParaRPr lang="fr-FR" dirty="0"/>
          </a:p>
          <a:p>
            <a:pPr>
              <a:lnSpc>
                <a:spcPct val="150000"/>
              </a:lnSpc>
            </a:pPr>
            <a:r>
              <a:rPr lang="fr-FR" b="1" dirty="0">
                <a:highlight>
                  <a:srgbClr val="00FFFF"/>
                </a:highlight>
              </a:rPr>
              <a:t>Fou – fol </a:t>
            </a:r>
            <a:r>
              <a:rPr lang="fr-FR" b="1" dirty="0"/>
              <a:t>=</a:t>
            </a:r>
            <a:r>
              <a:rPr lang="el-GR" dirty="0"/>
              <a:t>τρελός</a:t>
            </a:r>
            <a:r>
              <a:rPr lang="fr-FR" dirty="0"/>
              <a:t> /</a:t>
            </a:r>
            <a:r>
              <a:rPr lang="fr-FR" b="1" dirty="0">
                <a:highlight>
                  <a:srgbClr val="FF00FF"/>
                </a:highlight>
              </a:rPr>
              <a:t>folle</a:t>
            </a:r>
            <a:r>
              <a:rPr lang="el-GR" dirty="0">
                <a:highlight>
                  <a:srgbClr val="FF00FF"/>
                </a:highlight>
              </a:rPr>
              <a:t> =</a:t>
            </a:r>
            <a:r>
              <a:rPr lang="el-GR" dirty="0"/>
              <a:t> τρελή</a:t>
            </a:r>
          </a:p>
          <a:p>
            <a:pPr>
              <a:lnSpc>
                <a:spcPct val="150000"/>
              </a:lnSpc>
            </a:pPr>
            <a:r>
              <a:rPr lang="fr-FR" dirty="0"/>
              <a:t> </a:t>
            </a:r>
            <a:r>
              <a:rPr lang="fr-FR" b="1" dirty="0">
                <a:highlight>
                  <a:srgbClr val="00FFFF"/>
                </a:highlight>
              </a:rPr>
              <a:t>mou - mol</a:t>
            </a:r>
            <a:r>
              <a:rPr lang="el-GR" dirty="0"/>
              <a:t>= μαλακός /</a:t>
            </a:r>
            <a:r>
              <a:rPr lang="el-GR" b="1" dirty="0"/>
              <a:t> </a:t>
            </a:r>
            <a:r>
              <a:rPr lang="fr-FR" b="1" dirty="0">
                <a:highlight>
                  <a:srgbClr val="FF00FF"/>
                </a:highlight>
              </a:rPr>
              <a:t>molle</a:t>
            </a:r>
            <a:r>
              <a:rPr lang="el-GR" dirty="0"/>
              <a:t>= μαλακή</a:t>
            </a:r>
          </a:p>
          <a:p>
            <a:pPr>
              <a:lnSpc>
                <a:spcPct val="150000"/>
              </a:lnSpc>
            </a:pPr>
            <a:r>
              <a:rPr lang="fr-FR" dirty="0"/>
              <a:t>Ex: un beau garçon - un bel enfant</a:t>
            </a:r>
          </a:p>
          <a:p>
            <a:pPr>
              <a:lnSpc>
                <a:spcPct val="150000"/>
              </a:lnSpc>
            </a:pPr>
            <a:r>
              <a:rPr lang="fr-FR" dirty="0"/>
              <a:t>       une belle fille</a:t>
            </a:r>
            <a:endParaRPr lang="el-GR" dirty="0"/>
          </a:p>
          <a:p>
            <a:pPr>
              <a:lnSpc>
                <a:spcPct val="150000"/>
              </a:lnSpc>
            </a:pPr>
            <a:endParaRPr lang="fr-F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764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F9460-B409-15C4-2C39-FD315DBD6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b="1" dirty="0">
                <a:highlight>
                  <a:srgbClr val="FFFF00"/>
                </a:highlight>
              </a:rPr>
              <a:t>PLURIEL des ADJECTIFS/</a:t>
            </a:r>
            <a:r>
              <a:rPr lang="el-GR" sz="4000" b="1" dirty="0">
                <a:highlight>
                  <a:srgbClr val="FFFF00"/>
                </a:highlight>
              </a:rPr>
              <a:t>Πληθυντικός επιθέτων</a:t>
            </a:r>
            <a:endParaRPr lang="en-US" sz="4000" b="1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65F65-8003-376F-324E-9F72F9165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b="1" dirty="0">
                <a:highlight>
                  <a:srgbClr val="FFFF00"/>
                </a:highlight>
              </a:rPr>
              <a:t>Προσθέτω</a:t>
            </a:r>
            <a:r>
              <a:rPr lang="fr-FR" b="1" dirty="0">
                <a:highlight>
                  <a:srgbClr val="FFFF00"/>
                </a:highlight>
              </a:rPr>
              <a:t>: s</a:t>
            </a:r>
          </a:p>
          <a:p>
            <a:pPr marL="0" indent="0">
              <a:buNone/>
            </a:pPr>
            <a:r>
              <a:rPr lang="fr-FR" dirty="0"/>
              <a:t>Grand ( s)</a:t>
            </a:r>
            <a:r>
              <a:rPr lang="el-GR" dirty="0"/>
              <a:t>= ψηλός ( οι), μεγάλος ( οι)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grande ( s )</a:t>
            </a:r>
            <a:r>
              <a:rPr lang="el-GR" dirty="0"/>
              <a:t>= Ψηλή (</a:t>
            </a:r>
            <a:r>
              <a:rPr lang="el-GR" dirty="0" err="1"/>
              <a:t>ές</a:t>
            </a:r>
            <a:r>
              <a:rPr lang="el-GR" dirty="0"/>
              <a:t>), μεγάλη (</a:t>
            </a:r>
            <a:r>
              <a:rPr lang="el-GR" dirty="0" err="1"/>
              <a:t>ες</a:t>
            </a:r>
            <a:r>
              <a:rPr lang="el-GR" dirty="0"/>
              <a:t>)</a:t>
            </a:r>
            <a:endParaRPr lang="fr-FR" dirty="0"/>
          </a:p>
          <a:p>
            <a:pPr marL="0" indent="0">
              <a:buNone/>
            </a:pPr>
            <a:r>
              <a:rPr lang="fr-FR" b="1" dirty="0">
                <a:highlight>
                  <a:srgbClr val="FFFF00"/>
                </a:highlight>
              </a:rPr>
              <a:t>eau/eaux</a:t>
            </a:r>
          </a:p>
          <a:p>
            <a:pPr marL="0" indent="0">
              <a:buNone/>
            </a:pPr>
            <a:r>
              <a:rPr lang="fr-FR" dirty="0"/>
              <a:t>Beau(x)</a:t>
            </a:r>
            <a:r>
              <a:rPr lang="el-GR" dirty="0"/>
              <a:t> = όμορφος, (οι)</a:t>
            </a:r>
            <a:endParaRPr lang="fr-FR" dirty="0"/>
          </a:p>
          <a:p>
            <a:pPr marL="0" indent="0">
              <a:buNone/>
            </a:pPr>
            <a:r>
              <a:rPr lang="fr-FR" b="1" dirty="0">
                <a:highlight>
                  <a:srgbClr val="FFFF00"/>
                </a:highlight>
              </a:rPr>
              <a:t>al/aux</a:t>
            </a:r>
          </a:p>
          <a:p>
            <a:pPr marL="0" indent="0">
              <a:buNone/>
            </a:pPr>
            <a:r>
              <a:rPr lang="fr-FR" dirty="0"/>
              <a:t>Amical</a:t>
            </a:r>
            <a:r>
              <a:rPr lang="el-GR" dirty="0"/>
              <a:t> = φιλικός</a:t>
            </a:r>
            <a:r>
              <a:rPr lang="fr-FR" dirty="0"/>
              <a:t>/amicaux</a:t>
            </a:r>
            <a:r>
              <a:rPr lang="el-GR" dirty="0"/>
              <a:t> </a:t>
            </a:r>
            <a:r>
              <a:rPr lang="el-GR"/>
              <a:t>= φιλικοί</a:t>
            </a:r>
            <a:endParaRPr lang="el-GR" dirty="0"/>
          </a:p>
          <a:p>
            <a:pPr marL="0" indent="0">
              <a:buNone/>
            </a:pPr>
            <a:r>
              <a:rPr lang="fr-FR" b="1" dirty="0">
                <a:highlight>
                  <a:srgbClr val="FFFF00"/>
                </a:highlight>
              </a:rPr>
              <a:t> s, x: </a:t>
            </a:r>
            <a:r>
              <a:rPr lang="el-GR" b="1" dirty="0">
                <a:highlight>
                  <a:srgbClr val="FFFF00"/>
                </a:highlight>
              </a:rPr>
              <a:t>Αμετάβλητα</a:t>
            </a:r>
            <a:r>
              <a:rPr lang="fr-FR" b="1" dirty="0">
                <a:highlight>
                  <a:srgbClr val="FFFF00"/>
                </a:highlight>
              </a:rPr>
              <a:t> </a:t>
            </a:r>
          </a:p>
          <a:p>
            <a:pPr marL="0" indent="0">
              <a:buNone/>
            </a:pPr>
            <a:r>
              <a:rPr lang="fr-FR" dirty="0"/>
              <a:t>Roux</a:t>
            </a:r>
            <a:r>
              <a:rPr lang="el-GR" dirty="0"/>
              <a:t> = κοκκινομάλλης ( δες)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Gros</a:t>
            </a:r>
            <a:r>
              <a:rPr lang="el-GR" dirty="0"/>
              <a:t> = παχύς, παχιοί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88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417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8B90A-80B2-90AF-13D6-69E083A39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3722"/>
          </a:xfrm>
        </p:spPr>
        <p:txBody>
          <a:bodyPr/>
          <a:lstStyle/>
          <a:p>
            <a:r>
              <a:rPr lang="el-GR" dirty="0"/>
              <a:t>Προσθέτω</a:t>
            </a:r>
            <a:r>
              <a:rPr lang="el-GR" dirty="0">
                <a:highlight>
                  <a:srgbClr val="FF00FF"/>
                </a:highlight>
              </a:rPr>
              <a:t> </a:t>
            </a:r>
            <a:r>
              <a:rPr lang="fr-FR" dirty="0">
                <a:highlight>
                  <a:srgbClr val="FF00FF"/>
                </a:highlight>
              </a:rPr>
              <a:t>:e</a:t>
            </a:r>
            <a:endParaRPr lang="en-US" dirty="0">
              <a:highlight>
                <a:srgbClr val="FF00FF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D4CF0-3087-B50E-9629-FC3B57FE0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0565"/>
            <a:ext cx="10515600" cy="4796398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fr-FR" sz="3200" b="1" dirty="0"/>
              <a:t>Grand</a:t>
            </a:r>
            <a:r>
              <a:rPr lang="el-GR" sz="3200" dirty="0"/>
              <a:t> = </a:t>
            </a:r>
            <a:r>
              <a:rPr lang="el-GR" dirty="0" err="1"/>
              <a:t>ψηλός,μεγάλος</a:t>
            </a:r>
            <a:r>
              <a:rPr lang="el-GR" sz="3200" dirty="0"/>
              <a:t>/</a:t>
            </a:r>
            <a:r>
              <a:rPr lang="fr-FR" sz="3200" dirty="0"/>
              <a:t>  </a:t>
            </a:r>
            <a:r>
              <a:rPr lang="fr-FR" sz="3200" b="1" dirty="0"/>
              <a:t>Grand</a:t>
            </a:r>
            <a:r>
              <a:rPr lang="fr-FR" sz="3200" b="1" dirty="0">
                <a:highlight>
                  <a:srgbClr val="FF00FF"/>
                </a:highlight>
              </a:rPr>
              <a:t>e</a:t>
            </a:r>
            <a:r>
              <a:rPr lang="el-GR" sz="3200" dirty="0"/>
              <a:t>= </a:t>
            </a:r>
            <a:r>
              <a:rPr lang="el-GR" dirty="0"/>
              <a:t>ψηλή, μεγάλη</a:t>
            </a:r>
            <a:endParaRPr lang="fr-FR" dirty="0"/>
          </a:p>
          <a:p>
            <a:pPr>
              <a:lnSpc>
                <a:spcPct val="110000"/>
              </a:lnSpc>
            </a:pPr>
            <a:r>
              <a:rPr lang="fr-FR" sz="3200" b="1" dirty="0"/>
              <a:t>Petit</a:t>
            </a:r>
            <a:r>
              <a:rPr lang="el-GR" sz="3200" dirty="0"/>
              <a:t> =</a:t>
            </a:r>
            <a:r>
              <a:rPr lang="el-GR" dirty="0" err="1"/>
              <a:t>κοντός,μικρός</a:t>
            </a:r>
            <a:r>
              <a:rPr lang="el-GR" sz="3200" dirty="0"/>
              <a:t>/</a:t>
            </a:r>
            <a:r>
              <a:rPr lang="fr-FR" sz="3200" dirty="0"/>
              <a:t> </a:t>
            </a:r>
            <a:r>
              <a:rPr lang="fr-FR" sz="3200" b="1" dirty="0"/>
              <a:t>Petit</a:t>
            </a:r>
            <a:r>
              <a:rPr lang="fr-FR" sz="3200" b="1" dirty="0">
                <a:highlight>
                  <a:srgbClr val="FF00FF"/>
                </a:highlight>
              </a:rPr>
              <a:t>e</a:t>
            </a:r>
            <a:r>
              <a:rPr lang="el-GR" sz="3200" dirty="0"/>
              <a:t>=</a:t>
            </a:r>
            <a:r>
              <a:rPr lang="el-GR" dirty="0"/>
              <a:t>κοντή, μικρή</a:t>
            </a:r>
            <a:endParaRPr lang="fr-FR" dirty="0"/>
          </a:p>
          <a:p>
            <a:pPr>
              <a:lnSpc>
                <a:spcPct val="110000"/>
              </a:lnSpc>
            </a:pPr>
            <a:r>
              <a:rPr lang="fr-FR" sz="3200" b="1" dirty="0"/>
              <a:t>Brun</a:t>
            </a:r>
            <a:r>
              <a:rPr lang="fr-FR" sz="3200" dirty="0"/>
              <a:t> </a:t>
            </a:r>
            <a:r>
              <a:rPr lang="el-GR" sz="3200" dirty="0"/>
              <a:t>= </a:t>
            </a:r>
            <a:r>
              <a:rPr lang="el-GR" dirty="0"/>
              <a:t>μελαχρινός</a:t>
            </a:r>
            <a:r>
              <a:rPr lang="el-GR" sz="3200" dirty="0"/>
              <a:t> /</a:t>
            </a:r>
            <a:r>
              <a:rPr lang="fr-FR" sz="3200" b="1" dirty="0"/>
              <a:t>Brun</a:t>
            </a:r>
            <a:r>
              <a:rPr lang="fr-FR" sz="3200" b="1" dirty="0">
                <a:highlight>
                  <a:srgbClr val="FF00FF"/>
                </a:highlight>
              </a:rPr>
              <a:t>e</a:t>
            </a:r>
            <a:r>
              <a:rPr lang="el-GR" sz="3200" dirty="0"/>
              <a:t>= </a:t>
            </a:r>
            <a:r>
              <a:rPr lang="el-GR" dirty="0"/>
              <a:t>μελαχρινή</a:t>
            </a:r>
            <a:endParaRPr lang="fr-FR" dirty="0"/>
          </a:p>
          <a:p>
            <a:pPr>
              <a:lnSpc>
                <a:spcPct val="110000"/>
              </a:lnSpc>
            </a:pPr>
            <a:r>
              <a:rPr lang="fr-FR" sz="3200" b="1" dirty="0"/>
              <a:t>Blond </a:t>
            </a:r>
            <a:r>
              <a:rPr lang="el-GR" sz="3200" dirty="0"/>
              <a:t>=</a:t>
            </a:r>
            <a:r>
              <a:rPr lang="el-GR" dirty="0"/>
              <a:t>ξανθός</a:t>
            </a:r>
            <a:r>
              <a:rPr lang="el-GR" sz="3200" dirty="0"/>
              <a:t>/</a:t>
            </a:r>
            <a:r>
              <a:rPr lang="fr-FR" sz="3200" b="1" dirty="0"/>
              <a:t>Blond</a:t>
            </a:r>
            <a:r>
              <a:rPr lang="fr-FR" sz="3200" b="1" dirty="0">
                <a:highlight>
                  <a:srgbClr val="FF00FF"/>
                </a:highlight>
              </a:rPr>
              <a:t>e</a:t>
            </a:r>
            <a:r>
              <a:rPr lang="el-GR" sz="3200" b="1" dirty="0"/>
              <a:t> </a:t>
            </a:r>
            <a:r>
              <a:rPr lang="el-GR" sz="3200" dirty="0"/>
              <a:t>=</a:t>
            </a:r>
            <a:r>
              <a:rPr lang="el-GR" dirty="0"/>
              <a:t>ξανθιά</a:t>
            </a:r>
            <a:endParaRPr lang="fr-FR" dirty="0"/>
          </a:p>
          <a:p>
            <a:pPr>
              <a:lnSpc>
                <a:spcPct val="110000"/>
              </a:lnSpc>
            </a:pPr>
            <a:r>
              <a:rPr lang="fr-FR" sz="3200" b="1" dirty="0"/>
              <a:t>Génial</a:t>
            </a:r>
            <a:r>
              <a:rPr lang="fr-FR" b="1" dirty="0"/>
              <a:t> </a:t>
            </a:r>
            <a:r>
              <a:rPr lang="fr-FR" dirty="0"/>
              <a:t>=</a:t>
            </a:r>
            <a:r>
              <a:rPr lang="el-GR" dirty="0"/>
              <a:t>υπέροχος</a:t>
            </a:r>
            <a:r>
              <a:rPr lang="fr-FR" dirty="0"/>
              <a:t> </a:t>
            </a:r>
            <a:r>
              <a:rPr lang="fr-FR" sz="3200" dirty="0"/>
              <a:t>/ </a:t>
            </a:r>
            <a:r>
              <a:rPr lang="fr-FR" sz="3200" b="1" dirty="0"/>
              <a:t>Génial</a:t>
            </a:r>
            <a:r>
              <a:rPr lang="fr-FR" sz="3200" b="1" dirty="0">
                <a:highlight>
                  <a:srgbClr val="FF00FF"/>
                </a:highlight>
              </a:rPr>
              <a:t>e</a:t>
            </a:r>
            <a:r>
              <a:rPr lang="el-GR" sz="3200" dirty="0"/>
              <a:t> </a:t>
            </a:r>
            <a:r>
              <a:rPr lang="el-GR" dirty="0"/>
              <a:t>= υπέροχη</a:t>
            </a:r>
            <a:endParaRPr lang="fr-FR" dirty="0"/>
          </a:p>
          <a:p>
            <a:pPr>
              <a:lnSpc>
                <a:spcPct val="110000"/>
              </a:lnSpc>
            </a:pPr>
            <a:r>
              <a:rPr lang="fr-FR" sz="3200" b="1" dirty="0"/>
              <a:t>Méchant</a:t>
            </a:r>
            <a:r>
              <a:rPr lang="el-GR" dirty="0"/>
              <a:t> = κακός</a:t>
            </a:r>
            <a:r>
              <a:rPr lang="fr-FR" dirty="0"/>
              <a:t>/</a:t>
            </a:r>
            <a:r>
              <a:rPr lang="fr-FR" sz="3200" b="1" dirty="0"/>
              <a:t>Méchant</a:t>
            </a:r>
            <a:r>
              <a:rPr lang="fr-FR" sz="3200" b="1" dirty="0">
                <a:highlight>
                  <a:srgbClr val="FF00FF"/>
                </a:highlight>
              </a:rPr>
              <a:t>e</a:t>
            </a:r>
            <a:r>
              <a:rPr lang="el-GR" sz="3200" dirty="0"/>
              <a:t> </a:t>
            </a:r>
            <a:r>
              <a:rPr lang="el-GR" dirty="0"/>
              <a:t>= κακιά</a:t>
            </a:r>
            <a:endParaRPr lang="fr-FR" dirty="0"/>
          </a:p>
          <a:p>
            <a:pPr>
              <a:lnSpc>
                <a:spcPct val="110000"/>
              </a:lnSpc>
            </a:pPr>
            <a:r>
              <a:rPr lang="fr-FR" sz="3200" b="1" dirty="0"/>
              <a:t>Bavard</a:t>
            </a:r>
            <a:r>
              <a:rPr lang="el-GR" sz="3200" b="1" dirty="0"/>
              <a:t> </a:t>
            </a:r>
            <a:r>
              <a:rPr lang="el-GR" dirty="0"/>
              <a:t>= φλύαρος</a:t>
            </a:r>
            <a:r>
              <a:rPr lang="fr-FR" dirty="0"/>
              <a:t>/ </a:t>
            </a:r>
            <a:r>
              <a:rPr lang="fr-FR" sz="3200" b="1" dirty="0"/>
              <a:t>Bavard</a:t>
            </a:r>
            <a:r>
              <a:rPr lang="fr-FR" sz="3200" b="1" dirty="0">
                <a:highlight>
                  <a:srgbClr val="FF00FF"/>
                </a:highlight>
              </a:rPr>
              <a:t>e</a:t>
            </a:r>
            <a:r>
              <a:rPr lang="el-GR" dirty="0"/>
              <a:t> = φλύαρη</a:t>
            </a:r>
            <a:endParaRPr lang="fr-FR" dirty="0"/>
          </a:p>
          <a:p>
            <a:pPr>
              <a:lnSpc>
                <a:spcPct val="150000"/>
              </a:lnSpc>
            </a:pPr>
            <a:endParaRPr lang="el-GR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604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B7FFE-9D3B-4299-AC2A-7BEE38A2A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highlight>
                  <a:srgbClr val="FFFF00"/>
                </a:highlight>
              </a:rPr>
              <a:t>e: </a:t>
            </a:r>
            <a:r>
              <a:rPr lang="el-GR" b="1" dirty="0">
                <a:highlight>
                  <a:srgbClr val="FFFF00"/>
                </a:highlight>
              </a:rPr>
              <a:t>αμετάβλητο</a:t>
            </a:r>
            <a:endParaRPr lang="en-US" b="1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3D10B-9731-EC4E-FD6F-66D1EABF1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sz="3200" b="1" dirty="0"/>
              <a:t>Mince</a:t>
            </a:r>
            <a:r>
              <a:rPr lang="el-GR" sz="3200" dirty="0"/>
              <a:t> = αδύνατος, αδύνατη</a:t>
            </a:r>
            <a:endParaRPr lang="fr-FR" sz="3200" b="1" dirty="0"/>
          </a:p>
          <a:p>
            <a:pPr>
              <a:lnSpc>
                <a:spcPct val="100000"/>
              </a:lnSpc>
            </a:pPr>
            <a:r>
              <a:rPr lang="fr-FR" sz="3200" b="1" dirty="0"/>
              <a:t>Chauve</a:t>
            </a:r>
            <a:r>
              <a:rPr lang="el-GR" sz="3200" b="1" dirty="0"/>
              <a:t>= </a:t>
            </a:r>
            <a:r>
              <a:rPr lang="el-GR" sz="3200" dirty="0"/>
              <a:t>φαλακρός, φαλακρή</a:t>
            </a:r>
            <a:endParaRPr lang="fr-FR" sz="3200" dirty="0"/>
          </a:p>
          <a:p>
            <a:pPr>
              <a:lnSpc>
                <a:spcPct val="100000"/>
              </a:lnSpc>
            </a:pPr>
            <a:r>
              <a:rPr lang="fr-FR" sz="3200" b="1" dirty="0"/>
              <a:t>Jeune</a:t>
            </a:r>
            <a:r>
              <a:rPr lang="el-GR" sz="3200" b="1" dirty="0"/>
              <a:t> =</a:t>
            </a:r>
            <a:r>
              <a:rPr lang="el-GR" sz="3200" dirty="0"/>
              <a:t>νέος, νέα</a:t>
            </a:r>
            <a:endParaRPr lang="fr-FR" sz="3200" b="1" dirty="0"/>
          </a:p>
          <a:p>
            <a:pPr>
              <a:lnSpc>
                <a:spcPct val="100000"/>
              </a:lnSpc>
            </a:pPr>
            <a:r>
              <a:rPr lang="fr-FR" sz="3200" b="1" dirty="0"/>
              <a:t>Sympathique</a:t>
            </a:r>
            <a:r>
              <a:rPr lang="el-GR" sz="3200" b="1" dirty="0"/>
              <a:t> = </a:t>
            </a:r>
            <a:r>
              <a:rPr lang="el-GR" sz="3200" dirty="0"/>
              <a:t>συμπαθητικός, συμπαθητική</a:t>
            </a:r>
            <a:endParaRPr lang="fr-FR" sz="3200" dirty="0"/>
          </a:p>
          <a:p>
            <a:pPr>
              <a:lnSpc>
                <a:spcPct val="100000"/>
              </a:lnSpc>
            </a:pPr>
            <a:r>
              <a:rPr lang="fr-FR" sz="3200" b="1" dirty="0"/>
              <a:t>Chouette</a:t>
            </a:r>
            <a:r>
              <a:rPr lang="el-GR" sz="3200" b="1" dirty="0"/>
              <a:t> = </a:t>
            </a:r>
            <a:r>
              <a:rPr lang="el-GR" sz="3200" dirty="0"/>
              <a:t>υπέροχος, υπέροχη</a:t>
            </a:r>
          </a:p>
          <a:p>
            <a:pPr>
              <a:lnSpc>
                <a:spcPct val="100000"/>
              </a:lnSpc>
            </a:pPr>
            <a:r>
              <a:rPr lang="fr-FR" sz="3200" b="1" dirty="0"/>
              <a:t>Avare = </a:t>
            </a:r>
            <a:r>
              <a:rPr lang="el-GR" sz="3200" dirty="0"/>
              <a:t>τσιγκούνης, τσιγκούνα</a:t>
            </a:r>
          </a:p>
          <a:p>
            <a:pPr>
              <a:lnSpc>
                <a:spcPct val="100000"/>
              </a:lnSpc>
            </a:pPr>
            <a:r>
              <a:rPr lang="fr-FR" sz="3200" b="1" dirty="0"/>
              <a:t>Egoïste</a:t>
            </a:r>
            <a:r>
              <a:rPr lang="fr-FR" sz="3200" dirty="0"/>
              <a:t> =  </a:t>
            </a:r>
            <a:r>
              <a:rPr lang="el-GR" sz="3200" dirty="0"/>
              <a:t>εγωιστής, εγωίστρια</a:t>
            </a:r>
          </a:p>
          <a:p>
            <a:pPr>
              <a:lnSpc>
                <a:spcPct val="110000"/>
              </a:lnSpc>
            </a:pPr>
            <a:endParaRPr lang="fr-FR" sz="3800" dirty="0"/>
          </a:p>
          <a:p>
            <a:endParaRPr lang="fr-F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887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87730-2A2E-BA3D-23EA-75F629641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highlight>
                  <a:srgbClr val="00FF00"/>
                </a:highlight>
              </a:rPr>
              <a:t>x, s </a:t>
            </a:r>
            <a:r>
              <a:rPr lang="fr-FR" b="1" dirty="0"/>
              <a:t>: </a:t>
            </a:r>
            <a:r>
              <a:rPr lang="fr-FR" b="1" dirty="0" err="1">
                <a:highlight>
                  <a:srgbClr val="00FF00"/>
                </a:highlight>
              </a:rPr>
              <a:t>sse</a:t>
            </a:r>
            <a:endParaRPr lang="en-US" b="1" dirty="0">
              <a:highlight>
                <a:srgbClr val="00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D1AA1-8F77-B7AC-C3F2-9FEA013A9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sz="4400" b="1" dirty="0"/>
          </a:p>
          <a:p>
            <a:r>
              <a:rPr lang="fr-FR" sz="4400" b="1" dirty="0"/>
              <a:t>Rou</a:t>
            </a:r>
            <a:r>
              <a:rPr lang="fr-FR" sz="4400" b="1" dirty="0">
                <a:highlight>
                  <a:srgbClr val="00FF00"/>
                </a:highlight>
              </a:rPr>
              <a:t>x</a:t>
            </a:r>
            <a:r>
              <a:rPr lang="el-GR" sz="4400" dirty="0"/>
              <a:t>=</a:t>
            </a:r>
            <a:r>
              <a:rPr lang="el-GR" sz="3600" dirty="0" err="1"/>
              <a:t>κοκινομάλλη</a:t>
            </a:r>
            <a:r>
              <a:rPr lang="el-GR" sz="3200" dirty="0" err="1"/>
              <a:t>ς</a:t>
            </a:r>
            <a:r>
              <a:rPr lang="fr-FR" sz="4400" dirty="0"/>
              <a:t>/ </a:t>
            </a:r>
            <a:r>
              <a:rPr lang="fr-FR" sz="4400" b="1" dirty="0"/>
              <a:t>Rou</a:t>
            </a:r>
            <a:r>
              <a:rPr lang="fr-FR" sz="4400" b="1" dirty="0">
                <a:highlight>
                  <a:srgbClr val="00FF00"/>
                </a:highlight>
              </a:rPr>
              <a:t>sse</a:t>
            </a:r>
            <a:r>
              <a:rPr lang="el-GR" sz="3200" dirty="0"/>
              <a:t>= </a:t>
            </a:r>
            <a:r>
              <a:rPr lang="el-GR" sz="3200" dirty="0" err="1"/>
              <a:t>κοκινομάλλα</a:t>
            </a:r>
            <a:endParaRPr lang="el-GR" sz="3200" dirty="0"/>
          </a:p>
          <a:p>
            <a:pPr marL="0" indent="0">
              <a:buNone/>
            </a:pPr>
            <a:endParaRPr lang="fr-FR" sz="4400" dirty="0">
              <a:highlight>
                <a:srgbClr val="00FF00"/>
              </a:highlight>
            </a:endParaRPr>
          </a:p>
          <a:p>
            <a:r>
              <a:rPr lang="fr-FR" sz="4400" b="1" dirty="0"/>
              <a:t>Gro</a:t>
            </a:r>
            <a:r>
              <a:rPr lang="fr-FR" sz="4400" b="1" dirty="0">
                <a:highlight>
                  <a:srgbClr val="00FF00"/>
                </a:highlight>
              </a:rPr>
              <a:t>s</a:t>
            </a:r>
            <a:r>
              <a:rPr lang="el-GR" sz="4400" b="1" dirty="0">
                <a:highlight>
                  <a:srgbClr val="00FF00"/>
                </a:highlight>
              </a:rPr>
              <a:t> </a:t>
            </a:r>
            <a:r>
              <a:rPr lang="el-GR" sz="4400" dirty="0"/>
              <a:t>=</a:t>
            </a:r>
            <a:r>
              <a:rPr lang="el-GR" sz="3200" dirty="0"/>
              <a:t>παχύς</a:t>
            </a:r>
            <a:r>
              <a:rPr lang="fr-FR" sz="4400" b="1" dirty="0"/>
              <a:t>/Gro</a:t>
            </a:r>
            <a:r>
              <a:rPr lang="fr-FR" sz="4400" b="1" dirty="0">
                <a:highlight>
                  <a:srgbClr val="00FF00"/>
                </a:highlight>
              </a:rPr>
              <a:t>sse</a:t>
            </a:r>
            <a:r>
              <a:rPr lang="el-GR" sz="3200" dirty="0"/>
              <a:t> = παχιά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450213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1DF1A-817E-C19D-6F41-233BE4D37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highlight>
                  <a:srgbClr val="00FFFF"/>
                </a:highlight>
              </a:rPr>
              <a:t>eux: </a:t>
            </a:r>
            <a:r>
              <a:rPr lang="fr-FR" b="1" dirty="0" err="1">
                <a:highlight>
                  <a:srgbClr val="00FFFF"/>
                </a:highlight>
              </a:rPr>
              <a:t>euse</a:t>
            </a:r>
            <a:endParaRPr lang="en-US" b="1" dirty="0">
              <a:highlight>
                <a:srgbClr val="00FFFF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661CD-E4D3-C3AA-4811-0DEF340E4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6660"/>
            <a:ext cx="10515600" cy="4351338"/>
          </a:xfrm>
        </p:spPr>
        <p:txBody>
          <a:bodyPr/>
          <a:lstStyle/>
          <a:p>
            <a:endParaRPr lang="fr-FR" dirty="0"/>
          </a:p>
          <a:p>
            <a:r>
              <a:rPr lang="fr-FR" sz="4000" b="1" dirty="0"/>
              <a:t>paress</a:t>
            </a:r>
            <a:r>
              <a:rPr lang="fr-FR" sz="4000" b="1" dirty="0">
                <a:highlight>
                  <a:srgbClr val="00FFFF"/>
                </a:highlight>
              </a:rPr>
              <a:t>eux</a:t>
            </a:r>
            <a:r>
              <a:rPr lang="fr-FR" sz="4000" b="1" dirty="0"/>
              <a:t> </a:t>
            </a:r>
            <a:r>
              <a:rPr lang="fr-FR" sz="3200" dirty="0"/>
              <a:t>=</a:t>
            </a:r>
            <a:r>
              <a:rPr lang="el-GR" sz="3200" dirty="0"/>
              <a:t>τεμπέλης</a:t>
            </a:r>
            <a:r>
              <a:rPr lang="fr-FR" sz="3200" dirty="0"/>
              <a:t>  </a:t>
            </a:r>
            <a:r>
              <a:rPr lang="fr-FR" sz="4000" b="1" dirty="0"/>
              <a:t>/ Paress</a:t>
            </a:r>
            <a:r>
              <a:rPr lang="fr-FR" sz="4000" b="1" dirty="0">
                <a:highlight>
                  <a:srgbClr val="00FFFF"/>
                </a:highlight>
              </a:rPr>
              <a:t>euse</a:t>
            </a:r>
            <a:r>
              <a:rPr lang="el-GR" sz="3200" dirty="0"/>
              <a:t>= τεμπέλα</a:t>
            </a:r>
            <a:endParaRPr lang="fr-FR" sz="3200" dirty="0"/>
          </a:p>
          <a:p>
            <a:r>
              <a:rPr lang="fr-FR" sz="4000" b="1" dirty="0"/>
              <a:t>Génér</a:t>
            </a:r>
            <a:r>
              <a:rPr lang="fr-FR" sz="4000" b="1" dirty="0">
                <a:highlight>
                  <a:srgbClr val="00FFFF"/>
                </a:highlight>
              </a:rPr>
              <a:t>eux</a:t>
            </a:r>
            <a:r>
              <a:rPr lang="el-GR" sz="4000" b="1" dirty="0">
                <a:highlight>
                  <a:srgbClr val="00FFFF"/>
                </a:highlight>
              </a:rPr>
              <a:t> </a:t>
            </a:r>
            <a:r>
              <a:rPr lang="el-GR" sz="3200" dirty="0"/>
              <a:t>= γενναιόδωρος</a:t>
            </a:r>
            <a:r>
              <a:rPr lang="fr-FR" sz="4000" b="1" dirty="0"/>
              <a:t>/Génér</a:t>
            </a:r>
            <a:r>
              <a:rPr lang="fr-FR" sz="4000" b="1" dirty="0">
                <a:highlight>
                  <a:srgbClr val="00FFFF"/>
                </a:highlight>
              </a:rPr>
              <a:t>euse</a:t>
            </a:r>
            <a:r>
              <a:rPr lang="el-GR" sz="3200" dirty="0"/>
              <a:t>=</a:t>
            </a:r>
            <a:r>
              <a:rPr lang="el-GR" sz="4000" b="1" dirty="0"/>
              <a:t> </a:t>
            </a:r>
            <a:r>
              <a:rPr lang="el-GR" sz="3200" dirty="0"/>
              <a:t>γενναιόδωρη</a:t>
            </a:r>
            <a:endParaRPr lang="fr-FR" sz="3200" b="1" dirty="0"/>
          </a:p>
          <a:p>
            <a:r>
              <a:rPr lang="fr-FR" sz="4000" b="1" dirty="0"/>
              <a:t>Ennuy</a:t>
            </a:r>
            <a:r>
              <a:rPr lang="fr-FR" sz="4000" b="1" dirty="0">
                <a:highlight>
                  <a:srgbClr val="00FFFF"/>
                </a:highlight>
              </a:rPr>
              <a:t>eux</a:t>
            </a:r>
            <a:r>
              <a:rPr lang="el-GR" sz="4000" b="1" dirty="0">
                <a:highlight>
                  <a:srgbClr val="00FFFF"/>
                </a:highlight>
              </a:rPr>
              <a:t> </a:t>
            </a:r>
            <a:r>
              <a:rPr lang="el-GR" sz="3200" b="1" dirty="0"/>
              <a:t>=</a:t>
            </a:r>
            <a:r>
              <a:rPr lang="el-GR" sz="3200" dirty="0"/>
              <a:t>ενοχλητικός, βαρετός</a:t>
            </a:r>
            <a:r>
              <a:rPr lang="fr-FR" sz="4000" b="1" dirty="0"/>
              <a:t>/Ennuy</a:t>
            </a:r>
            <a:r>
              <a:rPr lang="fr-FR" sz="4000" b="1" dirty="0">
                <a:highlight>
                  <a:srgbClr val="00FFFF"/>
                </a:highlight>
              </a:rPr>
              <a:t>euse</a:t>
            </a:r>
            <a:r>
              <a:rPr lang="el-GR" sz="4000" b="1" dirty="0"/>
              <a:t> </a:t>
            </a:r>
            <a:r>
              <a:rPr lang="el-GR" sz="3200" dirty="0"/>
              <a:t>= ενοχλητική , βαρετή</a:t>
            </a:r>
            <a:r>
              <a:rPr lang="el-GR" sz="4000" dirty="0"/>
              <a:t> </a:t>
            </a:r>
            <a:endParaRPr lang="fr-FR" sz="4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20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3E941-8BBA-6BAB-8981-134B74943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>
                <a:highlight>
                  <a:srgbClr val="FFFF00"/>
                </a:highlight>
              </a:rPr>
              <a:t>eur</a:t>
            </a:r>
            <a:r>
              <a:rPr lang="fr-FR" b="1" dirty="0">
                <a:highlight>
                  <a:srgbClr val="FFFF00"/>
                </a:highlight>
              </a:rPr>
              <a:t> - </a:t>
            </a:r>
            <a:r>
              <a:rPr lang="fr-FR" b="1" dirty="0" err="1">
                <a:highlight>
                  <a:srgbClr val="FFFF00"/>
                </a:highlight>
              </a:rPr>
              <a:t>euse</a:t>
            </a:r>
            <a:endParaRPr lang="en-US" b="1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32D7A-DF73-7145-7491-8C9C4EA0C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Travaill</a:t>
            </a:r>
            <a:r>
              <a:rPr lang="fr-FR" dirty="0">
                <a:highlight>
                  <a:srgbClr val="FFFF00"/>
                </a:highlight>
              </a:rPr>
              <a:t>eur</a:t>
            </a:r>
            <a:r>
              <a:rPr lang="el-GR" dirty="0"/>
              <a:t> = δουλευταράς</a:t>
            </a:r>
            <a:r>
              <a:rPr lang="fr-FR" dirty="0"/>
              <a:t> /travaill</a:t>
            </a:r>
            <a:r>
              <a:rPr lang="fr-FR" dirty="0">
                <a:highlight>
                  <a:srgbClr val="FFFF00"/>
                </a:highlight>
              </a:rPr>
              <a:t>euse</a:t>
            </a:r>
            <a:r>
              <a:rPr lang="el-GR" dirty="0">
                <a:highlight>
                  <a:srgbClr val="FFFF00"/>
                </a:highlight>
              </a:rPr>
              <a:t> </a:t>
            </a:r>
            <a:r>
              <a:rPr lang="el-GR" dirty="0"/>
              <a:t>= δουλευταρού</a:t>
            </a:r>
            <a:endParaRPr lang="fr-FR" dirty="0"/>
          </a:p>
          <a:p>
            <a:endParaRPr lang="fr-FR" dirty="0"/>
          </a:p>
          <a:p>
            <a:r>
              <a:rPr lang="fr-FR" dirty="0"/>
              <a:t>attention!</a:t>
            </a:r>
          </a:p>
          <a:p>
            <a:r>
              <a:rPr lang="fr-FR" dirty="0"/>
              <a:t> meill</a:t>
            </a:r>
            <a:r>
              <a:rPr lang="fr-FR" dirty="0">
                <a:highlight>
                  <a:srgbClr val="FFFF00"/>
                </a:highlight>
              </a:rPr>
              <a:t>eur</a:t>
            </a:r>
            <a:r>
              <a:rPr lang="el-GR" dirty="0">
                <a:highlight>
                  <a:srgbClr val="FFFF00"/>
                </a:highlight>
              </a:rPr>
              <a:t> </a:t>
            </a:r>
            <a:r>
              <a:rPr lang="el-GR" dirty="0"/>
              <a:t>= καλύτερος</a:t>
            </a:r>
            <a:r>
              <a:rPr lang="fr-FR" dirty="0"/>
              <a:t>/meilleur</a:t>
            </a:r>
            <a:r>
              <a:rPr lang="fr-FR" dirty="0">
                <a:highlight>
                  <a:srgbClr val="FFFF00"/>
                </a:highlight>
              </a:rPr>
              <a:t>e</a:t>
            </a:r>
            <a:r>
              <a:rPr lang="el-GR" dirty="0">
                <a:highlight>
                  <a:srgbClr val="FFFF00"/>
                </a:highlight>
              </a:rPr>
              <a:t> </a:t>
            </a:r>
            <a:r>
              <a:rPr lang="el-GR" dirty="0"/>
              <a:t>= καλύτερη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662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85E80-EC31-FC1E-EF41-4BDEC68E7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highlight>
                  <a:srgbClr val="FFFF00"/>
                </a:highlight>
              </a:rPr>
              <a:t>er- ère</a:t>
            </a:r>
            <a:endParaRPr lang="en-US" b="1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945C7-511B-A1D9-3E99-DF8B95937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r>
              <a:rPr lang="fr-FR" sz="4400" dirty="0"/>
              <a:t>Premi</a:t>
            </a:r>
            <a:r>
              <a:rPr lang="fr-FR" sz="4400" dirty="0">
                <a:highlight>
                  <a:srgbClr val="FFFF00"/>
                </a:highlight>
              </a:rPr>
              <a:t>er</a:t>
            </a:r>
            <a:r>
              <a:rPr lang="fr-FR" sz="4400" dirty="0"/>
              <a:t> = </a:t>
            </a:r>
            <a:r>
              <a:rPr lang="el-GR" sz="4400" dirty="0"/>
              <a:t>πρώτος</a:t>
            </a:r>
            <a:r>
              <a:rPr lang="fr-FR" sz="4400" dirty="0"/>
              <a:t>/ premi</a:t>
            </a:r>
            <a:r>
              <a:rPr lang="fr-FR" sz="4400" dirty="0">
                <a:highlight>
                  <a:srgbClr val="FFFF00"/>
                </a:highlight>
              </a:rPr>
              <a:t>ère</a:t>
            </a:r>
            <a:r>
              <a:rPr lang="el-GR" sz="4400" dirty="0">
                <a:highlight>
                  <a:srgbClr val="FFFF00"/>
                </a:highlight>
              </a:rPr>
              <a:t> </a:t>
            </a:r>
            <a:r>
              <a:rPr lang="el-GR" sz="4400" dirty="0"/>
              <a:t>= πρώτη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42896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374BA-9535-7B95-DB1A-1B4926C44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FF00FF"/>
                </a:highlight>
              </a:rPr>
              <a:t>f- </a:t>
            </a:r>
            <a:r>
              <a:rPr lang="fr-FR" dirty="0" err="1">
                <a:highlight>
                  <a:srgbClr val="FF00FF"/>
                </a:highlight>
              </a:rPr>
              <a:t>ve</a:t>
            </a:r>
            <a:endParaRPr lang="en-US" dirty="0">
              <a:highlight>
                <a:srgbClr val="FF00FF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ABC76-49A5-5CC7-C7A3-ED55C28F0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/>
          </a:p>
          <a:p>
            <a:endParaRPr lang="el-GR" dirty="0"/>
          </a:p>
          <a:p>
            <a:r>
              <a:rPr lang="fr-FR" sz="4000" dirty="0"/>
              <a:t>Sporti</a:t>
            </a:r>
            <a:r>
              <a:rPr lang="fr-FR" sz="4000" dirty="0">
                <a:highlight>
                  <a:srgbClr val="FF00FF"/>
                </a:highlight>
              </a:rPr>
              <a:t>f</a:t>
            </a:r>
            <a:r>
              <a:rPr lang="el-GR" sz="4000" dirty="0"/>
              <a:t> = αθλητικός</a:t>
            </a:r>
            <a:r>
              <a:rPr lang="fr-FR" sz="4000" dirty="0"/>
              <a:t>/sporti</a:t>
            </a:r>
            <a:r>
              <a:rPr lang="fr-FR" sz="4000" dirty="0">
                <a:highlight>
                  <a:srgbClr val="FF00FF"/>
                </a:highlight>
              </a:rPr>
              <a:t>ve</a:t>
            </a:r>
            <a:r>
              <a:rPr lang="el-GR" sz="4000" dirty="0"/>
              <a:t> = αθλητική</a:t>
            </a:r>
            <a:endParaRPr lang="fr-FR" sz="4000" dirty="0"/>
          </a:p>
          <a:p>
            <a:r>
              <a:rPr lang="fr-FR" sz="4000" dirty="0"/>
              <a:t>Attenti</a:t>
            </a:r>
            <a:r>
              <a:rPr lang="fr-FR" sz="4000" dirty="0">
                <a:highlight>
                  <a:srgbClr val="FF00FF"/>
                </a:highlight>
              </a:rPr>
              <a:t>f</a:t>
            </a:r>
            <a:r>
              <a:rPr lang="el-GR" sz="4000" dirty="0"/>
              <a:t>= προσεκτικός</a:t>
            </a:r>
            <a:r>
              <a:rPr lang="fr-FR" sz="4000" dirty="0"/>
              <a:t>/ attenti</a:t>
            </a:r>
            <a:r>
              <a:rPr lang="fr-FR" sz="4000" dirty="0">
                <a:highlight>
                  <a:srgbClr val="FF00FF"/>
                </a:highlight>
              </a:rPr>
              <a:t>ve</a:t>
            </a:r>
            <a:r>
              <a:rPr lang="el-GR" sz="4000" dirty="0">
                <a:highlight>
                  <a:srgbClr val="FF00FF"/>
                </a:highlight>
              </a:rPr>
              <a:t> </a:t>
            </a:r>
            <a:r>
              <a:rPr lang="el-GR" sz="4000" dirty="0"/>
              <a:t>= προσεκτική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773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110D9-A67D-7CD7-2A2D-F4C34F5AC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highlight>
                  <a:srgbClr val="00FF00"/>
                </a:highlight>
              </a:rPr>
              <a:t>Διπλασιάζουν το σύμφωνο</a:t>
            </a:r>
            <a:r>
              <a:rPr lang="fr-FR" b="1" dirty="0">
                <a:highlight>
                  <a:srgbClr val="00FF00"/>
                </a:highlight>
              </a:rPr>
              <a:t> + e     </a:t>
            </a:r>
            <a:r>
              <a:rPr lang="el-GR" b="1" dirty="0">
                <a:highlight>
                  <a:srgbClr val="00FF00"/>
                </a:highlight>
              </a:rPr>
              <a:t> </a:t>
            </a:r>
            <a:r>
              <a:rPr lang="el-GR" dirty="0">
                <a:highlight>
                  <a:srgbClr val="00FF00"/>
                </a:highlight>
              </a:rPr>
              <a:t>τα</a:t>
            </a:r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E32CB-F899-8D3B-1CE0-773E350B7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>
              <a:highlight>
                <a:srgbClr val="00FF00"/>
              </a:highlight>
            </a:endParaRPr>
          </a:p>
          <a:p>
            <a:r>
              <a:rPr lang="fr-FR" sz="4000" dirty="0">
                <a:highlight>
                  <a:srgbClr val="00FF00"/>
                </a:highlight>
              </a:rPr>
              <a:t>en- enne: </a:t>
            </a:r>
            <a:r>
              <a:rPr lang="fr-FR" sz="4000" dirty="0"/>
              <a:t>canadi</a:t>
            </a:r>
            <a:r>
              <a:rPr lang="fr-FR" sz="4000" dirty="0">
                <a:highlight>
                  <a:srgbClr val="00FF00"/>
                </a:highlight>
              </a:rPr>
              <a:t>en</a:t>
            </a:r>
            <a:r>
              <a:rPr lang="fr-FR" sz="4000" dirty="0"/>
              <a:t> /canadie</a:t>
            </a:r>
            <a:r>
              <a:rPr lang="fr-FR" sz="4000" dirty="0">
                <a:highlight>
                  <a:srgbClr val="00FF00"/>
                </a:highlight>
              </a:rPr>
              <a:t>nne</a:t>
            </a:r>
          </a:p>
          <a:p>
            <a:r>
              <a:rPr lang="fr-FR" sz="4000" dirty="0">
                <a:highlight>
                  <a:srgbClr val="00FF00"/>
                </a:highlight>
              </a:rPr>
              <a:t>on- </a:t>
            </a:r>
            <a:r>
              <a:rPr lang="fr-FR" sz="4000" dirty="0" err="1">
                <a:highlight>
                  <a:srgbClr val="00FF00"/>
                </a:highlight>
              </a:rPr>
              <a:t>onne</a:t>
            </a:r>
            <a:r>
              <a:rPr lang="fr-FR" sz="4000" dirty="0"/>
              <a:t>: bret</a:t>
            </a:r>
            <a:r>
              <a:rPr lang="fr-FR" sz="4000" dirty="0">
                <a:highlight>
                  <a:srgbClr val="00FF00"/>
                </a:highlight>
              </a:rPr>
              <a:t>on</a:t>
            </a:r>
            <a:r>
              <a:rPr lang="fr-FR" sz="4000" dirty="0"/>
              <a:t>/breto</a:t>
            </a:r>
            <a:r>
              <a:rPr lang="fr-FR" sz="4000" dirty="0">
                <a:highlight>
                  <a:srgbClr val="00FF00"/>
                </a:highlight>
              </a:rPr>
              <a:t>nne</a:t>
            </a:r>
          </a:p>
          <a:p>
            <a:r>
              <a:rPr lang="fr-FR" sz="4000" dirty="0" err="1">
                <a:highlight>
                  <a:srgbClr val="00FF00"/>
                </a:highlight>
              </a:rPr>
              <a:t>el-elle:</a:t>
            </a:r>
            <a:r>
              <a:rPr lang="fr-FR" sz="4000" dirty="0" err="1"/>
              <a:t>traditionn</a:t>
            </a:r>
            <a:r>
              <a:rPr lang="fr-FR" sz="4000" dirty="0" err="1">
                <a:highlight>
                  <a:srgbClr val="00FF00"/>
                </a:highlight>
              </a:rPr>
              <a:t>el</a:t>
            </a:r>
            <a:r>
              <a:rPr lang="fr-FR" sz="4000" dirty="0"/>
              <a:t>/traditionn</a:t>
            </a:r>
            <a:r>
              <a:rPr lang="fr-FR" sz="4000" dirty="0">
                <a:highlight>
                  <a:srgbClr val="00FF00"/>
                </a:highlight>
              </a:rPr>
              <a:t>elle</a:t>
            </a:r>
          </a:p>
          <a:p>
            <a:r>
              <a:rPr lang="fr-FR" sz="4000" dirty="0">
                <a:highlight>
                  <a:srgbClr val="00FF00"/>
                </a:highlight>
              </a:rPr>
              <a:t>et- </a:t>
            </a:r>
            <a:r>
              <a:rPr lang="fr-FR" sz="4000" dirty="0" err="1">
                <a:highlight>
                  <a:srgbClr val="00FF00"/>
                </a:highlight>
              </a:rPr>
              <a:t>ette</a:t>
            </a:r>
            <a:r>
              <a:rPr lang="fr-FR" sz="4000" dirty="0">
                <a:highlight>
                  <a:srgbClr val="00FF00"/>
                </a:highlight>
              </a:rPr>
              <a:t>:</a:t>
            </a:r>
            <a:r>
              <a:rPr lang="fr-FR" sz="4000" dirty="0"/>
              <a:t> viol</a:t>
            </a:r>
            <a:r>
              <a:rPr lang="fr-FR" sz="4000" dirty="0">
                <a:highlight>
                  <a:srgbClr val="00FF00"/>
                </a:highlight>
              </a:rPr>
              <a:t>et</a:t>
            </a:r>
            <a:r>
              <a:rPr lang="fr-FR" sz="4000" dirty="0"/>
              <a:t>/viole</a:t>
            </a:r>
            <a:r>
              <a:rPr lang="fr-FR" sz="4000" dirty="0">
                <a:highlight>
                  <a:srgbClr val="00FF00"/>
                </a:highlight>
              </a:rPr>
              <a:t>tte</a:t>
            </a:r>
            <a:endParaRPr lang="en-US" sz="4000" dirty="0">
              <a:highlight>
                <a:srgbClr val="00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750689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456</Words>
  <Application>Microsoft Office PowerPoint</Application>
  <PresentationFormat>Widescreen</PresentationFormat>
  <Paragraphs>92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FEMININ DES ADJECTIFS</vt:lpstr>
      <vt:lpstr>Προσθέτω :e</vt:lpstr>
      <vt:lpstr>e: αμετάβλητο</vt:lpstr>
      <vt:lpstr>x, s : sse</vt:lpstr>
      <vt:lpstr>eux: euse</vt:lpstr>
      <vt:lpstr>eur - euse</vt:lpstr>
      <vt:lpstr>er- ère</vt:lpstr>
      <vt:lpstr>f- ve</vt:lpstr>
      <vt:lpstr>Διπλασιάζουν το σύμφωνο + e      τα</vt:lpstr>
      <vt:lpstr>eau- elle</vt:lpstr>
      <vt:lpstr>Ουπς! Ανώμαλα</vt:lpstr>
      <vt:lpstr>Χωρίς θηλυκό ή πληθυντικό</vt:lpstr>
      <vt:lpstr>2  Αρσενικά – ένα θηλυκό</vt:lpstr>
      <vt:lpstr>PLURIEL des ADJECTIFS/Πληθυντικός επιθέτων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ADJECTIFS FEMININ: Θηλυκό επιθέτων</dc:title>
  <dc:creator>ΜΑΡΙΑ ΔΟΥΛΓΕΡΑΚΗ</dc:creator>
  <cp:lastModifiedBy>ΜΑΡΙΑ ΔΟΥΛΓΕΡΑΚΗ</cp:lastModifiedBy>
  <cp:revision>32</cp:revision>
  <dcterms:created xsi:type="dcterms:W3CDTF">2024-01-16T07:39:31Z</dcterms:created>
  <dcterms:modified xsi:type="dcterms:W3CDTF">2024-10-13T11:42:41Z</dcterms:modified>
</cp:coreProperties>
</file>