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A1604-3720-6F6D-60DF-0FDA29DD49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AC59B6-011D-F95D-60FF-FFD1A2639E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1B43B-3CFE-E6D7-9D1E-C3192DADF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EB5D9-C04C-44F9-BC13-61324ABE5BAA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240E9A-9AFD-48E9-9112-E3177227F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F4C723-4AA0-F2B4-3D9A-09919115A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7535C-F093-4C8E-9AE0-7EE9AADFC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430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117AC-6602-044F-8ACC-1F6339FC7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375C9-D2FD-8EC1-76FA-8BF9F1A38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06FC89-B950-EDAB-33F4-627704D3A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EB5D9-C04C-44F9-BC13-61324ABE5BAA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EBD2F4-242D-2413-EDEB-79D22111F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0546D-6D26-0A44-BF4F-B366A4213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7535C-F093-4C8E-9AE0-7EE9AADFC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938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91EDE-5871-A334-CD25-2E1CF0973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A45B4E-D911-EDA7-1419-A6D049280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AAA0FC-2E70-FB7A-070C-6E1A136B9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EB5D9-C04C-44F9-BC13-61324ABE5BAA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B7DA-5F84-8983-2824-22AF8D9C5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41910-861F-9B1C-5177-57C9447D1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7535C-F093-4C8E-9AE0-7EE9AADFC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308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1C758-BE8E-9CD4-C7DA-17B2C87A7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B7705-DD61-8A5C-A221-C9A0993A33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D909D8-37B0-1BC3-AC1D-4A2C3488A0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0D59A1-2BBE-2EBA-74FB-8E04524B9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EB5D9-C04C-44F9-BC13-61324ABE5BAA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A96CC5-9742-D466-82ED-56BA31777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2C4165-79BC-043D-D541-EAA2FE977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7535C-F093-4C8E-9AE0-7EE9AADFC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733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6FC4E-DF02-5334-44EA-DFD81B5F1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03EC8-F8D1-4135-F2DE-031946BEAE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AD373F-3E0F-07C0-A18B-446DCA6BA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2E4678-F544-0652-84A2-D387BE6494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DBBCEF-DBEF-16D1-46D0-AE1FA95382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9FB2E0-3F97-C0D9-F345-8844FF16F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EB5D9-C04C-44F9-BC13-61324ABE5BAA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2BC6A2-46C3-62F1-F4F3-8C5CFF34D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85D7D3-1670-91B9-F8D0-554AC89A9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7535C-F093-4C8E-9AE0-7EE9AADFC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041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4C229-DD12-2716-88ED-A3412B1F0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D5D9B0-639C-FCAB-CC3D-0E3A2DB92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EB5D9-C04C-44F9-BC13-61324ABE5BAA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32BC11-C839-E6C8-D084-DC61FD9B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92F7F4-72D9-F058-3FED-F13458AF6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7535C-F093-4C8E-9AE0-7EE9AADFC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293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BF88A7-77F3-513B-3841-0860E6674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EB5D9-C04C-44F9-BC13-61324ABE5BAA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23729D-7E6B-B4F8-C544-C3322E60F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DE2B5-630E-7419-BA59-169135391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7535C-F093-4C8E-9AE0-7EE9AADFC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97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FBB28-CA70-4A3A-597A-CD77A6F92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232CFC-C03A-8034-F968-0A62E59D3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1BEAC-5DFA-140C-C991-7CA0EEB8C7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8D17C9-49F9-D1DD-1604-32000C5F9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EB5D9-C04C-44F9-BC13-61324ABE5BAA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4F8452-543C-CC33-C7FA-F79D86E5E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C82B29-3900-71C1-505B-39EA0F60C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7535C-F093-4C8E-9AE0-7EE9AADFC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309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E4605-E9CC-9240-A59F-3D1AF3F1E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78614C-09D8-AD17-D0E4-27925E92F7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4D4D8B-741F-0BE0-A2F3-C2CE5F46AB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6D8360-8149-74E4-08ED-8B9C9AE93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EB5D9-C04C-44F9-BC13-61324ABE5BAA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94B486-0263-30B7-832F-F880462D1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DFA75A-74A9-88AE-9E50-B23496808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7535C-F093-4C8E-9AE0-7EE9AADFC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271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27601-983C-3052-61CA-1AE9E3193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967025-BC03-600E-7C2F-3F59B2D0AC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E8EEA-D711-2344-3F19-5AA25C66F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EB5D9-C04C-44F9-BC13-61324ABE5BAA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35B25-9C4D-C213-A285-F329C93BC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77706-8446-8F13-FCEC-553323E70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7535C-F093-4C8E-9AE0-7EE9AADFC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79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CF1FC7-FBA3-467A-452D-D64F030661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366AF2-C128-BC55-8BA5-9DB27E0B7C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87575D-614D-9F80-FF9D-2AE372CC6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EB5D9-C04C-44F9-BC13-61324ABE5BAA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953BC-A106-AD21-8C75-68DDDEC6D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C718E-36DD-CA68-CD03-5631AAABB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7535C-F093-4C8E-9AE0-7EE9AADFC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78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94F2C9-CDB2-9C21-29AB-C61F46574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B77FE9-C1E6-812A-2639-F2D8B32E37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65ED6C-9535-3274-4D2F-3EF3441CC9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BEB5D9-C04C-44F9-BC13-61324ABE5BAA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66D98-990D-4BB4-07CA-730DE852E1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96F52-4BC8-79FD-99AB-DBBAED4141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7535C-F093-4C8E-9AE0-7EE9AADFC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566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smiley-happy-face-funny-yellow-148978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nc-sa/3.0/" TargetMode="External"/><Relationship Id="rId5" Type="http://schemas.openxmlformats.org/officeDocument/2006/relationships/hyperlink" Target="https://atexnos.gr/d-armodoros-%CE%BC%CE%B7%CE%BD-%CE%B1%CF%80%CE%BF%CF%81%CE%B5%CE%AF%CF%82/" TargetMode="Externa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hyperlink" Target="https://www.pngall.com/bakery-png/" TargetMode="External"/><Relationship Id="rId7" Type="http://schemas.openxmlformats.org/officeDocument/2006/relationships/hyperlink" Target="https://creativecommons.org/licenses/by/3.0/" TargetMode="External"/><Relationship Id="rId12" Type="http://schemas.openxmlformats.org/officeDocument/2006/relationships/hyperlink" Target="https://creativecommons.org/licenses/by-nc-nd/3.0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amantambouille.fr/categorie/salades/" TargetMode="External"/><Relationship Id="rId11" Type="http://schemas.openxmlformats.org/officeDocument/2006/relationships/hyperlink" Target="https://www.angsarap.net/2018/12/28/top-8-philippine-media-noche-culinary-traditions/" TargetMode="External"/><Relationship Id="rId5" Type="http://schemas.openxmlformats.org/officeDocument/2006/relationships/image" Target="../media/image4.jpg"/><Relationship Id="rId10" Type="http://schemas.openxmlformats.org/officeDocument/2006/relationships/image" Target="../media/image6.jpg"/><Relationship Id="rId4" Type="http://schemas.openxmlformats.org/officeDocument/2006/relationships/hyperlink" Target="https://creativecommons.org/licenses/by-nc/3.0/" TargetMode="External"/><Relationship Id="rId9" Type="http://schemas.openxmlformats.org/officeDocument/2006/relationships/hyperlink" Target="https://pxhere.com/en/photo/64946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anna-barberawiki.com/wiki/Grouchy_Smur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80BAB-FE1E-C852-1AF5-22F913498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Δες τα παραδείγματα. Τι παρατηρείς;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0C356-4AEE-5179-BC17-E32B722C0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>
                <a:highlight>
                  <a:srgbClr val="00FF00"/>
                </a:highlight>
              </a:rPr>
              <a:t>Πίνω χυμό φρούτων</a:t>
            </a:r>
          </a:p>
          <a:p>
            <a:r>
              <a:rPr lang="fr-FR" dirty="0"/>
              <a:t>Je bois du jus d’ orange</a:t>
            </a:r>
            <a:endParaRPr lang="el-GR" dirty="0"/>
          </a:p>
          <a:p>
            <a:r>
              <a:rPr lang="el-GR" dirty="0">
                <a:highlight>
                  <a:srgbClr val="00FF00"/>
                </a:highlight>
              </a:rPr>
              <a:t>Τρώω σαλάτα</a:t>
            </a:r>
            <a:endParaRPr lang="fr-FR" dirty="0">
              <a:highlight>
                <a:srgbClr val="00FF00"/>
              </a:highlight>
            </a:endParaRPr>
          </a:p>
          <a:p>
            <a:r>
              <a:rPr lang="fr-FR" dirty="0"/>
              <a:t>Je mange de la salade</a:t>
            </a:r>
            <a:endParaRPr lang="el-GR" dirty="0"/>
          </a:p>
          <a:p>
            <a:r>
              <a:rPr lang="el-GR" dirty="0">
                <a:highlight>
                  <a:srgbClr val="00FF00"/>
                </a:highlight>
              </a:rPr>
              <a:t>Πίνω νερό</a:t>
            </a:r>
            <a:endParaRPr lang="fr-FR" dirty="0">
              <a:highlight>
                <a:srgbClr val="00FF00"/>
              </a:highlight>
            </a:endParaRPr>
          </a:p>
          <a:p>
            <a:r>
              <a:rPr lang="fr-FR" dirty="0"/>
              <a:t>Je bois de l’ eau</a:t>
            </a:r>
            <a:endParaRPr lang="el-GR" dirty="0"/>
          </a:p>
          <a:p>
            <a:r>
              <a:rPr lang="el-GR" dirty="0">
                <a:highlight>
                  <a:srgbClr val="00FF00"/>
                </a:highlight>
              </a:rPr>
              <a:t>Τρώω φρούτα</a:t>
            </a:r>
            <a:endParaRPr lang="fr-FR" dirty="0">
              <a:highlight>
                <a:srgbClr val="00FF00"/>
              </a:highlight>
            </a:endParaRPr>
          </a:p>
          <a:p>
            <a:r>
              <a:rPr lang="fr-FR" dirty="0"/>
              <a:t>Je mange des fruits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098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4401B-1C6D-3665-E2A1-89233807C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highlight>
                  <a:srgbClr val="00FF00"/>
                </a:highlight>
              </a:rPr>
              <a:t>Article partitif/</a:t>
            </a:r>
            <a:r>
              <a:rPr lang="el-GR" b="1" dirty="0">
                <a:highlight>
                  <a:srgbClr val="00FF00"/>
                </a:highlight>
              </a:rPr>
              <a:t>Το Μεριστικό Άρθρο</a:t>
            </a:r>
            <a:endParaRPr lang="en-US" b="1" dirty="0">
              <a:highlight>
                <a:srgbClr val="00FF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2905B-91E6-7FE5-D8D1-BCF8398DF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3600" b="1" dirty="0"/>
              <a:t>Δεν το έχω </a:t>
            </a:r>
            <a:r>
              <a:rPr lang="el-GR" sz="3600" dirty="0"/>
              <a:t>στη γλώσσα μου…Άρα…</a:t>
            </a:r>
            <a:endParaRPr lang="en-US" sz="3600" dirty="0"/>
          </a:p>
          <a:p>
            <a:r>
              <a:rPr lang="el-GR" sz="3600" b="1" dirty="0"/>
              <a:t>Δεν μπορώ να το μεταφράσω!</a:t>
            </a:r>
          </a:p>
          <a:p>
            <a:endParaRPr lang="en-US" sz="3600" dirty="0"/>
          </a:p>
          <a:p>
            <a:r>
              <a:rPr lang="el-GR" sz="3600" dirty="0"/>
              <a:t>Δείχνει</a:t>
            </a:r>
          </a:p>
          <a:p>
            <a:pPr marL="0" indent="0">
              <a:buNone/>
            </a:pPr>
            <a:r>
              <a:rPr lang="el-GR" sz="3600" b="1" dirty="0"/>
              <a:t>Ποσότητα που δεν μπορώ να μετρήσω!</a:t>
            </a:r>
            <a:endParaRPr lang="en-US" sz="36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1FC2D3-BA07-8403-D536-1FD01E56D1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808259" y="2357719"/>
            <a:ext cx="977152" cy="7351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E9BBE5-64A8-007A-0366-D0D1E8DC5E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277934" y="5104485"/>
            <a:ext cx="2701523" cy="12074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5D0D334-5600-85A2-FCE4-83561ADEBAD0}"/>
              </a:ext>
            </a:extLst>
          </p:cNvPr>
          <p:cNvSpPr txBox="1"/>
          <p:nvPr/>
        </p:nvSpPr>
        <p:spPr>
          <a:xfrm>
            <a:off x="2913528" y="5734589"/>
            <a:ext cx="2052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s://atexnos.gr/d-armodoros-%CE%BC%CE%B7%CE%BD-%CE%B1%CF%80%CE%BF%CF%81%CE%B5%CE%AF%CF%82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-nc-sa/3.0/"/>
              </a:rPr>
              <a:t>CC BY-SA-NC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366611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9107B-624E-74A0-601C-60C1A9973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highlight>
                  <a:srgbClr val="00FFFF"/>
                </a:highlight>
              </a:rPr>
              <a:t>Du, </a:t>
            </a:r>
            <a:r>
              <a:rPr lang="fr-FR" dirty="0">
                <a:highlight>
                  <a:srgbClr val="FF00FF"/>
                </a:highlight>
              </a:rPr>
              <a:t>de la</a:t>
            </a:r>
            <a:r>
              <a:rPr lang="fr-FR" dirty="0"/>
              <a:t>, </a:t>
            </a:r>
            <a:r>
              <a:rPr lang="fr-FR" dirty="0">
                <a:highlight>
                  <a:srgbClr val="FFFF00"/>
                </a:highlight>
              </a:rPr>
              <a:t>de l’ </a:t>
            </a:r>
            <a:r>
              <a:rPr lang="fr-FR" dirty="0">
                <a:highlight>
                  <a:srgbClr val="00FF00"/>
                </a:highlight>
              </a:rPr>
              <a:t>des</a:t>
            </a:r>
            <a:endParaRPr lang="en-US" dirty="0">
              <a:highlight>
                <a:srgbClr val="00FF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F8FF8-A368-3004-D64B-6685379FE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07432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Je mange </a:t>
            </a:r>
            <a:r>
              <a:rPr lang="fr-FR" dirty="0">
                <a:highlight>
                  <a:srgbClr val="00FFFF"/>
                </a:highlight>
              </a:rPr>
              <a:t>du </a:t>
            </a:r>
            <a:r>
              <a:rPr lang="fr-FR" dirty="0"/>
              <a:t>pain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Je mange </a:t>
            </a:r>
            <a:r>
              <a:rPr lang="fr-FR" dirty="0">
                <a:highlight>
                  <a:srgbClr val="FF00FF"/>
                </a:highlight>
              </a:rPr>
              <a:t>de la </a:t>
            </a:r>
            <a:r>
              <a:rPr lang="fr-FR" dirty="0"/>
              <a:t>salade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Je bois </a:t>
            </a:r>
            <a:r>
              <a:rPr lang="fr-FR" dirty="0">
                <a:highlight>
                  <a:srgbClr val="FFFF00"/>
                </a:highlight>
              </a:rPr>
              <a:t>de l’</a:t>
            </a:r>
            <a:r>
              <a:rPr lang="fr-FR" dirty="0"/>
              <a:t> eau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Je mange </a:t>
            </a:r>
            <a:r>
              <a:rPr lang="fr-FR" dirty="0">
                <a:highlight>
                  <a:srgbClr val="00FF00"/>
                </a:highlight>
              </a:rPr>
              <a:t>des</a:t>
            </a:r>
            <a:r>
              <a:rPr lang="fr-FR" dirty="0"/>
              <a:t> fruits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E86124-1AC2-6C57-4270-D8915C643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894729" y="1794673"/>
            <a:ext cx="2402540" cy="9355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603DD8-15D1-DFC7-0320-92C90D83F227}"/>
              </a:ext>
            </a:extLst>
          </p:cNvPr>
          <p:cNvSpPr txBox="1"/>
          <p:nvPr/>
        </p:nvSpPr>
        <p:spPr>
          <a:xfrm>
            <a:off x="4787153" y="2761130"/>
            <a:ext cx="2321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3" tooltip="https://www.pngall.com/bakery-png/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4" tooltip="https://creativecommons.org/licenses/by-nc/3.0/"/>
              </a:rPr>
              <a:t>CC BY-NC</a:t>
            </a:r>
            <a:endParaRPr lang="en-US" sz="9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B6F369-4F1D-4731-EF29-736586494B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4894729" y="2653504"/>
            <a:ext cx="2402541" cy="10219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E11BB15-6A88-0106-DF03-5D2B9C680A63}"/>
              </a:ext>
            </a:extLst>
          </p:cNvPr>
          <p:cNvSpPr txBox="1"/>
          <p:nvPr/>
        </p:nvSpPr>
        <p:spPr>
          <a:xfrm>
            <a:off x="4787153" y="3783105"/>
            <a:ext cx="2402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6" tooltip="https://mamantambouille.fr/categorie/salades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7" tooltip="https://creativecommons.org/licenses/by/3.0/"/>
              </a:rPr>
              <a:t>CC BY</a:t>
            </a:r>
            <a:endParaRPr lang="en-US" sz="9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0F57040-321B-420D-70D2-13DA546E03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4894728" y="3675480"/>
            <a:ext cx="2402541" cy="13353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E818EAF-90B4-90B9-34D0-685CECCD53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4787152" y="5093567"/>
            <a:ext cx="2734237" cy="116006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CC612FF-CD84-40E0-7025-D601A768D718}"/>
              </a:ext>
            </a:extLst>
          </p:cNvPr>
          <p:cNvSpPr txBox="1"/>
          <p:nvPr/>
        </p:nvSpPr>
        <p:spPr>
          <a:xfrm>
            <a:off x="4787153" y="6628510"/>
            <a:ext cx="2734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11" tooltip="https://www.angsarap.net/2018/12/28/top-8-philippine-media-noche-culinary-traditions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12" tooltip="https://creativecommons.org/licenses/by-nc-nd/3.0/"/>
              </a:rPr>
              <a:t>CC BY-NC-ND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392881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17ECF-3360-07DA-64D8-3FA7CE8F0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highlight>
                  <a:srgbClr val="FFFF00"/>
                </a:highlight>
              </a:rPr>
              <a:t>SOS! </a:t>
            </a:r>
            <a:r>
              <a:rPr lang="el-GR" b="1" dirty="0">
                <a:highlight>
                  <a:srgbClr val="FFFF00"/>
                </a:highlight>
              </a:rPr>
              <a:t>     Στην άρνηση…</a:t>
            </a:r>
            <a:endParaRPr lang="en-US" b="1" dirty="0">
              <a:highlight>
                <a:srgbClr val="FFFF00"/>
              </a:highlight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C57A7B3-9B22-1F24-5EC5-DEC5E0042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Je </a:t>
            </a:r>
            <a:r>
              <a:rPr lang="fr-FR" sz="3200" b="1" i="1" u="sng" dirty="0"/>
              <a:t>ne</a:t>
            </a:r>
            <a:r>
              <a:rPr lang="fr-FR" sz="3200" dirty="0"/>
              <a:t> mange </a:t>
            </a:r>
            <a:r>
              <a:rPr lang="fr-FR" sz="3200" b="1" i="1" u="sng" dirty="0"/>
              <a:t>pas </a:t>
            </a:r>
            <a:r>
              <a:rPr lang="fr-FR" sz="3200" dirty="0"/>
              <a:t> </a:t>
            </a:r>
            <a:r>
              <a:rPr lang="fr-FR" sz="3200" dirty="0">
                <a:highlight>
                  <a:srgbClr val="FFFF00"/>
                </a:highlight>
              </a:rPr>
              <a:t>de </a:t>
            </a:r>
            <a:r>
              <a:rPr lang="fr-FR" sz="3200" dirty="0"/>
              <a:t>pain</a:t>
            </a:r>
          </a:p>
          <a:p>
            <a:endParaRPr lang="fr-FR" sz="3200" dirty="0"/>
          </a:p>
          <a:p>
            <a:r>
              <a:rPr lang="fr-FR" sz="3200" dirty="0"/>
              <a:t>Je </a:t>
            </a:r>
            <a:r>
              <a:rPr lang="fr-FR" sz="3200" b="1" i="1" u="sng" dirty="0"/>
              <a:t>ne</a:t>
            </a:r>
            <a:r>
              <a:rPr lang="fr-FR" sz="3200" b="1" i="1" dirty="0"/>
              <a:t> </a:t>
            </a:r>
            <a:r>
              <a:rPr lang="fr-FR" sz="3200" dirty="0"/>
              <a:t>mange </a:t>
            </a:r>
            <a:r>
              <a:rPr lang="fr-FR" sz="3200" b="1" i="1" u="sng" dirty="0"/>
              <a:t>pas</a:t>
            </a:r>
            <a:r>
              <a:rPr lang="fr-FR" sz="3200" dirty="0"/>
              <a:t>  </a:t>
            </a:r>
            <a:r>
              <a:rPr lang="fr-FR" sz="3200" dirty="0">
                <a:highlight>
                  <a:srgbClr val="FFFF00"/>
                </a:highlight>
              </a:rPr>
              <a:t>de </a:t>
            </a:r>
            <a:r>
              <a:rPr lang="fr-FR" sz="3200" dirty="0"/>
              <a:t>salade</a:t>
            </a:r>
          </a:p>
          <a:p>
            <a:endParaRPr lang="fr-FR" sz="3200" dirty="0"/>
          </a:p>
          <a:p>
            <a:r>
              <a:rPr lang="fr-FR" sz="3200" dirty="0"/>
              <a:t>Je </a:t>
            </a:r>
            <a:r>
              <a:rPr lang="fr-FR" sz="3200" b="1" i="1" u="sng" dirty="0"/>
              <a:t>ne</a:t>
            </a:r>
            <a:r>
              <a:rPr lang="fr-FR" sz="3200" dirty="0"/>
              <a:t> bois </a:t>
            </a:r>
            <a:r>
              <a:rPr lang="fr-FR" sz="3200" b="1" i="1" u="sng" dirty="0"/>
              <a:t>pas </a:t>
            </a:r>
            <a:r>
              <a:rPr lang="fr-FR" sz="3200" dirty="0"/>
              <a:t> </a:t>
            </a:r>
            <a:r>
              <a:rPr lang="fr-FR" sz="3200" dirty="0">
                <a:highlight>
                  <a:srgbClr val="FFFF00"/>
                </a:highlight>
              </a:rPr>
              <a:t>d’ </a:t>
            </a:r>
            <a:r>
              <a:rPr lang="fr-FR" sz="3200" dirty="0"/>
              <a:t>eau</a:t>
            </a:r>
          </a:p>
          <a:p>
            <a:endParaRPr lang="fr-FR" sz="3200" dirty="0"/>
          </a:p>
          <a:p>
            <a:r>
              <a:rPr lang="fr-FR" sz="3200" dirty="0"/>
              <a:t>Je </a:t>
            </a:r>
            <a:r>
              <a:rPr lang="fr-FR" sz="3200" b="1" i="1" u="sng" dirty="0"/>
              <a:t>ne</a:t>
            </a:r>
            <a:r>
              <a:rPr lang="fr-FR" sz="3200" dirty="0"/>
              <a:t> mange</a:t>
            </a:r>
            <a:r>
              <a:rPr lang="fr-FR" sz="3200" b="1" i="1" dirty="0"/>
              <a:t> </a:t>
            </a:r>
            <a:r>
              <a:rPr lang="fr-FR" sz="3200" b="1" i="1" u="sng" dirty="0"/>
              <a:t>pas </a:t>
            </a:r>
            <a:r>
              <a:rPr lang="fr-FR" sz="3200" b="1" i="1" dirty="0"/>
              <a:t> </a:t>
            </a:r>
            <a:r>
              <a:rPr lang="fr-FR" sz="3200" dirty="0">
                <a:highlight>
                  <a:srgbClr val="FFFF00"/>
                </a:highlight>
              </a:rPr>
              <a:t>de </a:t>
            </a:r>
            <a:r>
              <a:rPr lang="fr-FR" sz="3200" dirty="0"/>
              <a:t>fruits</a:t>
            </a:r>
            <a:endParaRPr lang="en-US" sz="3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FB58217-6FC8-0F27-1011-E0E0285E8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911787" y="2008094"/>
            <a:ext cx="3747247" cy="38031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D114E2C-6042-2195-DE28-09A600CDCC44}"/>
              </a:ext>
            </a:extLst>
          </p:cNvPr>
          <p:cNvSpPr txBox="1"/>
          <p:nvPr/>
        </p:nvSpPr>
        <p:spPr>
          <a:xfrm>
            <a:off x="6194611" y="5946131"/>
            <a:ext cx="44644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hanna-barberawiki.com/wiki/Grouchy_Smurf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286249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D0592-619C-ED4C-6952-583F81F92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highlight>
                  <a:srgbClr val="FFFF00"/>
                </a:highlight>
              </a:rPr>
              <a:t>SOS ! </a:t>
            </a:r>
            <a:r>
              <a:rPr lang="el-GR" b="1" dirty="0">
                <a:highlight>
                  <a:srgbClr val="FFFF00"/>
                </a:highlight>
              </a:rPr>
              <a:t>Στη γνωστή ποσότητα</a:t>
            </a:r>
            <a:r>
              <a:rPr lang="fr-FR" b="1">
                <a:highlight>
                  <a:srgbClr val="FFFF00"/>
                </a:highlight>
              </a:rPr>
              <a:t>!</a:t>
            </a:r>
            <a:endParaRPr lang="en-US" b="1" dirty="0">
              <a:highlight>
                <a:srgbClr val="FFFF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2A026-9120-C090-1765-0AB9C9595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Je mange </a:t>
            </a:r>
            <a:r>
              <a:rPr lang="fr-FR" b="1" u="sng" dirty="0"/>
              <a:t>une baguette </a:t>
            </a:r>
            <a:r>
              <a:rPr lang="fr-FR" dirty="0">
                <a:highlight>
                  <a:srgbClr val="FFFF00"/>
                </a:highlight>
              </a:rPr>
              <a:t>de</a:t>
            </a:r>
            <a:r>
              <a:rPr lang="fr-FR" dirty="0"/>
              <a:t> pain</a:t>
            </a:r>
          </a:p>
          <a:p>
            <a:endParaRPr lang="fr-FR" dirty="0"/>
          </a:p>
          <a:p>
            <a:r>
              <a:rPr lang="fr-FR" dirty="0"/>
              <a:t>Je mange </a:t>
            </a:r>
            <a:r>
              <a:rPr lang="fr-FR" b="1" u="sng" dirty="0"/>
              <a:t>un plat </a:t>
            </a:r>
            <a:r>
              <a:rPr lang="fr-FR" dirty="0">
                <a:highlight>
                  <a:srgbClr val="FFFF00"/>
                </a:highlight>
              </a:rPr>
              <a:t>de</a:t>
            </a:r>
            <a:r>
              <a:rPr lang="fr-FR" dirty="0"/>
              <a:t> salade</a:t>
            </a:r>
          </a:p>
          <a:p>
            <a:endParaRPr lang="fr-FR" dirty="0"/>
          </a:p>
          <a:p>
            <a:r>
              <a:rPr lang="fr-FR" dirty="0"/>
              <a:t>Je bois </a:t>
            </a:r>
            <a:r>
              <a:rPr lang="fr-FR" b="1" u="sng" dirty="0"/>
              <a:t>un verre </a:t>
            </a:r>
            <a:r>
              <a:rPr lang="fr-FR" dirty="0">
                <a:highlight>
                  <a:srgbClr val="FFFF00"/>
                </a:highlight>
              </a:rPr>
              <a:t>d’ </a:t>
            </a:r>
            <a:r>
              <a:rPr lang="fr-FR" dirty="0"/>
              <a:t>eau</a:t>
            </a:r>
          </a:p>
          <a:p>
            <a:endParaRPr lang="fr-FR" dirty="0"/>
          </a:p>
          <a:p>
            <a:r>
              <a:rPr lang="fr-FR" dirty="0"/>
              <a:t>Je mange </a:t>
            </a:r>
            <a:r>
              <a:rPr lang="fr-FR" b="1" u="sng" dirty="0"/>
              <a:t>beaucoup</a:t>
            </a:r>
            <a:r>
              <a:rPr lang="fr-FR" dirty="0"/>
              <a:t> </a:t>
            </a:r>
            <a:r>
              <a:rPr lang="fr-FR" dirty="0">
                <a:highlight>
                  <a:srgbClr val="FFFF00"/>
                </a:highlight>
              </a:rPr>
              <a:t>de</a:t>
            </a:r>
            <a:r>
              <a:rPr lang="fr-FR" dirty="0"/>
              <a:t> fruits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970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205</Words>
  <Application>Microsoft Office PowerPoint</Application>
  <PresentationFormat>Widescreen</PresentationFormat>
  <Paragraphs>47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Δες τα παραδείγματα. Τι παρατηρείς;</vt:lpstr>
      <vt:lpstr>Article partitif/Το Μεριστικό Άρθρο</vt:lpstr>
      <vt:lpstr>Du, de la, de l’ des</vt:lpstr>
      <vt:lpstr>SOS!      Στην άρνηση…</vt:lpstr>
      <vt:lpstr>SOS ! Στη γνωστή ποσότητα!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ARTICLE PARTITIF</dc:title>
  <dc:creator>ΜΑΡΙΑ ΔΟΥΛΓΕΡΑΚΗ</dc:creator>
  <cp:lastModifiedBy>ΜΑΡΙΑ ΔΟΥΛΓΕΡΑΚΗ</cp:lastModifiedBy>
  <cp:revision>13</cp:revision>
  <dcterms:created xsi:type="dcterms:W3CDTF">2023-11-10T15:48:20Z</dcterms:created>
  <dcterms:modified xsi:type="dcterms:W3CDTF">2023-11-15T16:42:10Z</dcterms:modified>
</cp:coreProperties>
</file>