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326" r:id="rId4"/>
    <p:sldId id="329" r:id="rId5"/>
    <p:sldId id="330" r:id="rId6"/>
    <p:sldId id="331" r:id="rId7"/>
    <p:sldId id="345" r:id="rId8"/>
    <p:sldId id="282" r:id="rId9"/>
    <p:sldId id="347" r:id="rId10"/>
    <p:sldId id="348" r:id="rId11"/>
    <p:sldId id="349" r:id="rId12"/>
    <p:sldId id="351" r:id="rId13"/>
    <p:sldId id="350" r:id="rId14"/>
    <p:sldId id="352" r:id="rId15"/>
    <p:sldId id="354" r:id="rId16"/>
    <p:sldId id="353" r:id="rId17"/>
    <p:sldId id="355" r:id="rId18"/>
    <p:sldId id="356" r:id="rId19"/>
    <p:sldId id="357" r:id="rId20"/>
    <p:sldId id="3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F2820-20DA-46F8-A53E-74A1209DFBF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C30D1-6253-4953-9CC2-7543ECAF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8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32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235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996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556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B7CD-CB4C-4F8F-8449-B8B6BF028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48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CE76FE-9656-9D2F-C1BD-B962C3F3E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6EBACB1-F8C1-4B4C-E7B3-72727E2E4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237B4F5-774D-CE4C-C67E-13E2CC8A3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2256-9047-4F12-8A06-E36267EF5D2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2FE99D8-3641-DC6C-9EC5-5ACB37E1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CAFDBAF-2B11-15ED-646A-E0C582A79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B2FA-509C-493B-B19A-F5F4DB90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5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D0A49E-684A-4644-E019-5FB27EA34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8600768-DE97-D932-BECC-62DAADF68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FCC2FA9-1351-2F9A-FADA-725F1896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2256-9047-4F12-8A06-E36267EF5D2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B282954-6C54-B971-EF5C-031D9C97D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D26C466-4021-D092-CA91-299756E7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B2FA-509C-493B-B19A-F5F4DB90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9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D817C7E-E004-A3C8-341B-23C8E532D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CEDD6EA-3C19-6978-273F-C8C6FF291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33DA76D-80F4-D90C-CCAE-C9C9616DE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2256-9047-4F12-8A06-E36267EF5D2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5F27CBB-1636-0D6D-1A7E-D56A26CF6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BC1B54-84C8-2135-7481-156D6F89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B2FA-509C-493B-B19A-F5F4DB90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25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222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74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589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360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4271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2303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1099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2416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8A1173-570A-268C-9ABA-E6B87D0C0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01A543-52DB-BC94-9709-DDA64FC48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A2C1D1F-19AE-ED91-EEB0-5C8906CE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2256-9047-4F12-8A06-E36267EF5D2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1A825B4-7552-8885-6AD3-AE9B1CDF6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0ED5DA-8F88-51AE-F790-5B9DE1D1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B2FA-509C-493B-B19A-F5F4DB90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0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55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3127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477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A047CA-CDA1-BE47-ACE7-96E2B59C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8B0FFE0-9338-0CE6-2092-287B32223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D81959F-0C6E-1B81-08F8-C3E9EA863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2256-9047-4F12-8A06-E36267EF5D2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885098-10FC-1399-6093-42D4BAFA6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874BCF0-F325-8787-B613-79D55AE6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B2FA-509C-493B-B19A-F5F4DB90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9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B667E1-E229-EEA7-B300-FC135B4C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A7A2B3-CD39-5306-5691-A6EF9306E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DF5AAA4-16EC-3877-9433-83D9F277F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951D560-75AB-3F95-C90B-77AB4552C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2256-9047-4F12-8A06-E36267EF5D2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2F04540-3706-E4FA-38F3-140F306C5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1141BCA-8DEB-9086-6B1E-1EFB9FAB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B2FA-509C-493B-B19A-F5F4DB90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7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A8C05B-07DD-A4D9-FA9E-3BD9A63DC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6B56BF7-7807-0201-BC5B-80650B9CA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EBC19D8-0740-D278-3DA0-EE961F71C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A365D8D-439D-A669-D1BE-7B364424C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25FD13A-57B5-8B93-8E62-BB6EB70F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00AB875-F43B-8C0C-2015-4B5943C9F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2256-9047-4F12-8A06-E36267EF5D2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EAACE23-A94E-0153-31FC-3115F4BE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62CBF4F-4F0A-5CB8-3099-A3C774F4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B2FA-509C-493B-B19A-F5F4DB90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8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60CDCA-54DD-A984-C9B9-EC4F8496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D7F4CC1-22FD-BFEA-0364-8EDDD3CCD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2256-9047-4F12-8A06-E36267EF5D2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FB96D8C-3688-29A8-DB6F-5C6AC2AF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250F37D-8A8C-086D-E40F-E95E6077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B2FA-509C-493B-B19A-F5F4DB90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3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03D21AF-786A-96B2-FD00-CB7206BB1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2256-9047-4F12-8A06-E36267EF5D2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A5CB929-8D02-C7D2-F33C-0F55E1E9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8F89498-AA3E-7276-ED65-87734761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B2FA-509C-493B-B19A-F5F4DB90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73EDBB-00DA-B74D-2761-A9B00589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33A73A-48EF-BF89-E955-02B5D36B2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F60F0C1-B49F-B89F-BF03-CA1E2B222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E1FA334-CFF5-FA85-7458-B66EB7A1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2256-9047-4F12-8A06-E36267EF5D2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296563E-2DB6-128C-970E-4B33874F9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7BCB6D7-4570-622A-CD0B-76CB705D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B2FA-509C-493B-B19A-F5F4DB90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4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160733-C8D6-E0D3-8792-0E87A7D3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4468BE0-BD34-9D4A-3FAE-B2FFCBF3E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BB7C481-3D62-4D33-34DA-0428095E0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75544ED-FA4D-07A4-2942-735C9599B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2256-9047-4F12-8A06-E36267EF5D2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FF17537-551B-4F37-07D6-E7A19A0F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F4CC9A6-081C-E2A0-1D4A-96034EC4C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B2FA-509C-493B-B19A-F5F4DB90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9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7F5E316-6177-22D1-F327-9B7AD7E2C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66671DD-BC2C-245B-E180-95DB7A163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551C51B-A330-2CD8-8077-B4E59F8C2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542256-9047-4F12-8A06-E36267EF5D2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A675CFC-CFFC-05D8-9F24-A707DD38B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A0DBB33-61A1-CDA5-4F4F-BEF4519AD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C4B2FA-509C-493B-B19A-F5F4DB90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0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4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gmavromat/2018/11/17/%CE%BF%CE%B4%CE%B7%CE%B3%CE%AF%CE%B5%CF%82-%CE%B3%CE%B9%CE%B1-%CF%84%CE%B7%CE%BD-%CE%B4%CE%B9%CE%B4%CE%B1%CF%83%CE%BA%CE%B1%CE%BB%CE%AF%CE%B1-%CF%84%CE%B7%CF%82-%CE%B2%CE%B9%CE%BF%CE%BB%CE%BF%CE%B3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D1EAA5-B3C1-1559-467C-0D3306EEA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598" y="993606"/>
            <a:ext cx="9677829" cy="1575422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l-GR"/>
              <a:t>ΒΙΟΛΟΓΙΑ</a:t>
            </a:r>
            <a:br>
              <a:rPr lang="el-GR"/>
            </a:br>
            <a:r>
              <a:rPr lang="el-GR"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Γενικής Παιδείας Β΄ ΓΕΝΙΚΟΥ ΛΥΚΕΙΟΥ</a:t>
            </a:r>
            <a:endParaRPr lang="en-US" dirty="0"/>
          </a:p>
        </p:txBody>
      </p:sp>
      <p:pic>
        <p:nvPicPr>
          <p:cNvPr id="10" name="Εικόνα 9" descr="Εικόνα που περιέχει κείμενο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15AE98D6-6D51-F68F-5EBA-564868B62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40" r="2" b="21302"/>
          <a:stretch/>
        </p:blipFill>
        <p:spPr>
          <a:xfrm>
            <a:off x="1" y="3271957"/>
            <a:ext cx="12198212" cy="3599364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C6368136-3ABD-B31F-54E9-F04800A70913}"/>
              </a:ext>
            </a:extLst>
          </p:cNvPr>
          <p:cNvSpPr txBox="1"/>
          <p:nvPr/>
        </p:nvSpPr>
        <p:spPr>
          <a:xfrm>
            <a:off x="409598" y="3105833"/>
            <a:ext cx="420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Ζαχαριάδης Ιωάννης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29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947E5C-1EEA-7697-71CB-302876A8A3DD}"/>
              </a:ext>
            </a:extLst>
          </p:cNvPr>
          <p:cNvSpPr txBox="1">
            <a:spLocks/>
          </p:cNvSpPr>
          <p:nvPr/>
        </p:nvSpPr>
        <p:spPr>
          <a:xfrm>
            <a:off x="619204" y="47662"/>
            <a:ext cx="10920258" cy="17501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1.3.2 Μηχανισμοί ειδικής άμυνας- Ανοσία</a:t>
            </a:r>
            <a:endParaRPr kumimoji="0" lang="en-US" sz="4000" b="1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930ED1-C210-1821-CE89-28EB09773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4" y="1989158"/>
            <a:ext cx="10255252" cy="11867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l-GR" b="1" u="sng" dirty="0"/>
              <a:t>ΠΡΩΤΟΓΕΝΗΣ ΑΝΟΣΟΒΙΟΛΟΓΙΚΗ ΑΠΟΚΡΙΣΗ</a:t>
            </a:r>
            <a:r>
              <a:rPr lang="el-GR" u="sng" dirty="0"/>
              <a:t> (1</a:t>
            </a:r>
            <a:r>
              <a:rPr lang="el-GR" u="sng" baseline="30000" dirty="0"/>
              <a:t>η</a:t>
            </a:r>
            <a:r>
              <a:rPr lang="el-GR" u="sng" dirty="0"/>
              <a:t> φορά)</a:t>
            </a:r>
            <a:endParaRPr lang="el-GR" b="1" u="sng" dirty="0"/>
          </a:p>
          <a:p>
            <a:pPr marL="69850" indent="0">
              <a:buNone/>
              <a:defRPr/>
            </a:pPr>
            <a:r>
              <a:rPr lang="el-GR" b="1" u="sng" dirty="0"/>
              <a:t>Στάδιο 1</a:t>
            </a:r>
            <a:r>
              <a:rPr lang="el-GR" b="1" u="sng" baseline="30000" dirty="0"/>
              <a:t>ο</a:t>
            </a:r>
            <a:r>
              <a:rPr lang="el-GR" b="1" u="sng" dirty="0"/>
              <a:t>:</a:t>
            </a:r>
          </a:p>
          <a:p>
            <a:pPr lvl="1">
              <a:defRPr/>
            </a:pPr>
            <a:r>
              <a:rPr lang="el-GR" b="1" dirty="0"/>
              <a:t>Ενεργοποίηση </a:t>
            </a:r>
            <a:r>
              <a:rPr lang="el-GR" b="1" i="1" dirty="0"/>
              <a:t>βοηθητικών Τ-λεμφοκυττάρων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2C251-962C-AC0A-59F0-5A1659F1BCDA}"/>
              </a:ext>
            </a:extLst>
          </p:cNvPr>
          <p:cNvSpPr txBox="1"/>
          <p:nvPr/>
        </p:nvSpPr>
        <p:spPr>
          <a:xfrm>
            <a:off x="795492" y="3140958"/>
            <a:ext cx="10920258" cy="1200329"/>
          </a:xfrm>
          <a:custGeom>
            <a:avLst/>
            <a:gdLst>
              <a:gd name="connsiteX0" fmla="*/ 0 w 10920258"/>
              <a:gd name="connsiteY0" fmla="*/ 0 h 1200329"/>
              <a:gd name="connsiteX1" fmla="*/ 574750 w 10920258"/>
              <a:gd name="connsiteY1" fmla="*/ 0 h 1200329"/>
              <a:gd name="connsiteX2" fmla="*/ 1367906 w 10920258"/>
              <a:gd name="connsiteY2" fmla="*/ 0 h 1200329"/>
              <a:gd name="connsiteX3" fmla="*/ 1833454 w 10920258"/>
              <a:gd name="connsiteY3" fmla="*/ 0 h 1200329"/>
              <a:gd name="connsiteX4" fmla="*/ 2517407 w 10920258"/>
              <a:gd name="connsiteY4" fmla="*/ 0 h 1200329"/>
              <a:gd name="connsiteX5" fmla="*/ 3310562 w 10920258"/>
              <a:gd name="connsiteY5" fmla="*/ 0 h 1200329"/>
              <a:gd name="connsiteX6" fmla="*/ 3994515 w 10920258"/>
              <a:gd name="connsiteY6" fmla="*/ 0 h 1200329"/>
              <a:gd name="connsiteX7" fmla="*/ 4460063 w 10920258"/>
              <a:gd name="connsiteY7" fmla="*/ 0 h 1200329"/>
              <a:gd name="connsiteX8" fmla="*/ 4925611 w 10920258"/>
              <a:gd name="connsiteY8" fmla="*/ 0 h 1200329"/>
              <a:gd name="connsiteX9" fmla="*/ 5391159 w 10920258"/>
              <a:gd name="connsiteY9" fmla="*/ 0 h 1200329"/>
              <a:gd name="connsiteX10" fmla="*/ 5638302 w 10920258"/>
              <a:gd name="connsiteY10" fmla="*/ 0 h 1200329"/>
              <a:gd name="connsiteX11" fmla="*/ 6213052 w 10920258"/>
              <a:gd name="connsiteY11" fmla="*/ 0 h 1200329"/>
              <a:gd name="connsiteX12" fmla="*/ 6678600 w 10920258"/>
              <a:gd name="connsiteY12" fmla="*/ 0 h 1200329"/>
              <a:gd name="connsiteX13" fmla="*/ 7034945 w 10920258"/>
              <a:gd name="connsiteY13" fmla="*/ 0 h 1200329"/>
              <a:gd name="connsiteX14" fmla="*/ 7391290 w 10920258"/>
              <a:gd name="connsiteY14" fmla="*/ 0 h 1200329"/>
              <a:gd name="connsiteX15" fmla="*/ 7966041 w 10920258"/>
              <a:gd name="connsiteY15" fmla="*/ 0 h 1200329"/>
              <a:gd name="connsiteX16" fmla="*/ 8431589 w 10920258"/>
              <a:gd name="connsiteY16" fmla="*/ 0 h 1200329"/>
              <a:gd name="connsiteX17" fmla="*/ 9224744 w 10920258"/>
              <a:gd name="connsiteY17" fmla="*/ 0 h 1200329"/>
              <a:gd name="connsiteX18" fmla="*/ 9581090 w 10920258"/>
              <a:gd name="connsiteY18" fmla="*/ 0 h 1200329"/>
              <a:gd name="connsiteX19" fmla="*/ 10046637 w 10920258"/>
              <a:gd name="connsiteY19" fmla="*/ 0 h 1200329"/>
              <a:gd name="connsiteX20" fmla="*/ 10402983 w 10920258"/>
              <a:gd name="connsiteY20" fmla="*/ 0 h 1200329"/>
              <a:gd name="connsiteX21" fmla="*/ 10920258 w 10920258"/>
              <a:gd name="connsiteY21" fmla="*/ 0 h 1200329"/>
              <a:gd name="connsiteX22" fmla="*/ 10920258 w 10920258"/>
              <a:gd name="connsiteY22" fmla="*/ 412113 h 1200329"/>
              <a:gd name="connsiteX23" fmla="*/ 10920258 w 10920258"/>
              <a:gd name="connsiteY23" fmla="*/ 788216 h 1200329"/>
              <a:gd name="connsiteX24" fmla="*/ 10920258 w 10920258"/>
              <a:gd name="connsiteY24" fmla="*/ 1200329 h 1200329"/>
              <a:gd name="connsiteX25" fmla="*/ 10236305 w 10920258"/>
              <a:gd name="connsiteY25" fmla="*/ 1200329 h 1200329"/>
              <a:gd name="connsiteX26" fmla="*/ 9661555 w 10920258"/>
              <a:gd name="connsiteY26" fmla="*/ 1200329 h 1200329"/>
              <a:gd name="connsiteX27" fmla="*/ 8977602 w 10920258"/>
              <a:gd name="connsiteY27" fmla="*/ 1200329 h 1200329"/>
              <a:gd name="connsiteX28" fmla="*/ 8730459 w 10920258"/>
              <a:gd name="connsiteY28" fmla="*/ 1200329 h 1200329"/>
              <a:gd name="connsiteX29" fmla="*/ 7937303 w 10920258"/>
              <a:gd name="connsiteY29" fmla="*/ 1200329 h 1200329"/>
              <a:gd name="connsiteX30" fmla="*/ 7144148 w 10920258"/>
              <a:gd name="connsiteY30" fmla="*/ 1200329 h 1200329"/>
              <a:gd name="connsiteX31" fmla="*/ 6569397 w 10920258"/>
              <a:gd name="connsiteY31" fmla="*/ 1200329 h 1200329"/>
              <a:gd name="connsiteX32" fmla="*/ 5885444 w 10920258"/>
              <a:gd name="connsiteY32" fmla="*/ 1200329 h 1200329"/>
              <a:gd name="connsiteX33" fmla="*/ 5419896 w 10920258"/>
              <a:gd name="connsiteY33" fmla="*/ 1200329 h 1200329"/>
              <a:gd name="connsiteX34" fmla="*/ 4735943 w 10920258"/>
              <a:gd name="connsiteY34" fmla="*/ 1200329 h 1200329"/>
              <a:gd name="connsiteX35" fmla="*/ 4051990 w 10920258"/>
              <a:gd name="connsiteY35" fmla="*/ 1200329 h 1200329"/>
              <a:gd name="connsiteX36" fmla="*/ 3695645 w 10920258"/>
              <a:gd name="connsiteY36" fmla="*/ 1200329 h 1200329"/>
              <a:gd name="connsiteX37" fmla="*/ 3230097 w 10920258"/>
              <a:gd name="connsiteY37" fmla="*/ 1200329 h 1200329"/>
              <a:gd name="connsiteX38" fmla="*/ 2436942 w 10920258"/>
              <a:gd name="connsiteY38" fmla="*/ 1200329 h 1200329"/>
              <a:gd name="connsiteX39" fmla="*/ 2080597 w 10920258"/>
              <a:gd name="connsiteY39" fmla="*/ 1200329 h 1200329"/>
              <a:gd name="connsiteX40" fmla="*/ 1505846 w 10920258"/>
              <a:gd name="connsiteY40" fmla="*/ 1200329 h 1200329"/>
              <a:gd name="connsiteX41" fmla="*/ 1149501 w 10920258"/>
              <a:gd name="connsiteY41" fmla="*/ 1200329 h 1200329"/>
              <a:gd name="connsiteX42" fmla="*/ 0 w 10920258"/>
              <a:gd name="connsiteY42" fmla="*/ 1200329 h 1200329"/>
              <a:gd name="connsiteX43" fmla="*/ 0 w 10920258"/>
              <a:gd name="connsiteY43" fmla="*/ 788216 h 1200329"/>
              <a:gd name="connsiteX44" fmla="*/ 0 w 10920258"/>
              <a:gd name="connsiteY44" fmla="*/ 424116 h 1200329"/>
              <a:gd name="connsiteX45" fmla="*/ 0 w 10920258"/>
              <a:gd name="connsiteY45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920258" h="1200329" extrusionOk="0">
                <a:moveTo>
                  <a:pt x="0" y="0"/>
                </a:moveTo>
                <a:cubicBezTo>
                  <a:pt x="194073" y="-62343"/>
                  <a:pt x="407528" y="15063"/>
                  <a:pt x="574750" y="0"/>
                </a:cubicBezTo>
                <a:cubicBezTo>
                  <a:pt x="741972" y="-15063"/>
                  <a:pt x="1125370" y="60243"/>
                  <a:pt x="1367906" y="0"/>
                </a:cubicBezTo>
                <a:cubicBezTo>
                  <a:pt x="1610442" y="-60243"/>
                  <a:pt x="1711587" y="51462"/>
                  <a:pt x="1833454" y="0"/>
                </a:cubicBezTo>
                <a:cubicBezTo>
                  <a:pt x="1955321" y="-51462"/>
                  <a:pt x="2177789" y="45445"/>
                  <a:pt x="2517407" y="0"/>
                </a:cubicBezTo>
                <a:cubicBezTo>
                  <a:pt x="2857025" y="-45445"/>
                  <a:pt x="3110484" y="15169"/>
                  <a:pt x="3310562" y="0"/>
                </a:cubicBezTo>
                <a:cubicBezTo>
                  <a:pt x="3510640" y="-15169"/>
                  <a:pt x="3779460" y="7967"/>
                  <a:pt x="3994515" y="0"/>
                </a:cubicBezTo>
                <a:cubicBezTo>
                  <a:pt x="4209570" y="-7967"/>
                  <a:pt x="4301606" y="45588"/>
                  <a:pt x="4460063" y="0"/>
                </a:cubicBezTo>
                <a:cubicBezTo>
                  <a:pt x="4618520" y="-45588"/>
                  <a:pt x="4821401" y="35883"/>
                  <a:pt x="4925611" y="0"/>
                </a:cubicBezTo>
                <a:cubicBezTo>
                  <a:pt x="5029821" y="-35883"/>
                  <a:pt x="5216222" y="52520"/>
                  <a:pt x="5391159" y="0"/>
                </a:cubicBezTo>
                <a:cubicBezTo>
                  <a:pt x="5566096" y="-52520"/>
                  <a:pt x="5546315" y="12513"/>
                  <a:pt x="5638302" y="0"/>
                </a:cubicBezTo>
                <a:cubicBezTo>
                  <a:pt x="5730289" y="-12513"/>
                  <a:pt x="6009749" y="35952"/>
                  <a:pt x="6213052" y="0"/>
                </a:cubicBezTo>
                <a:cubicBezTo>
                  <a:pt x="6416355" y="-35952"/>
                  <a:pt x="6559107" y="49020"/>
                  <a:pt x="6678600" y="0"/>
                </a:cubicBezTo>
                <a:cubicBezTo>
                  <a:pt x="6798093" y="-49020"/>
                  <a:pt x="6899685" y="33829"/>
                  <a:pt x="7034945" y="0"/>
                </a:cubicBezTo>
                <a:cubicBezTo>
                  <a:pt x="7170205" y="-33829"/>
                  <a:pt x="7229953" y="38427"/>
                  <a:pt x="7391290" y="0"/>
                </a:cubicBezTo>
                <a:cubicBezTo>
                  <a:pt x="7552627" y="-38427"/>
                  <a:pt x="7784161" y="58224"/>
                  <a:pt x="7966041" y="0"/>
                </a:cubicBezTo>
                <a:cubicBezTo>
                  <a:pt x="8147921" y="-58224"/>
                  <a:pt x="8233300" y="10820"/>
                  <a:pt x="8431589" y="0"/>
                </a:cubicBezTo>
                <a:cubicBezTo>
                  <a:pt x="8629878" y="-10820"/>
                  <a:pt x="9035878" y="24143"/>
                  <a:pt x="9224744" y="0"/>
                </a:cubicBezTo>
                <a:cubicBezTo>
                  <a:pt x="9413610" y="-24143"/>
                  <a:pt x="9456373" y="17315"/>
                  <a:pt x="9581090" y="0"/>
                </a:cubicBezTo>
                <a:cubicBezTo>
                  <a:pt x="9705807" y="-17315"/>
                  <a:pt x="9854595" y="3717"/>
                  <a:pt x="10046637" y="0"/>
                </a:cubicBezTo>
                <a:cubicBezTo>
                  <a:pt x="10238679" y="-3717"/>
                  <a:pt x="10244750" y="34677"/>
                  <a:pt x="10402983" y="0"/>
                </a:cubicBezTo>
                <a:cubicBezTo>
                  <a:pt x="10561216" y="-34677"/>
                  <a:pt x="10782996" y="40526"/>
                  <a:pt x="10920258" y="0"/>
                </a:cubicBezTo>
                <a:cubicBezTo>
                  <a:pt x="10946941" y="197594"/>
                  <a:pt x="10907330" y="283192"/>
                  <a:pt x="10920258" y="412113"/>
                </a:cubicBezTo>
                <a:cubicBezTo>
                  <a:pt x="10933186" y="541034"/>
                  <a:pt x="10894235" y="655952"/>
                  <a:pt x="10920258" y="788216"/>
                </a:cubicBezTo>
                <a:cubicBezTo>
                  <a:pt x="10946281" y="920480"/>
                  <a:pt x="10899257" y="1079700"/>
                  <a:pt x="10920258" y="1200329"/>
                </a:cubicBezTo>
                <a:cubicBezTo>
                  <a:pt x="10648997" y="1281724"/>
                  <a:pt x="10511111" y="1190283"/>
                  <a:pt x="10236305" y="1200329"/>
                </a:cubicBezTo>
                <a:cubicBezTo>
                  <a:pt x="9961499" y="1210375"/>
                  <a:pt x="9807473" y="1137989"/>
                  <a:pt x="9661555" y="1200329"/>
                </a:cubicBezTo>
                <a:cubicBezTo>
                  <a:pt x="9515637" y="1262669"/>
                  <a:pt x="9147617" y="1192337"/>
                  <a:pt x="8977602" y="1200329"/>
                </a:cubicBezTo>
                <a:cubicBezTo>
                  <a:pt x="8807587" y="1208321"/>
                  <a:pt x="8813599" y="1176503"/>
                  <a:pt x="8730459" y="1200329"/>
                </a:cubicBezTo>
                <a:cubicBezTo>
                  <a:pt x="8647319" y="1224155"/>
                  <a:pt x="8188094" y="1185821"/>
                  <a:pt x="7937303" y="1200329"/>
                </a:cubicBezTo>
                <a:cubicBezTo>
                  <a:pt x="7686512" y="1214837"/>
                  <a:pt x="7510732" y="1170955"/>
                  <a:pt x="7144148" y="1200329"/>
                </a:cubicBezTo>
                <a:cubicBezTo>
                  <a:pt x="6777564" y="1229703"/>
                  <a:pt x="6807752" y="1165896"/>
                  <a:pt x="6569397" y="1200329"/>
                </a:cubicBezTo>
                <a:cubicBezTo>
                  <a:pt x="6331042" y="1234762"/>
                  <a:pt x="6141123" y="1129619"/>
                  <a:pt x="5885444" y="1200329"/>
                </a:cubicBezTo>
                <a:cubicBezTo>
                  <a:pt x="5629765" y="1271039"/>
                  <a:pt x="5565086" y="1162379"/>
                  <a:pt x="5419896" y="1200329"/>
                </a:cubicBezTo>
                <a:cubicBezTo>
                  <a:pt x="5274706" y="1238279"/>
                  <a:pt x="4975379" y="1197579"/>
                  <a:pt x="4735943" y="1200329"/>
                </a:cubicBezTo>
                <a:cubicBezTo>
                  <a:pt x="4496507" y="1203079"/>
                  <a:pt x="4301338" y="1138103"/>
                  <a:pt x="4051990" y="1200329"/>
                </a:cubicBezTo>
                <a:cubicBezTo>
                  <a:pt x="3802642" y="1262555"/>
                  <a:pt x="3783881" y="1178554"/>
                  <a:pt x="3695645" y="1200329"/>
                </a:cubicBezTo>
                <a:cubicBezTo>
                  <a:pt x="3607409" y="1222104"/>
                  <a:pt x="3454838" y="1170094"/>
                  <a:pt x="3230097" y="1200329"/>
                </a:cubicBezTo>
                <a:cubicBezTo>
                  <a:pt x="3005356" y="1230564"/>
                  <a:pt x="2814473" y="1141837"/>
                  <a:pt x="2436942" y="1200329"/>
                </a:cubicBezTo>
                <a:cubicBezTo>
                  <a:pt x="2059411" y="1258821"/>
                  <a:pt x="2249814" y="1199938"/>
                  <a:pt x="2080597" y="1200329"/>
                </a:cubicBezTo>
                <a:cubicBezTo>
                  <a:pt x="1911381" y="1200720"/>
                  <a:pt x="1696318" y="1157128"/>
                  <a:pt x="1505846" y="1200329"/>
                </a:cubicBezTo>
                <a:cubicBezTo>
                  <a:pt x="1315374" y="1243530"/>
                  <a:pt x="1278931" y="1176814"/>
                  <a:pt x="1149501" y="1200329"/>
                </a:cubicBezTo>
                <a:cubicBezTo>
                  <a:pt x="1020072" y="1223844"/>
                  <a:pt x="414833" y="1090725"/>
                  <a:pt x="0" y="1200329"/>
                </a:cubicBezTo>
                <a:cubicBezTo>
                  <a:pt x="-28612" y="1074178"/>
                  <a:pt x="36673" y="938797"/>
                  <a:pt x="0" y="788216"/>
                </a:cubicBezTo>
                <a:cubicBezTo>
                  <a:pt x="-36673" y="637635"/>
                  <a:pt x="420" y="573168"/>
                  <a:pt x="0" y="424116"/>
                </a:cubicBezTo>
                <a:cubicBezTo>
                  <a:pt x="-420" y="275064"/>
                  <a:pt x="11157" y="210170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401484381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Εμφάνιση παθογόνου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ενεργοποίηση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μακροφάγων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  καταστροφή μ/ο  έκθεση στην επιφάνειά τους τμήματα του μ/ο  λειτουργούν ως 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αντιγονοπαρουσιαστικά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 κύτταρα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18E40-C66B-846A-664C-EE256E2337E8}"/>
              </a:ext>
            </a:extLst>
          </p:cNvPr>
          <p:cNvSpPr txBox="1"/>
          <p:nvPr/>
        </p:nvSpPr>
        <p:spPr>
          <a:xfrm>
            <a:off x="795492" y="4662090"/>
            <a:ext cx="10920258" cy="830997"/>
          </a:xfrm>
          <a:custGeom>
            <a:avLst/>
            <a:gdLst>
              <a:gd name="connsiteX0" fmla="*/ 0 w 10920258"/>
              <a:gd name="connsiteY0" fmla="*/ 0 h 830997"/>
              <a:gd name="connsiteX1" fmla="*/ 574750 w 10920258"/>
              <a:gd name="connsiteY1" fmla="*/ 0 h 830997"/>
              <a:gd name="connsiteX2" fmla="*/ 1367906 w 10920258"/>
              <a:gd name="connsiteY2" fmla="*/ 0 h 830997"/>
              <a:gd name="connsiteX3" fmla="*/ 1833454 w 10920258"/>
              <a:gd name="connsiteY3" fmla="*/ 0 h 830997"/>
              <a:gd name="connsiteX4" fmla="*/ 2517407 w 10920258"/>
              <a:gd name="connsiteY4" fmla="*/ 0 h 830997"/>
              <a:gd name="connsiteX5" fmla="*/ 3310562 w 10920258"/>
              <a:gd name="connsiteY5" fmla="*/ 0 h 830997"/>
              <a:gd name="connsiteX6" fmla="*/ 3994515 w 10920258"/>
              <a:gd name="connsiteY6" fmla="*/ 0 h 830997"/>
              <a:gd name="connsiteX7" fmla="*/ 4460063 w 10920258"/>
              <a:gd name="connsiteY7" fmla="*/ 0 h 830997"/>
              <a:gd name="connsiteX8" fmla="*/ 4925611 w 10920258"/>
              <a:gd name="connsiteY8" fmla="*/ 0 h 830997"/>
              <a:gd name="connsiteX9" fmla="*/ 5391159 w 10920258"/>
              <a:gd name="connsiteY9" fmla="*/ 0 h 830997"/>
              <a:gd name="connsiteX10" fmla="*/ 5638302 w 10920258"/>
              <a:gd name="connsiteY10" fmla="*/ 0 h 830997"/>
              <a:gd name="connsiteX11" fmla="*/ 6213052 w 10920258"/>
              <a:gd name="connsiteY11" fmla="*/ 0 h 830997"/>
              <a:gd name="connsiteX12" fmla="*/ 6678600 w 10920258"/>
              <a:gd name="connsiteY12" fmla="*/ 0 h 830997"/>
              <a:gd name="connsiteX13" fmla="*/ 7034945 w 10920258"/>
              <a:gd name="connsiteY13" fmla="*/ 0 h 830997"/>
              <a:gd name="connsiteX14" fmla="*/ 7391290 w 10920258"/>
              <a:gd name="connsiteY14" fmla="*/ 0 h 830997"/>
              <a:gd name="connsiteX15" fmla="*/ 7966041 w 10920258"/>
              <a:gd name="connsiteY15" fmla="*/ 0 h 830997"/>
              <a:gd name="connsiteX16" fmla="*/ 8431589 w 10920258"/>
              <a:gd name="connsiteY16" fmla="*/ 0 h 830997"/>
              <a:gd name="connsiteX17" fmla="*/ 9224744 w 10920258"/>
              <a:gd name="connsiteY17" fmla="*/ 0 h 830997"/>
              <a:gd name="connsiteX18" fmla="*/ 9581090 w 10920258"/>
              <a:gd name="connsiteY18" fmla="*/ 0 h 830997"/>
              <a:gd name="connsiteX19" fmla="*/ 10046637 w 10920258"/>
              <a:gd name="connsiteY19" fmla="*/ 0 h 830997"/>
              <a:gd name="connsiteX20" fmla="*/ 10402983 w 10920258"/>
              <a:gd name="connsiteY20" fmla="*/ 0 h 830997"/>
              <a:gd name="connsiteX21" fmla="*/ 10920258 w 10920258"/>
              <a:gd name="connsiteY21" fmla="*/ 0 h 830997"/>
              <a:gd name="connsiteX22" fmla="*/ 10920258 w 10920258"/>
              <a:gd name="connsiteY22" fmla="*/ 423808 h 830997"/>
              <a:gd name="connsiteX23" fmla="*/ 10920258 w 10920258"/>
              <a:gd name="connsiteY23" fmla="*/ 830997 h 830997"/>
              <a:gd name="connsiteX24" fmla="*/ 10563913 w 10920258"/>
              <a:gd name="connsiteY24" fmla="*/ 830997 h 830997"/>
              <a:gd name="connsiteX25" fmla="*/ 10207567 w 10920258"/>
              <a:gd name="connsiteY25" fmla="*/ 830997 h 830997"/>
              <a:gd name="connsiteX26" fmla="*/ 9632817 w 10920258"/>
              <a:gd name="connsiteY26" fmla="*/ 830997 h 830997"/>
              <a:gd name="connsiteX27" fmla="*/ 8948864 w 10920258"/>
              <a:gd name="connsiteY27" fmla="*/ 830997 h 830997"/>
              <a:gd name="connsiteX28" fmla="*/ 8701721 w 10920258"/>
              <a:gd name="connsiteY28" fmla="*/ 830997 h 830997"/>
              <a:gd name="connsiteX29" fmla="*/ 7908566 w 10920258"/>
              <a:gd name="connsiteY29" fmla="*/ 830997 h 830997"/>
              <a:gd name="connsiteX30" fmla="*/ 7115410 w 10920258"/>
              <a:gd name="connsiteY30" fmla="*/ 830997 h 830997"/>
              <a:gd name="connsiteX31" fmla="*/ 6540660 w 10920258"/>
              <a:gd name="connsiteY31" fmla="*/ 830997 h 830997"/>
              <a:gd name="connsiteX32" fmla="*/ 5856707 w 10920258"/>
              <a:gd name="connsiteY32" fmla="*/ 830997 h 830997"/>
              <a:gd name="connsiteX33" fmla="*/ 5391159 w 10920258"/>
              <a:gd name="connsiteY33" fmla="*/ 830997 h 830997"/>
              <a:gd name="connsiteX34" fmla="*/ 4707206 w 10920258"/>
              <a:gd name="connsiteY34" fmla="*/ 830997 h 830997"/>
              <a:gd name="connsiteX35" fmla="*/ 4023253 w 10920258"/>
              <a:gd name="connsiteY35" fmla="*/ 830997 h 830997"/>
              <a:gd name="connsiteX36" fmla="*/ 3666908 w 10920258"/>
              <a:gd name="connsiteY36" fmla="*/ 830997 h 830997"/>
              <a:gd name="connsiteX37" fmla="*/ 3201360 w 10920258"/>
              <a:gd name="connsiteY37" fmla="*/ 830997 h 830997"/>
              <a:gd name="connsiteX38" fmla="*/ 2408204 w 10920258"/>
              <a:gd name="connsiteY38" fmla="*/ 830997 h 830997"/>
              <a:gd name="connsiteX39" fmla="*/ 2051859 w 10920258"/>
              <a:gd name="connsiteY39" fmla="*/ 830997 h 830997"/>
              <a:gd name="connsiteX40" fmla="*/ 1477109 w 10920258"/>
              <a:gd name="connsiteY40" fmla="*/ 830997 h 830997"/>
              <a:gd name="connsiteX41" fmla="*/ 1120763 w 10920258"/>
              <a:gd name="connsiteY41" fmla="*/ 830997 h 830997"/>
              <a:gd name="connsiteX42" fmla="*/ 0 w 10920258"/>
              <a:gd name="connsiteY42" fmla="*/ 830997 h 830997"/>
              <a:gd name="connsiteX43" fmla="*/ 0 w 10920258"/>
              <a:gd name="connsiteY43" fmla="*/ 407189 h 830997"/>
              <a:gd name="connsiteX44" fmla="*/ 0 w 10920258"/>
              <a:gd name="connsiteY4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920258" h="830997" extrusionOk="0">
                <a:moveTo>
                  <a:pt x="0" y="0"/>
                </a:moveTo>
                <a:cubicBezTo>
                  <a:pt x="194073" y="-62343"/>
                  <a:pt x="407528" y="15063"/>
                  <a:pt x="574750" y="0"/>
                </a:cubicBezTo>
                <a:cubicBezTo>
                  <a:pt x="741972" y="-15063"/>
                  <a:pt x="1125370" y="60243"/>
                  <a:pt x="1367906" y="0"/>
                </a:cubicBezTo>
                <a:cubicBezTo>
                  <a:pt x="1610442" y="-60243"/>
                  <a:pt x="1711587" y="51462"/>
                  <a:pt x="1833454" y="0"/>
                </a:cubicBezTo>
                <a:cubicBezTo>
                  <a:pt x="1955321" y="-51462"/>
                  <a:pt x="2177789" y="45445"/>
                  <a:pt x="2517407" y="0"/>
                </a:cubicBezTo>
                <a:cubicBezTo>
                  <a:pt x="2857025" y="-45445"/>
                  <a:pt x="3110484" y="15169"/>
                  <a:pt x="3310562" y="0"/>
                </a:cubicBezTo>
                <a:cubicBezTo>
                  <a:pt x="3510640" y="-15169"/>
                  <a:pt x="3779460" y="7967"/>
                  <a:pt x="3994515" y="0"/>
                </a:cubicBezTo>
                <a:cubicBezTo>
                  <a:pt x="4209570" y="-7967"/>
                  <a:pt x="4301606" y="45588"/>
                  <a:pt x="4460063" y="0"/>
                </a:cubicBezTo>
                <a:cubicBezTo>
                  <a:pt x="4618520" y="-45588"/>
                  <a:pt x="4821401" y="35883"/>
                  <a:pt x="4925611" y="0"/>
                </a:cubicBezTo>
                <a:cubicBezTo>
                  <a:pt x="5029821" y="-35883"/>
                  <a:pt x="5216222" y="52520"/>
                  <a:pt x="5391159" y="0"/>
                </a:cubicBezTo>
                <a:cubicBezTo>
                  <a:pt x="5566096" y="-52520"/>
                  <a:pt x="5546315" y="12513"/>
                  <a:pt x="5638302" y="0"/>
                </a:cubicBezTo>
                <a:cubicBezTo>
                  <a:pt x="5730289" y="-12513"/>
                  <a:pt x="6009749" y="35952"/>
                  <a:pt x="6213052" y="0"/>
                </a:cubicBezTo>
                <a:cubicBezTo>
                  <a:pt x="6416355" y="-35952"/>
                  <a:pt x="6559107" y="49020"/>
                  <a:pt x="6678600" y="0"/>
                </a:cubicBezTo>
                <a:cubicBezTo>
                  <a:pt x="6798093" y="-49020"/>
                  <a:pt x="6899685" y="33829"/>
                  <a:pt x="7034945" y="0"/>
                </a:cubicBezTo>
                <a:cubicBezTo>
                  <a:pt x="7170205" y="-33829"/>
                  <a:pt x="7229953" y="38427"/>
                  <a:pt x="7391290" y="0"/>
                </a:cubicBezTo>
                <a:cubicBezTo>
                  <a:pt x="7552627" y="-38427"/>
                  <a:pt x="7784161" y="58224"/>
                  <a:pt x="7966041" y="0"/>
                </a:cubicBezTo>
                <a:cubicBezTo>
                  <a:pt x="8147921" y="-58224"/>
                  <a:pt x="8233300" y="10820"/>
                  <a:pt x="8431589" y="0"/>
                </a:cubicBezTo>
                <a:cubicBezTo>
                  <a:pt x="8629878" y="-10820"/>
                  <a:pt x="9035878" y="24143"/>
                  <a:pt x="9224744" y="0"/>
                </a:cubicBezTo>
                <a:cubicBezTo>
                  <a:pt x="9413610" y="-24143"/>
                  <a:pt x="9456373" y="17315"/>
                  <a:pt x="9581090" y="0"/>
                </a:cubicBezTo>
                <a:cubicBezTo>
                  <a:pt x="9705807" y="-17315"/>
                  <a:pt x="9854595" y="3717"/>
                  <a:pt x="10046637" y="0"/>
                </a:cubicBezTo>
                <a:cubicBezTo>
                  <a:pt x="10238679" y="-3717"/>
                  <a:pt x="10244750" y="34677"/>
                  <a:pt x="10402983" y="0"/>
                </a:cubicBezTo>
                <a:cubicBezTo>
                  <a:pt x="10561216" y="-34677"/>
                  <a:pt x="10782996" y="40526"/>
                  <a:pt x="10920258" y="0"/>
                </a:cubicBezTo>
                <a:cubicBezTo>
                  <a:pt x="10922428" y="193447"/>
                  <a:pt x="10902883" y="317476"/>
                  <a:pt x="10920258" y="423808"/>
                </a:cubicBezTo>
                <a:cubicBezTo>
                  <a:pt x="10937633" y="530140"/>
                  <a:pt x="10910781" y="705384"/>
                  <a:pt x="10920258" y="830997"/>
                </a:cubicBezTo>
                <a:cubicBezTo>
                  <a:pt x="10749733" y="863423"/>
                  <a:pt x="10740318" y="810187"/>
                  <a:pt x="10563913" y="830997"/>
                </a:cubicBezTo>
                <a:cubicBezTo>
                  <a:pt x="10387509" y="851807"/>
                  <a:pt x="10307483" y="803232"/>
                  <a:pt x="10207567" y="830997"/>
                </a:cubicBezTo>
                <a:cubicBezTo>
                  <a:pt x="10107651" y="858762"/>
                  <a:pt x="9778735" y="768657"/>
                  <a:pt x="9632817" y="830997"/>
                </a:cubicBezTo>
                <a:cubicBezTo>
                  <a:pt x="9486899" y="893337"/>
                  <a:pt x="9118879" y="823005"/>
                  <a:pt x="8948864" y="830997"/>
                </a:cubicBezTo>
                <a:cubicBezTo>
                  <a:pt x="8778849" y="838989"/>
                  <a:pt x="8784861" y="807171"/>
                  <a:pt x="8701721" y="830997"/>
                </a:cubicBezTo>
                <a:cubicBezTo>
                  <a:pt x="8618581" y="854823"/>
                  <a:pt x="8157367" y="814436"/>
                  <a:pt x="7908566" y="830997"/>
                </a:cubicBezTo>
                <a:cubicBezTo>
                  <a:pt x="7659766" y="847558"/>
                  <a:pt x="7485312" y="805801"/>
                  <a:pt x="7115410" y="830997"/>
                </a:cubicBezTo>
                <a:cubicBezTo>
                  <a:pt x="6745508" y="856193"/>
                  <a:pt x="6776647" y="790154"/>
                  <a:pt x="6540660" y="830997"/>
                </a:cubicBezTo>
                <a:cubicBezTo>
                  <a:pt x="6304673" y="871840"/>
                  <a:pt x="6112386" y="760287"/>
                  <a:pt x="5856707" y="830997"/>
                </a:cubicBezTo>
                <a:cubicBezTo>
                  <a:pt x="5601028" y="901707"/>
                  <a:pt x="5536349" y="793047"/>
                  <a:pt x="5391159" y="830997"/>
                </a:cubicBezTo>
                <a:cubicBezTo>
                  <a:pt x="5245969" y="868947"/>
                  <a:pt x="4946642" y="828247"/>
                  <a:pt x="4707206" y="830997"/>
                </a:cubicBezTo>
                <a:cubicBezTo>
                  <a:pt x="4467770" y="833747"/>
                  <a:pt x="4272601" y="768771"/>
                  <a:pt x="4023253" y="830997"/>
                </a:cubicBezTo>
                <a:cubicBezTo>
                  <a:pt x="3773905" y="893223"/>
                  <a:pt x="3755144" y="809222"/>
                  <a:pt x="3666908" y="830997"/>
                </a:cubicBezTo>
                <a:cubicBezTo>
                  <a:pt x="3578672" y="852772"/>
                  <a:pt x="3426101" y="800762"/>
                  <a:pt x="3201360" y="830997"/>
                </a:cubicBezTo>
                <a:cubicBezTo>
                  <a:pt x="2976619" y="861232"/>
                  <a:pt x="2787528" y="772983"/>
                  <a:pt x="2408204" y="830997"/>
                </a:cubicBezTo>
                <a:cubicBezTo>
                  <a:pt x="2028880" y="889011"/>
                  <a:pt x="2221076" y="830606"/>
                  <a:pt x="2051859" y="830997"/>
                </a:cubicBezTo>
                <a:cubicBezTo>
                  <a:pt x="1882643" y="831388"/>
                  <a:pt x="1663926" y="780843"/>
                  <a:pt x="1477109" y="830997"/>
                </a:cubicBezTo>
                <a:cubicBezTo>
                  <a:pt x="1290292" y="881151"/>
                  <a:pt x="1257065" y="811333"/>
                  <a:pt x="1120763" y="830997"/>
                </a:cubicBezTo>
                <a:cubicBezTo>
                  <a:pt x="984461" y="850661"/>
                  <a:pt x="226721" y="799926"/>
                  <a:pt x="0" y="830997"/>
                </a:cubicBezTo>
                <a:cubicBezTo>
                  <a:pt x="-24343" y="660385"/>
                  <a:pt x="50857" y="505085"/>
                  <a:pt x="0" y="407189"/>
                </a:cubicBezTo>
                <a:cubicBezTo>
                  <a:pt x="-50857" y="309293"/>
                  <a:pt x="2140" y="98415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401484381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Το τμήμα του μ/ο που εκτίθεται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 συνδέεται με μια πρωτεΐνη της επιφάνειας των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μακροφάγων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, χαρακτηριστική για κάθε άτομο, =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αντιγόνο 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ιστοσυμβατότητας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B17C7-B4D2-E950-507C-B4E320134835}"/>
              </a:ext>
            </a:extLst>
          </p:cNvPr>
          <p:cNvSpPr txBox="1"/>
          <p:nvPr/>
        </p:nvSpPr>
        <p:spPr>
          <a:xfrm>
            <a:off x="795492" y="5749052"/>
            <a:ext cx="10920258" cy="461665"/>
          </a:xfrm>
          <a:custGeom>
            <a:avLst/>
            <a:gdLst>
              <a:gd name="connsiteX0" fmla="*/ 0 w 10920258"/>
              <a:gd name="connsiteY0" fmla="*/ 0 h 461665"/>
              <a:gd name="connsiteX1" fmla="*/ 574750 w 10920258"/>
              <a:gd name="connsiteY1" fmla="*/ 0 h 461665"/>
              <a:gd name="connsiteX2" fmla="*/ 1367906 w 10920258"/>
              <a:gd name="connsiteY2" fmla="*/ 0 h 461665"/>
              <a:gd name="connsiteX3" fmla="*/ 1833454 w 10920258"/>
              <a:gd name="connsiteY3" fmla="*/ 0 h 461665"/>
              <a:gd name="connsiteX4" fmla="*/ 2517407 w 10920258"/>
              <a:gd name="connsiteY4" fmla="*/ 0 h 461665"/>
              <a:gd name="connsiteX5" fmla="*/ 3310562 w 10920258"/>
              <a:gd name="connsiteY5" fmla="*/ 0 h 461665"/>
              <a:gd name="connsiteX6" fmla="*/ 3994515 w 10920258"/>
              <a:gd name="connsiteY6" fmla="*/ 0 h 461665"/>
              <a:gd name="connsiteX7" fmla="*/ 4460063 w 10920258"/>
              <a:gd name="connsiteY7" fmla="*/ 0 h 461665"/>
              <a:gd name="connsiteX8" fmla="*/ 4925611 w 10920258"/>
              <a:gd name="connsiteY8" fmla="*/ 0 h 461665"/>
              <a:gd name="connsiteX9" fmla="*/ 5391159 w 10920258"/>
              <a:gd name="connsiteY9" fmla="*/ 0 h 461665"/>
              <a:gd name="connsiteX10" fmla="*/ 5638302 w 10920258"/>
              <a:gd name="connsiteY10" fmla="*/ 0 h 461665"/>
              <a:gd name="connsiteX11" fmla="*/ 6213052 w 10920258"/>
              <a:gd name="connsiteY11" fmla="*/ 0 h 461665"/>
              <a:gd name="connsiteX12" fmla="*/ 6678600 w 10920258"/>
              <a:gd name="connsiteY12" fmla="*/ 0 h 461665"/>
              <a:gd name="connsiteX13" fmla="*/ 7034945 w 10920258"/>
              <a:gd name="connsiteY13" fmla="*/ 0 h 461665"/>
              <a:gd name="connsiteX14" fmla="*/ 7391290 w 10920258"/>
              <a:gd name="connsiteY14" fmla="*/ 0 h 461665"/>
              <a:gd name="connsiteX15" fmla="*/ 7966041 w 10920258"/>
              <a:gd name="connsiteY15" fmla="*/ 0 h 461665"/>
              <a:gd name="connsiteX16" fmla="*/ 8431589 w 10920258"/>
              <a:gd name="connsiteY16" fmla="*/ 0 h 461665"/>
              <a:gd name="connsiteX17" fmla="*/ 9224744 w 10920258"/>
              <a:gd name="connsiteY17" fmla="*/ 0 h 461665"/>
              <a:gd name="connsiteX18" fmla="*/ 9581090 w 10920258"/>
              <a:gd name="connsiteY18" fmla="*/ 0 h 461665"/>
              <a:gd name="connsiteX19" fmla="*/ 10046637 w 10920258"/>
              <a:gd name="connsiteY19" fmla="*/ 0 h 461665"/>
              <a:gd name="connsiteX20" fmla="*/ 10402983 w 10920258"/>
              <a:gd name="connsiteY20" fmla="*/ 0 h 461665"/>
              <a:gd name="connsiteX21" fmla="*/ 10920258 w 10920258"/>
              <a:gd name="connsiteY21" fmla="*/ 0 h 461665"/>
              <a:gd name="connsiteX22" fmla="*/ 10920258 w 10920258"/>
              <a:gd name="connsiteY22" fmla="*/ 461665 h 461665"/>
              <a:gd name="connsiteX23" fmla="*/ 10563913 w 10920258"/>
              <a:gd name="connsiteY23" fmla="*/ 461665 h 461665"/>
              <a:gd name="connsiteX24" fmla="*/ 10207567 w 10920258"/>
              <a:gd name="connsiteY24" fmla="*/ 461665 h 461665"/>
              <a:gd name="connsiteX25" fmla="*/ 9851222 w 10920258"/>
              <a:gd name="connsiteY25" fmla="*/ 461665 h 461665"/>
              <a:gd name="connsiteX26" fmla="*/ 9276472 w 10920258"/>
              <a:gd name="connsiteY26" fmla="*/ 461665 h 461665"/>
              <a:gd name="connsiteX27" fmla="*/ 8592519 w 10920258"/>
              <a:gd name="connsiteY27" fmla="*/ 461665 h 461665"/>
              <a:gd name="connsiteX28" fmla="*/ 8345376 w 10920258"/>
              <a:gd name="connsiteY28" fmla="*/ 461665 h 461665"/>
              <a:gd name="connsiteX29" fmla="*/ 7552221 w 10920258"/>
              <a:gd name="connsiteY29" fmla="*/ 461665 h 461665"/>
              <a:gd name="connsiteX30" fmla="*/ 6759065 w 10920258"/>
              <a:gd name="connsiteY30" fmla="*/ 461665 h 461665"/>
              <a:gd name="connsiteX31" fmla="*/ 6184315 w 10920258"/>
              <a:gd name="connsiteY31" fmla="*/ 461665 h 461665"/>
              <a:gd name="connsiteX32" fmla="*/ 5500362 w 10920258"/>
              <a:gd name="connsiteY32" fmla="*/ 461665 h 461665"/>
              <a:gd name="connsiteX33" fmla="*/ 5034814 w 10920258"/>
              <a:gd name="connsiteY33" fmla="*/ 461665 h 461665"/>
              <a:gd name="connsiteX34" fmla="*/ 4350861 w 10920258"/>
              <a:gd name="connsiteY34" fmla="*/ 461665 h 461665"/>
              <a:gd name="connsiteX35" fmla="*/ 3666908 w 10920258"/>
              <a:gd name="connsiteY35" fmla="*/ 461665 h 461665"/>
              <a:gd name="connsiteX36" fmla="*/ 3310562 w 10920258"/>
              <a:gd name="connsiteY36" fmla="*/ 461665 h 461665"/>
              <a:gd name="connsiteX37" fmla="*/ 2845015 w 10920258"/>
              <a:gd name="connsiteY37" fmla="*/ 461665 h 461665"/>
              <a:gd name="connsiteX38" fmla="*/ 2051859 w 10920258"/>
              <a:gd name="connsiteY38" fmla="*/ 461665 h 461665"/>
              <a:gd name="connsiteX39" fmla="*/ 1695514 w 10920258"/>
              <a:gd name="connsiteY39" fmla="*/ 461665 h 461665"/>
              <a:gd name="connsiteX40" fmla="*/ 1120763 w 10920258"/>
              <a:gd name="connsiteY40" fmla="*/ 461665 h 461665"/>
              <a:gd name="connsiteX41" fmla="*/ 764418 w 10920258"/>
              <a:gd name="connsiteY41" fmla="*/ 461665 h 461665"/>
              <a:gd name="connsiteX42" fmla="*/ 0 w 10920258"/>
              <a:gd name="connsiteY42" fmla="*/ 461665 h 461665"/>
              <a:gd name="connsiteX43" fmla="*/ 0 w 10920258"/>
              <a:gd name="connsiteY43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20258" h="461665" extrusionOk="0">
                <a:moveTo>
                  <a:pt x="0" y="0"/>
                </a:moveTo>
                <a:cubicBezTo>
                  <a:pt x="194073" y="-62343"/>
                  <a:pt x="407528" y="15063"/>
                  <a:pt x="574750" y="0"/>
                </a:cubicBezTo>
                <a:cubicBezTo>
                  <a:pt x="741972" y="-15063"/>
                  <a:pt x="1125370" y="60243"/>
                  <a:pt x="1367906" y="0"/>
                </a:cubicBezTo>
                <a:cubicBezTo>
                  <a:pt x="1610442" y="-60243"/>
                  <a:pt x="1711587" y="51462"/>
                  <a:pt x="1833454" y="0"/>
                </a:cubicBezTo>
                <a:cubicBezTo>
                  <a:pt x="1955321" y="-51462"/>
                  <a:pt x="2177789" y="45445"/>
                  <a:pt x="2517407" y="0"/>
                </a:cubicBezTo>
                <a:cubicBezTo>
                  <a:pt x="2857025" y="-45445"/>
                  <a:pt x="3110484" y="15169"/>
                  <a:pt x="3310562" y="0"/>
                </a:cubicBezTo>
                <a:cubicBezTo>
                  <a:pt x="3510640" y="-15169"/>
                  <a:pt x="3779460" y="7967"/>
                  <a:pt x="3994515" y="0"/>
                </a:cubicBezTo>
                <a:cubicBezTo>
                  <a:pt x="4209570" y="-7967"/>
                  <a:pt x="4301606" y="45588"/>
                  <a:pt x="4460063" y="0"/>
                </a:cubicBezTo>
                <a:cubicBezTo>
                  <a:pt x="4618520" y="-45588"/>
                  <a:pt x="4821401" y="35883"/>
                  <a:pt x="4925611" y="0"/>
                </a:cubicBezTo>
                <a:cubicBezTo>
                  <a:pt x="5029821" y="-35883"/>
                  <a:pt x="5216222" y="52520"/>
                  <a:pt x="5391159" y="0"/>
                </a:cubicBezTo>
                <a:cubicBezTo>
                  <a:pt x="5566096" y="-52520"/>
                  <a:pt x="5546315" y="12513"/>
                  <a:pt x="5638302" y="0"/>
                </a:cubicBezTo>
                <a:cubicBezTo>
                  <a:pt x="5730289" y="-12513"/>
                  <a:pt x="6009749" y="35952"/>
                  <a:pt x="6213052" y="0"/>
                </a:cubicBezTo>
                <a:cubicBezTo>
                  <a:pt x="6416355" y="-35952"/>
                  <a:pt x="6559107" y="49020"/>
                  <a:pt x="6678600" y="0"/>
                </a:cubicBezTo>
                <a:cubicBezTo>
                  <a:pt x="6798093" y="-49020"/>
                  <a:pt x="6899685" y="33829"/>
                  <a:pt x="7034945" y="0"/>
                </a:cubicBezTo>
                <a:cubicBezTo>
                  <a:pt x="7170205" y="-33829"/>
                  <a:pt x="7229953" y="38427"/>
                  <a:pt x="7391290" y="0"/>
                </a:cubicBezTo>
                <a:cubicBezTo>
                  <a:pt x="7552627" y="-38427"/>
                  <a:pt x="7784161" y="58224"/>
                  <a:pt x="7966041" y="0"/>
                </a:cubicBezTo>
                <a:cubicBezTo>
                  <a:pt x="8147921" y="-58224"/>
                  <a:pt x="8233300" y="10820"/>
                  <a:pt x="8431589" y="0"/>
                </a:cubicBezTo>
                <a:cubicBezTo>
                  <a:pt x="8629878" y="-10820"/>
                  <a:pt x="9035878" y="24143"/>
                  <a:pt x="9224744" y="0"/>
                </a:cubicBezTo>
                <a:cubicBezTo>
                  <a:pt x="9413610" y="-24143"/>
                  <a:pt x="9456373" y="17315"/>
                  <a:pt x="9581090" y="0"/>
                </a:cubicBezTo>
                <a:cubicBezTo>
                  <a:pt x="9705807" y="-17315"/>
                  <a:pt x="9854595" y="3717"/>
                  <a:pt x="10046637" y="0"/>
                </a:cubicBezTo>
                <a:cubicBezTo>
                  <a:pt x="10238679" y="-3717"/>
                  <a:pt x="10244750" y="34677"/>
                  <a:pt x="10402983" y="0"/>
                </a:cubicBezTo>
                <a:cubicBezTo>
                  <a:pt x="10561216" y="-34677"/>
                  <a:pt x="10782996" y="40526"/>
                  <a:pt x="10920258" y="0"/>
                </a:cubicBezTo>
                <a:cubicBezTo>
                  <a:pt x="10959052" y="168648"/>
                  <a:pt x="10892030" y="287492"/>
                  <a:pt x="10920258" y="461665"/>
                </a:cubicBezTo>
                <a:cubicBezTo>
                  <a:pt x="10749835" y="490959"/>
                  <a:pt x="10663229" y="420424"/>
                  <a:pt x="10563913" y="461665"/>
                </a:cubicBezTo>
                <a:cubicBezTo>
                  <a:pt x="10464598" y="502906"/>
                  <a:pt x="10288173" y="452494"/>
                  <a:pt x="10207567" y="461665"/>
                </a:cubicBezTo>
                <a:cubicBezTo>
                  <a:pt x="10126961" y="470836"/>
                  <a:pt x="9947027" y="428016"/>
                  <a:pt x="9851222" y="461665"/>
                </a:cubicBezTo>
                <a:cubicBezTo>
                  <a:pt x="9755418" y="495314"/>
                  <a:pt x="9422390" y="399325"/>
                  <a:pt x="9276472" y="461665"/>
                </a:cubicBezTo>
                <a:cubicBezTo>
                  <a:pt x="9130554" y="524005"/>
                  <a:pt x="8762534" y="453673"/>
                  <a:pt x="8592519" y="461665"/>
                </a:cubicBezTo>
                <a:cubicBezTo>
                  <a:pt x="8422504" y="469657"/>
                  <a:pt x="8428516" y="437839"/>
                  <a:pt x="8345376" y="461665"/>
                </a:cubicBezTo>
                <a:cubicBezTo>
                  <a:pt x="8262236" y="485491"/>
                  <a:pt x="7801022" y="445104"/>
                  <a:pt x="7552221" y="461665"/>
                </a:cubicBezTo>
                <a:cubicBezTo>
                  <a:pt x="7303421" y="478226"/>
                  <a:pt x="7128967" y="436469"/>
                  <a:pt x="6759065" y="461665"/>
                </a:cubicBezTo>
                <a:cubicBezTo>
                  <a:pt x="6389163" y="486861"/>
                  <a:pt x="6420302" y="420822"/>
                  <a:pt x="6184315" y="461665"/>
                </a:cubicBezTo>
                <a:cubicBezTo>
                  <a:pt x="5948328" y="502508"/>
                  <a:pt x="5756041" y="390955"/>
                  <a:pt x="5500362" y="461665"/>
                </a:cubicBezTo>
                <a:cubicBezTo>
                  <a:pt x="5244683" y="532375"/>
                  <a:pt x="5180004" y="423715"/>
                  <a:pt x="5034814" y="461665"/>
                </a:cubicBezTo>
                <a:cubicBezTo>
                  <a:pt x="4889624" y="499615"/>
                  <a:pt x="4590297" y="458915"/>
                  <a:pt x="4350861" y="461665"/>
                </a:cubicBezTo>
                <a:cubicBezTo>
                  <a:pt x="4111425" y="464415"/>
                  <a:pt x="3916256" y="399439"/>
                  <a:pt x="3666908" y="461665"/>
                </a:cubicBezTo>
                <a:cubicBezTo>
                  <a:pt x="3417560" y="523891"/>
                  <a:pt x="3407238" y="446306"/>
                  <a:pt x="3310562" y="461665"/>
                </a:cubicBezTo>
                <a:cubicBezTo>
                  <a:pt x="3213886" y="477024"/>
                  <a:pt x="3066933" y="428401"/>
                  <a:pt x="2845015" y="461665"/>
                </a:cubicBezTo>
                <a:cubicBezTo>
                  <a:pt x="2623097" y="494929"/>
                  <a:pt x="2431183" y="403651"/>
                  <a:pt x="2051859" y="461665"/>
                </a:cubicBezTo>
                <a:cubicBezTo>
                  <a:pt x="1672535" y="519679"/>
                  <a:pt x="1864731" y="461274"/>
                  <a:pt x="1695514" y="461665"/>
                </a:cubicBezTo>
                <a:cubicBezTo>
                  <a:pt x="1526298" y="462056"/>
                  <a:pt x="1311235" y="418464"/>
                  <a:pt x="1120763" y="461665"/>
                </a:cubicBezTo>
                <a:cubicBezTo>
                  <a:pt x="930291" y="504866"/>
                  <a:pt x="893848" y="438150"/>
                  <a:pt x="764418" y="461665"/>
                </a:cubicBezTo>
                <a:cubicBezTo>
                  <a:pt x="634989" y="485180"/>
                  <a:pt x="197676" y="457187"/>
                  <a:pt x="0" y="461665"/>
                </a:cubicBezTo>
                <a:cubicBezTo>
                  <a:pt x="-53032" y="249173"/>
                  <a:pt x="27447" y="191672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401484381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Ενεργοποίηση βοηθητικών Τ-λεμφοκυττάρων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μετά την παρουσίαση του αντιγόνου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763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947E5C-1EEA-7697-71CB-302876A8A3DD}"/>
              </a:ext>
            </a:extLst>
          </p:cNvPr>
          <p:cNvSpPr txBox="1">
            <a:spLocks/>
          </p:cNvSpPr>
          <p:nvPr/>
        </p:nvSpPr>
        <p:spPr>
          <a:xfrm>
            <a:off x="619204" y="47662"/>
            <a:ext cx="10920258" cy="17501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1.3.2 Μηχανισμοί ειδικής άμυνας- Ανοσία</a:t>
            </a:r>
            <a:endParaRPr kumimoji="0" lang="en-US" sz="4000" b="1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930ED1-C210-1821-CE89-28EB09773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4" y="1989158"/>
            <a:ext cx="10255252" cy="11867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l-GR" b="1" u="sng" dirty="0"/>
              <a:t>ΠΡΩΤΟΓΕΝΗΣ ΑΝΟΣΟΒΙΟΛΟΓΙΚΗ ΑΠΟΚΡΙΣΗ</a:t>
            </a:r>
            <a:r>
              <a:rPr lang="el-GR" u="sng" dirty="0"/>
              <a:t> (1</a:t>
            </a:r>
            <a:r>
              <a:rPr lang="el-GR" u="sng" baseline="30000" dirty="0"/>
              <a:t>η</a:t>
            </a:r>
            <a:r>
              <a:rPr lang="el-GR" u="sng" dirty="0"/>
              <a:t> φορά)</a:t>
            </a:r>
            <a:endParaRPr lang="el-GR" b="1" u="sng" dirty="0"/>
          </a:p>
          <a:p>
            <a:pPr marL="69850" indent="0">
              <a:buNone/>
              <a:defRPr/>
            </a:pPr>
            <a:r>
              <a:rPr lang="el-GR" b="1" u="sng" dirty="0"/>
              <a:t>Στάδιο 1</a:t>
            </a:r>
            <a:r>
              <a:rPr lang="el-GR" b="1" u="sng" baseline="30000" dirty="0"/>
              <a:t>ο</a:t>
            </a:r>
            <a:r>
              <a:rPr lang="el-GR" b="1" u="sng" dirty="0"/>
              <a:t>:</a:t>
            </a:r>
          </a:p>
          <a:p>
            <a:pPr lvl="1">
              <a:defRPr/>
            </a:pPr>
            <a:r>
              <a:rPr lang="el-GR" b="1" dirty="0"/>
              <a:t>Ενεργοποίηση </a:t>
            </a:r>
            <a:r>
              <a:rPr lang="el-GR" b="1" i="1" dirty="0"/>
              <a:t>βοηθητικών Τ-λεμφοκυττάρων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D31900B-5B66-A8D2-C987-2F3699694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785"/>
          <a:stretch/>
        </p:blipFill>
        <p:spPr>
          <a:xfrm>
            <a:off x="266700" y="3429000"/>
            <a:ext cx="12515041" cy="266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1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947E5C-1EEA-7697-71CB-302876A8A3DD}"/>
              </a:ext>
            </a:extLst>
          </p:cNvPr>
          <p:cNvSpPr txBox="1">
            <a:spLocks/>
          </p:cNvSpPr>
          <p:nvPr/>
        </p:nvSpPr>
        <p:spPr>
          <a:xfrm>
            <a:off x="619204" y="47662"/>
            <a:ext cx="10920258" cy="17501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1.3.2 Μηχανισμοί ειδικής άμυνας- Ανοσία</a:t>
            </a:r>
            <a:endParaRPr kumimoji="0" lang="en-US" sz="4000" b="1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930ED1-C210-1821-CE89-28EB09773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4" y="1857017"/>
            <a:ext cx="10255252" cy="124813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l-GR" b="1" u="sng" dirty="0"/>
              <a:t>ΠΡΩΤΟΓΕΝΗΣ ΑΝΟΣΟΒΙΟΛΟΓΙΚΗ ΑΠΟΚΡΙΣΗ</a:t>
            </a:r>
            <a:r>
              <a:rPr lang="el-GR" u="sng" dirty="0"/>
              <a:t> (1</a:t>
            </a:r>
            <a:r>
              <a:rPr lang="el-GR" u="sng" baseline="30000" dirty="0"/>
              <a:t>η</a:t>
            </a:r>
            <a:r>
              <a:rPr lang="el-GR" u="sng" dirty="0"/>
              <a:t> φορά)</a:t>
            </a:r>
            <a:endParaRPr lang="el-GR" b="1" u="sng" dirty="0"/>
          </a:p>
          <a:p>
            <a:pPr marL="69850" indent="0">
              <a:buNone/>
              <a:defRPr/>
            </a:pPr>
            <a:r>
              <a:rPr lang="el-GR" b="1" u="sng" dirty="0"/>
              <a:t>Στάδιο 2</a:t>
            </a:r>
            <a:r>
              <a:rPr lang="el-GR" b="1" u="sng" baseline="30000" dirty="0"/>
              <a:t>ο</a:t>
            </a:r>
            <a:r>
              <a:rPr lang="el-GR" b="1" u="sng" dirty="0"/>
              <a:t>:</a:t>
            </a:r>
          </a:p>
          <a:p>
            <a:pPr marL="823913" lvl="1" indent="-457200">
              <a:buFont typeface="+mj-lt"/>
              <a:buAutoNum type="alphaLcPeriod"/>
              <a:defRPr/>
            </a:pPr>
            <a:r>
              <a:rPr lang="el-GR" b="1" dirty="0"/>
              <a:t>Ενεργοποίηση </a:t>
            </a:r>
            <a:r>
              <a:rPr lang="el-GR" b="1" i="1" dirty="0"/>
              <a:t>Β-λεμφοκυττάρων </a:t>
            </a:r>
            <a:r>
              <a:rPr lang="el-GR" b="1" dirty="0"/>
              <a:t>(</a:t>
            </a:r>
            <a:r>
              <a:rPr lang="el-GR" b="1" i="1" dirty="0" err="1">
                <a:highlight>
                  <a:srgbClr val="00FFFF"/>
                </a:highlight>
              </a:rPr>
              <a:t>Χυμική</a:t>
            </a:r>
            <a:r>
              <a:rPr lang="el-GR" b="1" i="1" dirty="0">
                <a:highlight>
                  <a:srgbClr val="00FFFF"/>
                </a:highlight>
              </a:rPr>
              <a:t> ανοσία</a:t>
            </a:r>
            <a:r>
              <a:rPr lang="el-GR" b="1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0B84D1-B695-C768-F7D7-FC7C4DDB2429}"/>
              </a:ext>
            </a:extLst>
          </p:cNvPr>
          <p:cNvSpPr txBox="1"/>
          <p:nvPr/>
        </p:nvSpPr>
        <p:spPr>
          <a:xfrm>
            <a:off x="795492" y="3105151"/>
            <a:ext cx="10920258" cy="1200329"/>
          </a:xfrm>
          <a:custGeom>
            <a:avLst/>
            <a:gdLst>
              <a:gd name="connsiteX0" fmla="*/ 0 w 10920258"/>
              <a:gd name="connsiteY0" fmla="*/ 0 h 1200329"/>
              <a:gd name="connsiteX1" fmla="*/ 574750 w 10920258"/>
              <a:gd name="connsiteY1" fmla="*/ 0 h 1200329"/>
              <a:gd name="connsiteX2" fmla="*/ 1367906 w 10920258"/>
              <a:gd name="connsiteY2" fmla="*/ 0 h 1200329"/>
              <a:gd name="connsiteX3" fmla="*/ 1833454 w 10920258"/>
              <a:gd name="connsiteY3" fmla="*/ 0 h 1200329"/>
              <a:gd name="connsiteX4" fmla="*/ 2517407 w 10920258"/>
              <a:gd name="connsiteY4" fmla="*/ 0 h 1200329"/>
              <a:gd name="connsiteX5" fmla="*/ 3310562 w 10920258"/>
              <a:gd name="connsiteY5" fmla="*/ 0 h 1200329"/>
              <a:gd name="connsiteX6" fmla="*/ 3994515 w 10920258"/>
              <a:gd name="connsiteY6" fmla="*/ 0 h 1200329"/>
              <a:gd name="connsiteX7" fmla="*/ 4460063 w 10920258"/>
              <a:gd name="connsiteY7" fmla="*/ 0 h 1200329"/>
              <a:gd name="connsiteX8" fmla="*/ 4925611 w 10920258"/>
              <a:gd name="connsiteY8" fmla="*/ 0 h 1200329"/>
              <a:gd name="connsiteX9" fmla="*/ 5391159 w 10920258"/>
              <a:gd name="connsiteY9" fmla="*/ 0 h 1200329"/>
              <a:gd name="connsiteX10" fmla="*/ 5638302 w 10920258"/>
              <a:gd name="connsiteY10" fmla="*/ 0 h 1200329"/>
              <a:gd name="connsiteX11" fmla="*/ 6213052 w 10920258"/>
              <a:gd name="connsiteY11" fmla="*/ 0 h 1200329"/>
              <a:gd name="connsiteX12" fmla="*/ 6678600 w 10920258"/>
              <a:gd name="connsiteY12" fmla="*/ 0 h 1200329"/>
              <a:gd name="connsiteX13" fmla="*/ 7034945 w 10920258"/>
              <a:gd name="connsiteY13" fmla="*/ 0 h 1200329"/>
              <a:gd name="connsiteX14" fmla="*/ 7391290 w 10920258"/>
              <a:gd name="connsiteY14" fmla="*/ 0 h 1200329"/>
              <a:gd name="connsiteX15" fmla="*/ 7966041 w 10920258"/>
              <a:gd name="connsiteY15" fmla="*/ 0 h 1200329"/>
              <a:gd name="connsiteX16" fmla="*/ 8431589 w 10920258"/>
              <a:gd name="connsiteY16" fmla="*/ 0 h 1200329"/>
              <a:gd name="connsiteX17" fmla="*/ 9224744 w 10920258"/>
              <a:gd name="connsiteY17" fmla="*/ 0 h 1200329"/>
              <a:gd name="connsiteX18" fmla="*/ 9581090 w 10920258"/>
              <a:gd name="connsiteY18" fmla="*/ 0 h 1200329"/>
              <a:gd name="connsiteX19" fmla="*/ 10046637 w 10920258"/>
              <a:gd name="connsiteY19" fmla="*/ 0 h 1200329"/>
              <a:gd name="connsiteX20" fmla="*/ 10402983 w 10920258"/>
              <a:gd name="connsiteY20" fmla="*/ 0 h 1200329"/>
              <a:gd name="connsiteX21" fmla="*/ 10920258 w 10920258"/>
              <a:gd name="connsiteY21" fmla="*/ 0 h 1200329"/>
              <a:gd name="connsiteX22" fmla="*/ 10920258 w 10920258"/>
              <a:gd name="connsiteY22" fmla="*/ 412113 h 1200329"/>
              <a:gd name="connsiteX23" fmla="*/ 10920258 w 10920258"/>
              <a:gd name="connsiteY23" fmla="*/ 788216 h 1200329"/>
              <a:gd name="connsiteX24" fmla="*/ 10920258 w 10920258"/>
              <a:gd name="connsiteY24" fmla="*/ 1200329 h 1200329"/>
              <a:gd name="connsiteX25" fmla="*/ 10236305 w 10920258"/>
              <a:gd name="connsiteY25" fmla="*/ 1200329 h 1200329"/>
              <a:gd name="connsiteX26" fmla="*/ 9661555 w 10920258"/>
              <a:gd name="connsiteY26" fmla="*/ 1200329 h 1200329"/>
              <a:gd name="connsiteX27" fmla="*/ 8977602 w 10920258"/>
              <a:gd name="connsiteY27" fmla="*/ 1200329 h 1200329"/>
              <a:gd name="connsiteX28" fmla="*/ 8730459 w 10920258"/>
              <a:gd name="connsiteY28" fmla="*/ 1200329 h 1200329"/>
              <a:gd name="connsiteX29" fmla="*/ 7937303 w 10920258"/>
              <a:gd name="connsiteY29" fmla="*/ 1200329 h 1200329"/>
              <a:gd name="connsiteX30" fmla="*/ 7144148 w 10920258"/>
              <a:gd name="connsiteY30" fmla="*/ 1200329 h 1200329"/>
              <a:gd name="connsiteX31" fmla="*/ 6569397 w 10920258"/>
              <a:gd name="connsiteY31" fmla="*/ 1200329 h 1200329"/>
              <a:gd name="connsiteX32" fmla="*/ 5885444 w 10920258"/>
              <a:gd name="connsiteY32" fmla="*/ 1200329 h 1200329"/>
              <a:gd name="connsiteX33" fmla="*/ 5419896 w 10920258"/>
              <a:gd name="connsiteY33" fmla="*/ 1200329 h 1200329"/>
              <a:gd name="connsiteX34" fmla="*/ 4735943 w 10920258"/>
              <a:gd name="connsiteY34" fmla="*/ 1200329 h 1200329"/>
              <a:gd name="connsiteX35" fmla="*/ 4051990 w 10920258"/>
              <a:gd name="connsiteY35" fmla="*/ 1200329 h 1200329"/>
              <a:gd name="connsiteX36" fmla="*/ 3695645 w 10920258"/>
              <a:gd name="connsiteY36" fmla="*/ 1200329 h 1200329"/>
              <a:gd name="connsiteX37" fmla="*/ 3230097 w 10920258"/>
              <a:gd name="connsiteY37" fmla="*/ 1200329 h 1200329"/>
              <a:gd name="connsiteX38" fmla="*/ 2436942 w 10920258"/>
              <a:gd name="connsiteY38" fmla="*/ 1200329 h 1200329"/>
              <a:gd name="connsiteX39" fmla="*/ 2080597 w 10920258"/>
              <a:gd name="connsiteY39" fmla="*/ 1200329 h 1200329"/>
              <a:gd name="connsiteX40" fmla="*/ 1505846 w 10920258"/>
              <a:gd name="connsiteY40" fmla="*/ 1200329 h 1200329"/>
              <a:gd name="connsiteX41" fmla="*/ 1149501 w 10920258"/>
              <a:gd name="connsiteY41" fmla="*/ 1200329 h 1200329"/>
              <a:gd name="connsiteX42" fmla="*/ 0 w 10920258"/>
              <a:gd name="connsiteY42" fmla="*/ 1200329 h 1200329"/>
              <a:gd name="connsiteX43" fmla="*/ 0 w 10920258"/>
              <a:gd name="connsiteY43" fmla="*/ 788216 h 1200329"/>
              <a:gd name="connsiteX44" fmla="*/ 0 w 10920258"/>
              <a:gd name="connsiteY44" fmla="*/ 424116 h 1200329"/>
              <a:gd name="connsiteX45" fmla="*/ 0 w 10920258"/>
              <a:gd name="connsiteY45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920258" h="1200329" extrusionOk="0">
                <a:moveTo>
                  <a:pt x="0" y="0"/>
                </a:moveTo>
                <a:cubicBezTo>
                  <a:pt x="194073" y="-62343"/>
                  <a:pt x="407528" y="15063"/>
                  <a:pt x="574750" y="0"/>
                </a:cubicBezTo>
                <a:cubicBezTo>
                  <a:pt x="741972" y="-15063"/>
                  <a:pt x="1125370" y="60243"/>
                  <a:pt x="1367906" y="0"/>
                </a:cubicBezTo>
                <a:cubicBezTo>
                  <a:pt x="1610442" y="-60243"/>
                  <a:pt x="1711587" y="51462"/>
                  <a:pt x="1833454" y="0"/>
                </a:cubicBezTo>
                <a:cubicBezTo>
                  <a:pt x="1955321" y="-51462"/>
                  <a:pt x="2177789" y="45445"/>
                  <a:pt x="2517407" y="0"/>
                </a:cubicBezTo>
                <a:cubicBezTo>
                  <a:pt x="2857025" y="-45445"/>
                  <a:pt x="3110484" y="15169"/>
                  <a:pt x="3310562" y="0"/>
                </a:cubicBezTo>
                <a:cubicBezTo>
                  <a:pt x="3510640" y="-15169"/>
                  <a:pt x="3779460" y="7967"/>
                  <a:pt x="3994515" y="0"/>
                </a:cubicBezTo>
                <a:cubicBezTo>
                  <a:pt x="4209570" y="-7967"/>
                  <a:pt x="4301606" y="45588"/>
                  <a:pt x="4460063" y="0"/>
                </a:cubicBezTo>
                <a:cubicBezTo>
                  <a:pt x="4618520" y="-45588"/>
                  <a:pt x="4821401" y="35883"/>
                  <a:pt x="4925611" y="0"/>
                </a:cubicBezTo>
                <a:cubicBezTo>
                  <a:pt x="5029821" y="-35883"/>
                  <a:pt x="5216222" y="52520"/>
                  <a:pt x="5391159" y="0"/>
                </a:cubicBezTo>
                <a:cubicBezTo>
                  <a:pt x="5566096" y="-52520"/>
                  <a:pt x="5546315" y="12513"/>
                  <a:pt x="5638302" y="0"/>
                </a:cubicBezTo>
                <a:cubicBezTo>
                  <a:pt x="5730289" y="-12513"/>
                  <a:pt x="6009749" y="35952"/>
                  <a:pt x="6213052" y="0"/>
                </a:cubicBezTo>
                <a:cubicBezTo>
                  <a:pt x="6416355" y="-35952"/>
                  <a:pt x="6559107" y="49020"/>
                  <a:pt x="6678600" y="0"/>
                </a:cubicBezTo>
                <a:cubicBezTo>
                  <a:pt x="6798093" y="-49020"/>
                  <a:pt x="6899685" y="33829"/>
                  <a:pt x="7034945" y="0"/>
                </a:cubicBezTo>
                <a:cubicBezTo>
                  <a:pt x="7170205" y="-33829"/>
                  <a:pt x="7229953" y="38427"/>
                  <a:pt x="7391290" y="0"/>
                </a:cubicBezTo>
                <a:cubicBezTo>
                  <a:pt x="7552627" y="-38427"/>
                  <a:pt x="7784161" y="58224"/>
                  <a:pt x="7966041" y="0"/>
                </a:cubicBezTo>
                <a:cubicBezTo>
                  <a:pt x="8147921" y="-58224"/>
                  <a:pt x="8233300" y="10820"/>
                  <a:pt x="8431589" y="0"/>
                </a:cubicBezTo>
                <a:cubicBezTo>
                  <a:pt x="8629878" y="-10820"/>
                  <a:pt x="9035878" y="24143"/>
                  <a:pt x="9224744" y="0"/>
                </a:cubicBezTo>
                <a:cubicBezTo>
                  <a:pt x="9413610" y="-24143"/>
                  <a:pt x="9456373" y="17315"/>
                  <a:pt x="9581090" y="0"/>
                </a:cubicBezTo>
                <a:cubicBezTo>
                  <a:pt x="9705807" y="-17315"/>
                  <a:pt x="9854595" y="3717"/>
                  <a:pt x="10046637" y="0"/>
                </a:cubicBezTo>
                <a:cubicBezTo>
                  <a:pt x="10238679" y="-3717"/>
                  <a:pt x="10244750" y="34677"/>
                  <a:pt x="10402983" y="0"/>
                </a:cubicBezTo>
                <a:cubicBezTo>
                  <a:pt x="10561216" y="-34677"/>
                  <a:pt x="10782996" y="40526"/>
                  <a:pt x="10920258" y="0"/>
                </a:cubicBezTo>
                <a:cubicBezTo>
                  <a:pt x="10946941" y="197594"/>
                  <a:pt x="10907330" y="283192"/>
                  <a:pt x="10920258" y="412113"/>
                </a:cubicBezTo>
                <a:cubicBezTo>
                  <a:pt x="10933186" y="541034"/>
                  <a:pt x="10894235" y="655952"/>
                  <a:pt x="10920258" y="788216"/>
                </a:cubicBezTo>
                <a:cubicBezTo>
                  <a:pt x="10946281" y="920480"/>
                  <a:pt x="10899257" y="1079700"/>
                  <a:pt x="10920258" y="1200329"/>
                </a:cubicBezTo>
                <a:cubicBezTo>
                  <a:pt x="10648997" y="1281724"/>
                  <a:pt x="10511111" y="1190283"/>
                  <a:pt x="10236305" y="1200329"/>
                </a:cubicBezTo>
                <a:cubicBezTo>
                  <a:pt x="9961499" y="1210375"/>
                  <a:pt x="9807473" y="1137989"/>
                  <a:pt x="9661555" y="1200329"/>
                </a:cubicBezTo>
                <a:cubicBezTo>
                  <a:pt x="9515637" y="1262669"/>
                  <a:pt x="9147617" y="1192337"/>
                  <a:pt x="8977602" y="1200329"/>
                </a:cubicBezTo>
                <a:cubicBezTo>
                  <a:pt x="8807587" y="1208321"/>
                  <a:pt x="8813599" y="1176503"/>
                  <a:pt x="8730459" y="1200329"/>
                </a:cubicBezTo>
                <a:cubicBezTo>
                  <a:pt x="8647319" y="1224155"/>
                  <a:pt x="8188094" y="1185821"/>
                  <a:pt x="7937303" y="1200329"/>
                </a:cubicBezTo>
                <a:cubicBezTo>
                  <a:pt x="7686512" y="1214837"/>
                  <a:pt x="7510732" y="1170955"/>
                  <a:pt x="7144148" y="1200329"/>
                </a:cubicBezTo>
                <a:cubicBezTo>
                  <a:pt x="6777564" y="1229703"/>
                  <a:pt x="6807752" y="1165896"/>
                  <a:pt x="6569397" y="1200329"/>
                </a:cubicBezTo>
                <a:cubicBezTo>
                  <a:pt x="6331042" y="1234762"/>
                  <a:pt x="6141123" y="1129619"/>
                  <a:pt x="5885444" y="1200329"/>
                </a:cubicBezTo>
                <a:cubicBezTo>
                  <a:pt x="5629765" y="1271039"/>
                  <a:pt x="5565086" y="1162379"/>
                  <a:pt x="5419896" y="1200329"/>
                </a:cubicBezTo>
                <a:cubicBezTo>
                  <a:pt x="5274706" y="1238279"/>
                  <a:pt x="4975379" y="1197579"/>
                  <a:pt x="4735943" y="1200329"/>
                </a:cubicBezTo>
                <a:cubicBezTo>
                  <a:pt x="4496507" y="1203079"/>
                  <a:pt x="4301338" y="1138103"/>
                  <a:pt x="4051990" y="1200329"/>
                </a:cubicBezTo>
                <a:cubicBezTo>
                  <a:pt x="3802642" y="1262555"/>
                  <a:pt x="3783881" y="1178554"/>
                  <a:pt x="3695645" y="1200329"/>
                </a:cubicBezTo>
                <a:cubicBezTo>
                  <a:pt x="3607409" y="1222104"/>
                  <a:pt x="3454838" y="1170094"/>
                  <a:pt x="3230097" y="1200329"/>
                </a:cubicBezTo>
                <a:cubicBezTo>
                  <a:pt x="3005356" y="1230564"/>
                  <a:pt x="2814473" y="1141837"/>
                  <a:pt x="2436942" y="1200329"/>
                </a:cubicBezTo>
                <a:cubicBezTo>
                  <a:pt x="2059411" y="1258821"/>
                  <a:pt x="2249814" y="1199938"/>
                  <a:pt x="2080597" y="1200329"/>
                </a:cubicBezTo>
                <a:cubicBezTo>
                  <a:pt x="1911381" y="1200720"/>
                  <a:pt x="1696318" y="1157128"/>
                  <a:pt x="1505846" y="1200329"/>
                </a:cubicBezTo>
                <a:cubicBezTo>
                  <a:pt x="1315374" y="1243530"/>
                  <a:pt x="1278931" y="1176814"/>
                  <a:pt x="1149501" y="1200329"/>
                </a:cubicBezTo>
                <a:cubicBezTo>
                  <a:pt x="1020072" y="1223844"/>
                  <a:pt x="414833" y="1090725"/>
                  <a:pt x="0" y="1200329"/>
                </a:cubicBezTo>
                <a:cubicBezTo>
                  <a:pt x="-28612" y="1074178"/>
                  <a:pt x="36673" y="938797"/>
                  <a:pt x="0" y="788216"/>
                </a:cubicBezTo>
                <a:cubicBezTo>
                  <a:pt x="-36673" y="637635"/>
                  <a:pt x="420" y="573168"/>
                  <a:pt x="0" y="424116"/>
                </a:cubicBezTo>
                <a:cubicBezTo>
                  <a:pt x="-420" y="275064"/>
                  <a:pt x="11157" y="210170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401484381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Τα βοηθητικά Τ-λεμφοκύτταρα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 ενεργοποιούν τα  Β-λεμφοκύτταρα  πολλαπλασιάζονται και διαφοροποιούνται σε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πλασμοκύτταρα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 και Β-λεμφοκύτταρα μνήμης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39BA3C-2648-1947-AF7C-DCD6A3594557}"/>
              </a:ext>
            </a:extLst>
          </p:cNvPr>
          <p:cNvSpPr txBox="1"/>
          <p:nvPr/>
        </p:nvSpPr>
        <p:spPr>
          <a:xfrm>
            <a:off x="795492" y="4448265"/>
            <a:ext cx="10920258" cy="830997"/>
          </a:xfrm>
          <a:custGeom>
            <a:avLst/>
            <a:gdLst>
              <a:gd name="connsiteX0" fmla="*/ 0 w 10920258"/>
              <a:gd name="connsiteY0" fmla="*/ 0 h 830997"/>
              <a:gd name="connsiteX1" fmla="*/ 574750 w 10920258"/>
              <a:gd name="connsiteY1" fmla="*/ 0 h 830997"/>
              <a:gd name="connsiteX2" fmla="*/ 1367906 w 10920258"/>
              <a:gd name="connsiteY2" fmla="*/ 0 h 830997"/>
              <a:gd name="connsiteX3" fmla="*/ 1833454 w 10920258"/>
              <a:gd name="connsiteY3" fmla="*/ 0 h 830997"/>
              <a:gd name="connsiteX4" fmla="*/ 2517407 w 10920258"/>
              <a:gd name="connsiteY4" fmla="*/ 0 h 830997"/>
              <a:gd name="connsiteX5" fmla="*/ 3310562 w 10920258"/>
              <a:gd name="connsiteY5" fmla="*/ 0 h 830997"/>
              <a:gd name="connsiteX6" fmla="*/ 3994515 w 10920258"/>
              <a:gd name="connsiteY6" fmla="*/ 0 h 830997"/>
              <a:gd name="connsiteX7" fmla="*/ 4460063 w 10920258"/>
              <a:gd name="connsiteY7" fmla="*/ 0 h 830997"/>
              <a:gd name="connsiteX8" fmla="*/ 4925611 w 10920258"/>
              <a:gd name="connsiteY8" fmla="*/ 0 h 830997"/>
              <a:gd name="connsiteX9" fmla="*/ 5391159 w 10920258"/>
              <a:gd name="connsiteY9" fmla="*/ 0 h 830997"/>
              <a:gd name="connsiteX10" fmla="*/ 5638302 w 10920258"/>
              <a:gd name="connsiteY10" fmla="*/ 0 h 830997"/>
              <a:gd name="connsiteX11" fmla="*/ 6213052 w 10920258"/>
              <a:gd name="connsiteY11" fmla="*/ 0 h 830997"/>
              <a:gd name="connsiteX12" fmla="*/ 6678600 w 10920258"/>
              <a:gd name="connsiteY12" fmla="*/ 0 h 830997"/>
              <a:gd name="connsiteX13" fmla="*/ 7034945 w 10920258"/>
              <a:gd name="connsiteY13" fmla="*/ 0 h 830997"/>
              <a:gd name="connsiteX14" fmla="*/ 7391290 w 10920258"/>
              <a:gd name="connsiteY14" fmla="*/ 0 h 830997"/>
              <a:gd name="connsiteX15" fmla="*/ 7966041 w 10920258"/>
              <a:gd name="connsiteY15" fmla="*/ 0 h 830997"/>
              <a:gd name="connsiteX16" fmla="*/ 8431589 w 10920258"/>
              <a:gd name="connsiteY16" fmla="*/ 0 h 830997"/>
              <a:gd name="connsiteX17" fmla="*/ 9224744 w 10920258"/>
              <a:gd name="connsiteY17" fmla="*/ 0 h 830997"/>
              <a:gd name="connsiteX18" fmla="*/ 9581090 w 10920258"/>
              <a:gd name="connsiteY18" fmla="*/ 0 h 830997"/>
              <a:gd name="connsiteX19" fmla="*/ 10046637 w 10920258"/>
              <a:gd name="connsiteY19" fmla="*/ 0 h 830997"/>
              <a:gd name="connsiteX20" fmla="*/ 10402983 w 10920258"/>
              <a:gd name="connsiteY20" fmla="*/ 0 h 830997"/>
              <a:gd name="connsiteX21" fmla="*/ 10920258 w 10920258"/>
              <a:gd name="connsiteY21" fmla="*/ 0 h 830997"/>
              <a:gd name="connsiteX22" fmla="*/ 10920258 w 10920258"/>
              <a:gd name="connsiteY22" fmla="*/ 423808 h 830997"/>
              <a:gd name="connsiteX23" fmla="*/ 10920258 w 10920258"/>
              <a:gd name="connsiteY23" fmla="*/ 830997 h 830997"/>
              <a:gd name="connsiteX24" fmla="*/ 10563913 w 10920258"/>
              <a:gd name="connsiteY24" fmla="*/ 830997 h 830997"/>
              <a:gd name="connsiteX25" fmla="*/ 10207567 w 10920258"/>
              <a:gd name="connsiteY25" fmla="*/ 830997 h 830997"/>
              <a:gd name="connsiteX26" fmla="*/ 9632817 w 10920258"/>
              <a:gd name="connsiteY26" fmla="*/ 830997 h 830997"/>
              <a:gd name="connsiteX27" fmla="*/ 8948864 w 10920258"/>
              <a:gd name="connsiteY27" fmla="*/ 830997 h 830997"/>
              <a:gd name="connsiteX28" fmla="*/ 8701721 w 10920258"/>
              <a:gd name="connsiteY28" fmla="*/ 830997 h 830997"/>
              <a:gd name="connsiteX29" fmla="*/ 7908566 w 10920258"/>
              <a:gd name="connsiteY29" fmla="*/ 830997 h 830997"/>
              <a:gd name="connsiteX30" fmla="*/ 7115410 w 10920258"/>
              <a:gd name="connsiteY30" fmla="*/ 830997 h 830997"/>
              <a:gd name="connsiteX31" fmla="*/ 6540660 w 10920258"/>
              <a:gd name="connsiteY31" fmla="*/ 830997 h 830997"/>
              <a:gd name="connsiteX32" fmla="*/ 5856707 w 10920258"/>
              <a:gd name="connsiteY32" fmla="*/ 830997 h 830997"/>
              <a:gd name="connsiteX33" fmla="*/ 5391159 w 10920258"/>
              <a:gd name="connsiteY33" fmla="*/ 830997 h 830997"/>
              <a:gd name="connsiteX34" fmla="*/ 4707206 w 10920258"/>
              <a:gd name="connsiteY34" fmla="*/ 830997 h 830997"/>
              <a:gd name="connsiteX35" fmla="*/ 4023253 w 10920258"/>
              <a:gd name="connsiteY35" fmla="*/ 830997 h 830997"/>
              <a:gd name="connsiteX36" fmla="*/ 3666908 w 10920258"/>
              <a:gd name="connsiteY36" fmla="*/ 830997 h 830997"/>
              <a:gd name="connsiteX37" fmla="*/ 3201360 w 10920258"/>
              <a:gd name="connsiteY37" fmla="*/ 830997 h 830997"/>
              <a:gd name="connsiteX38" fmla="*/ 2408204 w 10920258"/>
              <a:gd name="connsiteY38" fmla="*/ 830997 h 830997"/>
              <a:gd name="connsiteX39" fmla="*/ 2051859 w 10920258"/>
              <a:gd name="connsiteY39" fmla="*/ 830997 h 830997"/>
              <a:gd name="connsiteX40" fmla="*/ 1477109 w 10920258"/>
              <a:gd name="connsiteY40" fmla="*/ 830997 h 830997"/>
              <a:gd name="connsiteX41" fmla="*/ 1120763 w 10920258"/>
              <a:gd name="connsiteY41" fmla="*/ 830997 h 830997"/>
              <a:gd name="connsiteX42" fmla="*/ 0 w 10920258"/>
              <a:gd name="connsiteY42" fmla="*/ 830997 h 830997"/>
              <a:gd name="connsiteX43" fmla="*/ 0 w 10920258"/>
              <a:gd name="connsiteY43" fmla="*/ 407189 h 830997"/>
              <a:gd name="connsiteX44" fmla="*/ 0 w 10920258"/>
              <a:gd name="connsiteY4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920258" h="830997" extrusionOk="0">
                <a:moveTo>
                  <a:pt x="0" y="0"/>
                </a:moveTo>
                <a:cubicBezTo>
                  <a:pt x="194073" y="-62343"/>
                  <a:pt x="407528" y="15063"/>
                  <a:pt x="574750" y="0"/>
                </a:cubicBezTo>
                <a:cubicBezTo>
                  <a:pt x="741972" y="-15063"/>
                  <a:pt x="1125370" y="60243"/>
                  <a:pt x="1367906" y="0"/>
                </a:cubicBezTo>
                <a:cubicBezTo>
                  <a:pt x="1610442" y="-60243"/>
                  <a:pt x="1711587" y="51462"/>
                  <a:pt x="1833454" y="0"/>
                </a:cubicBezTo>
                <a:cubicBezTo>
                  <a:pt x="1955321" y="-51462"/>
                  <a:pt x="2177789" y="45445"/>
                  <a:pt x="2517407" y="0"/>
                </a:cubicBezTo>
                <a:cubicBezTo>
                  <a:pt x="2857025" y="-45445"/>
                  <a:pt x="3110484" y="15169"/>
                  <a:pt x="3310562" y="0"/>
                </a:cubicBezTo>
                <a:cubicBezTo>
                  <a:pt x="3510640" y="-15169"/>
                  <a:pt x="3779460" y="7967"/>
                  <a:pt x="3994515" y="0"/>
                </a:cubicBezTo>
                <a:cubicBezTo>
                  <a:pt x="4209570" y="-7967"/>
                  <a:pt x="4301606" y="45588"/>
                  <a:pt x="4460063" y="0"/>
                </a:cubicBezTo>
                <a:cubicBezTo>
                  <a:pt x="4618520" y="-45588"/>
                  <a:pt x="4821401" y="35883"/>
                  <a:pt x="4925611" y="0"/>
                </a:cubicBezTo>
                <a:cubicBezTo>
                  <a:pt x="5029821" y="-35883"/>
                  <a:pt x="5216222" y="52520"/>
                  <a:pt x="5391159" y="0"/>
                </a:cubicBezTo>
                <a:cubicBezTo>
                  <a:pt x="5566096" y="-52520"/>
                  <a:pt x="5546315" y="12513"/>
                  <a:pt x="5638302" y="0"/>
                </a:cubicBezTo>
                <a:cubicBezTo>
                  <a:pt x="5730289" y="-12513"/>
                  <a:pt x="6009749" y="35952"/>
                  <a:pt x="6213052" y="0"/>
                </a:cubicBezTo>
                <a:cubicBezTo>
                  <a:pt x="6416355" y="-35952"/>
                  <a:pt x="6559107" y="49020"/>
                  <a:pt x="6678600" y="0"/>
                </a:cubicBezTo>
                <a:cubicBezTo>
                  <a:pt x="6798093" y="-49020"/>
                  <a:pt x="6899685" y="33829"/>
                  <a:pt x="7034945" y="0"/>
                </a:cubicBezTo>
                <a:cubicBezTo>
                  <a:pt x="7170205" y="-33829"/>
                  <a:pt x="7229953" y="38427"/>
                  <a:pt x="7391290" y="0"/>
                </a:cubicBezTo>
                <a:cubicBezTo>
                  <a:pt x="7552627" y="-38427"/>
                  <a:pt x="7784161" y="58224"/>
                  <a:pt x="7966041" y="0"/>
                </a:cubicBezTo>
                <a:cubicBezTo>
                  <a:pt x="8147921" y="-58224"/>
                  <a:pt x="8233300" y="10820"/>
                  <a:pt x="8431589" y="0"/>
                </a:cubicBezTo>
                <a:cubicBezTo>
                  <a:pt x="8629878" y="-10820"/>
                  <a:pt x="9035878" y="24143"/>
                  <a:pt x="9224744" y="0"/>
                </a:cubicBezTo>
                <a:cubicBezTo>
                  <a:pt x="9413610" y="-24143"/>
                  <a:pt x="9456373" y="17315"/>
                  <a:pt x="9581090" y="0"/>
                </a:cubicBezTo>
                <a:cubicBezTo>
                  <a:pt x="9705807" y="-17315"/>
                  <a:pt x="9854595" y="3717"/>
                  <a:pt x="10046637" y="0"/>
                </a:cubicBezTo>
                <a:cubicBezTo>
                  <a:pt x="10238679" y="-3717"/>
                  <a:pt x="10244750" y="34677"/>
                  <a:pt x="10402983" y="0"/>
                </a:cubicBezTo>
                <a:cubicBezTo>
                  <a:pt x="10561216" y="-34677"/>
                  <a:pt x="10782996" y="40526"/>
                  <a:pt x="10920258" y="0"/>
                </a:cubicBezTo>
                <a:cubicBezTo>
                  <a:pt x="10922428" y="193447"/>
                  <a:pt x="10902883" y="317476"/>
                  <a:pt x="10920258" y="423808"/>
                </a:cubicBezTo>
                <a:cubicBezTo>
                  <a:pt x="10937633" y="530140"/>
                  <a:pt x="10910781" y="705384"/>
                  <a:pt x="10920258" y="830997"/>
                </a:cubicBezTo>
                <a:cubicBezTo>
                  <a:pt x="10749733" y="863423"/>
                  <a:pt x="10740318" y="810187"/>
                  <a:pt x="10563913" y="830997"/>
                </a:cubicBezTo>
                <a:cubicBezTo>
                  <a:pt x="10387509" y="851807"/>
                  <a:pt x="10307483" y="803232"/>
                  <a:pt x="10207567" y="830997"/>
                </a:cubicBezTo>
                <a:cubicBezTo>
                  <a:pt x="10107651" y="858762"/>
                  <a:pt x="9778735" y="768657"/>
                  <a:pt x="9632817" y="830997"/>
                </a:cubicBezTo>
                <a:cubicBezTo>
                  <a:pt x="9486899" y="893337"/>
                  <a:pt x="9118879" y="823005"/>
                  <a:pt x="8948864" y="830997"/>
                </a:cubicBezTo>
                <a:cubicBezTo>
                  <a:pt x="8778849" y="838989"/>
                  <a:pt x="8784861" y="807171"/>
                  <a:pt x="8701721" y="830997"/>
                </a:cubicBezTo>
                <a:cubicBezTo>
                  <a:pt x="8618581" y="854823"/>
                  <a:pt x="8157367" y="814436"/>
                  <a:pt x="7908566" y="830997"/>
                </a:cubicBezTo>
                <a:cubicBezTo>
                  <a:pt x="7659766" y="847558"/>
                  <a:pt x="7485312" y="805801"/>
                  <a:pt x="7115410" y="830997"/>
                </a:cubicBezTo>
                <a:cubicBezTo>
                  <a:pt x="6745508" y="856193"/>
                  <a:pt x="6776647" y="790154"/>
                  <a:pt x="6540660" y="830997"/>
                </a:cubicBezTo>
                <a:cubicBezTo>
                  <a:pt x="6304673" y="871840"/>
                  <a:pt x="6112386" y="760287"/>
                  <a:pt x="5856707" y="830997"/>
                </a:cubicBezTo>
                <a:cubicBezTo>
                  <a:pt x="5601028" y="901707"/>
                  <a:pt x="5536349" y="793047"/>
                  <a:pt x="5391159" y="830997"/>
                </a:cubicBezTo>
                <a:cubicBezTo>
                  <a:pt x="5245969" y="868947"/>
                  <a:pt x="4946642" y="828247"/>
                  <a:pt x="4707206" y="830997"/>
                </a:cubicBezTo>
                <a:cubicBezTo>
                  <a:pt x="4467770" y="833747"/>
                  <a:pt x="4272601" y="768771"/>
                  <a:pt x="4023253" y="830997"/>
                </a:cubicBezTo>
                <a:cubicBezTo>
                  <a:pt x="3773905" y="893223"/>
                  <a:pt x="3755144" y="809222"/>
                  <a:pt x="3666908" y="830997"/>
                </a:cubicBezTo>
                <a:cubicBezTo>
                  <a:pt x="3578672" y="852772"/>
                  <a:pt x="3426101" y="800762"/>
                  <a:pt x="3201360" y="830997"/>
                </a:cubicBezTo>
                <a:cubicBezTo>
                  <a:pt x="2976619" y="861232"/>
                  <a:pt x="2787528" y="772983"/>
                  <a:pt x="2408204" y="830997"/>
                </a:cubicBezTo>
                <a:cubicBezTo>
                  <a:pt x="2028880" y="889011"/>
                  <a:pt x="2221076" y="830606"/>
                  <a:pt x="2051859" y="830997"/>
                </a:cubicBezTo>
                <a:cubicBezTo>
                  <a:pt x="1882643" y="831388"/>
                  <a:pt x="1663926" y="780843"/>
                  <a:pt x="1477109" y="830997"/>
                </a:cubicBezTo>
                <a:cubicBezTo>
                  <a:pt x="1290292" y="881151"/>
                  <a:pt x="1257065" y="811333"/>
                  <a:pt x="1120763" y="830997"/>
                </a:cubicBezTo>
                <a:cubicBezTo>
                  <a:pt x="984461" y="850661"/>
                  <a:pt x="226721" y="799926"/>
                  <a:pt x="0" y="830997"/>
                </a:cubicBezTo>
                <a:cubicBezTo>
                  <a:pt x="-24343" y="660385"/>
                  <a:pt x="50857" y="505085"/>
                  <a:pt x="0" y="407189"/>
                </a:cubicBezTo>
                <a:cubicBezTo>
                  <a:pt x="-50857" y="309293"/>
                  <a:pt x="2140" y="98415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401484381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Πλασμοκύτταρα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 έκκριση μεγάλων ποσοτήτων αντισωμάτων ειδικών για το αντιγόνο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Μνήμης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ενεργοποίηση σε περίπτωση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επανέκθεσης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 στο ίδιο αντιγόνο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F93379-3D98-8C5B-74E6-393DFDAF335F}"/>
              </a:ext>
            </a:extLst>
          </p:cNvPr>
          <p:cNvSpPr txBox="1"/>
          <p:nvPr/>
        </p:nvSpPr>
        <p:spPr>
          <a:xfrm>
            <a:off x="795492" y="5426367"/>
            <a:ext cx="10920258" cy="830997"/>
          </a:xfrm>
          <a:custGeom>
            <a:avLst/>
            <a:gdLst>
              <a:gd name="connsiteX0" fmla="*/ 0 w 10920258"/>
              <a:gd name="connsiteY0" fmla="*/ 0 h 830997"/>
              <a:gd name="connsiteX1" fmla="*/ 574750 w 10920258"/>
              <a:gd name="connsiteY1" fmla="*/ 0 h 830997"/>
              <a:gd name="connsiteX2" fmla="*/ 1367906 w 10920258"/>
              <a:gd name="connsiteY2" fmla="*/ 0 h 830997"/>
              <a:gd name="connsiteX3" fmla="*/ 1833454 w 10920258"/>
              <a:gd name="connsiteY3" fmla="*/ 0 h 830997"/>
              <a:gd name="connsiteX4" fmla="*/ 2517407 w 10920258"/>
              <a:gd name="connsiteY4" fmla="*/ 0 h 830997"/>
              <a:gd name="connsiteX5" fmla="*/ 3310562 w 10920258"/>
              <a:gd name="connsiteY5" fmla="*/ 0 h 830997"/>
              <a:gd name="connsiteX6" fmla="*/ 3994515 w 10920258"/>
              <a:gd name="connsiteY6" fmla="*/ 0 h 830997"/>
              <a:gd name="connsiteX7" fmla="*/ 4460063 w 10920258"/>
              <a:gd name="connsiteY7" fmla="*/ 0 h 830997"/>
              <a:gd name="connsiteX8" fmla="*/ 4925611 w 10920258"/>
              <a:gd name="connsiteY8" fmla="*/ 0 h 830997"/>
              <a:gd name="connsiteX9" fmla="*/ 5391159 w 10920258"/>
              <a:gd name="connsiteY9" fmla="*/ 0 h 830997"/>
              <a:gd name="connsiteX10" fmla="*/ 5638302 w 10920258"/>
              <a:gd name="connsiteY10" fmla="*/ 0 h 830997"/>
              <a:gd name="connsiteX11" fmla="*/ 6213052 w 10920258"/>
              <a:gd name="connsiteY11" fmla="*/ 0 h 830997"/>
              <a:gd name="connsiteX12" fmla="*/ 6678600 w 10920258"/>
              <a:gd name="connsiteY12" fmla="*/ 0 h 830997"/>
              <a:gd name="connsiteX13" fmla="*/ 7034945 w 10920258"/>
              <a:gd name="connsiteY13" fmla="*/ 0 h 830997"/>
              <a:gd name="connsiteX14" fmla="*/ 7391290 w 10920258"/>
              <a:gd name="connsiteY14" fmla="*/ 0 h 830997"/>
              <a:gd name="connsiteX15" fmla="*/ 7966041 w 10920258"/>
              <a:gd name="connsiteY15" fmla="*/ 0 h 830997"/>
              <a:gd name="connsiteX16" fmla="*/ 8431589 w 10920258"/>
              <a:gd name="connsiteY16" fmla="*/ 0 h 830997"/>
              <a:gd name="connsiteX17" fmla="*/ 9224744 w 10920258"/>
              <a:gd name="connsiteY17" fmla="*/ 0 h 830997"/>
              <a:gd name="connsiteX18" fmla="*/ 9581090 w 10920258"/>
              <a:gd name="connsiteY18" fmla="*/ 0 h 830997"/>
              <a:gd name="connsiteX19" fmla="*/ 10046637 w 10920258"/>
              <a:gd name="connsiteY19" fmla="*/ 0 h 830997"/>
              <a:gd name="connsiteX20" fmla="*/ 10402983 w 10920258"/>
              <a:gd name="connsiteY20" fmla="*/ 0 h 830997"/>
              <a:gd name="connsiteX21" fmla="*/ 10920258 w 10920258"/>
              <a:gd name="connsiteY21" fmla="*/ 0 h 830997"/>
              <a:gd name="connsiteX22" fmla="*/ 10920258 w 10920258"/>
              <a:gd name="connsiteY22" fmla="*/ 423808 h 830997"/>
              <a:gd name="connsiteX23" fmla="*/ 10920258 w 10920258"/>
              <a:gd name="connsiteY23" fmla="*/ 830997 h 830997"/>
              <a:gd name="connsiteX24" fmla="*/ 10563913 w 10920258"/>
              <a:gd name="connsiteY24" fmla="*/ 830997 h 830997"/>
              <a:gd name="connsiteX25" fmla="*/ 10207567 w 10920258"/>
              <a:gd name="connsiteY25" fmla="*/ 830997 h 830997"/>
              <a:gd name="connsiteX26" fmla="*/ 9632817 w 10920258"/>
              <a:gd name="connsiteY26" fmla="*/ 830997 h 830997"/>
              <a:gd name="connsiteX27" fmla="*/ 8948864 w 10920258"/>
              <a:gd name="connsiteY27" fmla="*/ 830997 h 830997"/>
              <a:gd name="connsiteX28" fmla="*/ 8701721 w 10920258"/>
              <a:gd name="connsiteY28" fmla="*/ 830997 h 830997"/>
              <a:gd name="connsiteX29" fmla="*/ 7908566 w 10920258"/>
              <a:gd name="connsiteY29" fmla="*/ 830997 h 830997"/>
              <a:gd name="connsiteX30" fmla="*/ 7115410 w 10920258"/>
              <a:gd name="connsiteY30" fmla="*/ 830997 h 830997"/>
              <a:gd name="connsiteX31" fmla="*/ 6540660 w 10920258"/>
              <a:gd name="connsiteY31" fmla="*/ 830997 h 830997"/>
              <a:gd name="connsiteX32" fmla="*/ 5856707 w 10920258"/>
              <a:gd name="connsiteY32" fmla="*/ 830997 h 830997"/>
              <a:gd name="connsiteX33" fmla="*/ 5391159 w 10920258"/>
              <a:gd name="connsiteY33" fmla="*/ 830997 h 830997"/>
              <a:gd name="connsiteX34" fmla="*/ 4707206 w 10920258"/>
              <a:gd name="connsiteY34" fmla="*/ 830997 h 830997"/>
              <a:gd name="connsiteX35" fmla="*/ 4023253 w 10920258"/>
              <a:gd name="connsiteY35" fmla="*/ 830997 h 830997"/>
              <a:gd name="connsiteX36" fmla="*/ 3666908 w 10920258"/>
              <a:gd name="connsiteY36" fmla="*/ 830997 h 830997"/>
              <a:gd name="connsiteX37" fmla="*/ 3201360 w 10920258"/>
              <a:gd name="connsiteY37" fmla="*/ 830997 h 830997"/>
              <a:gd name="connsiteX38" fmla="*/ 2408204 w 10920258"/>
              <a:gd name="connsiteY38" fmla="*/ 830997 h 830997"/>
              <a:gd name="connsiteX39" fmla="*/ 2051859 w 10920258"/>
              <a:gd name="connsiteY39" fmla="*/ 830997 h 830997"/>
              <a:gd name="connsiteX40" fmla="*/ 1477109 w 10920258"/>
              <a:gd name="connsiteY40" fmla="*/ 830997 h 830997"/>
              <a:gd name="connsiteX41" fmla="*/ 1120763 w 10920258"/>
              <a:gd name="connsiteY41" fmla="*/ 830997 h 830997"/>
              <a:gd name="connsiteX42" fmla="*/ 0 w 10920258"/>
              <a:gd name="connsiteY42" fmla="*/ 830997 h 830997"/>
              <a:gd name="connsiteX43" fmla="*/ 0 w 10920258"/>
              <a:gd name="connsiteY43" fmla="*/ 407189 h 830997"/>
              <a:gd name="connsiteX44" fmla="*/ 0 w 10920258"/>
              <a:gd name="connsiteY4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920258" h="830997" extrusionOk="0">
                <a:moveTo>
                  <a:pt x="0" y="0"/>
                </a:moveTo>
                <a:cubicBezTo>
                  <a:pt x="194073" y="-62343"/>
                  <a:pt x="407528" y="15063"/>
                  <a:pt x="574750" y="0"/>
                </a:cubicBezTo>
                <a:cubicBezTo>
                  <a:pt x="741972" y="-15063"/>
                  <a:pt x="1125370" y="60243"/>
                  <a:pt x="1367906" y="0"/>
                </a:cubicBezTo>
                <a:cubicBezTo>
                  <a:pt x="1610442" y="-60243"/>
                  <a:pt x="1711587" y="51462"/>
                  <a:pt x="1833454" y="0"/>
                </a:cubicBezTo>
                <a:cubicBezTo>
                  <a:pt x="1955321" y="-51462"/>
                  <a:pt x="2177789" y="45445"/>
                  <a:pt x="2517407" y="0"/>
                </a:cubicBezTo>
                <a:cubicBezTo>
                  <a:pt x="2857025" y="-45445"/>
                  <a:pt x="3110484" y="15169"/>
                  <a:pt x="3310562" y="0"/>
                </a:cubicBezTo>
                <a:cubicBezTo>
                  <a:pt x="3510640" y="-15169"/>
                  <a:pt x="3779460" y="7967"/>
                  <a:pt x="3994515" y="0"/>
                </a:cubicBezTo>
                <a:cubicBezTo>
                  <a:pt x="4209570" y="-7967"/>
                  <a:pt x="4301606" y="45588"/>
                  <a:pt x="4460063" y="0"/>
                </a:cubicBezTo>
                <a:cubicBezTo>
                  <a:pt x="4618520" y="-45588"/>
                  <a:pt x="4821401" y="35883"/>
                  <a:pt x="4925611" y="0"/>
                </a:cubicBezTo>
                <a:cubicBezTo>
                  <a:pt x="5029821" y="-35883"/>
                  <a:pt x="5216222" y="52520"/>
                  <a:pt x="5391159" y="0"/>
                </a:cubicBezTo>
                <a:cubicBezTo>
                  <a:pt x="5566096" y="-52520"/>
                  <a:pt x="5546315" y="12513"/>
                  <a:pt x="5638302" y="0"/>
                </a:cubicBezTo>
                <a:cubicBezTo>
                  <a:pt x="5730289" y="-12513"/>
                  <a:pt x="6009749" y="35952"/>
                  <a:pt x="6213052" y="0"/>
                </a:cubicBezTo>
                <a:cubicBezTo>
                  <a:pt x="6416355" y="-35952"/>
                  <a:pt x="6559107" y="49020"/>
                  <a:pt x="6678600" y="0"/>
                </a:cubicBezTo>
                <a:cubicBezTo>
                  <a:pt x="6798093" y="-49020"/>
                  <a:pt x="6899685" y="33829"/>
                  <a:pt x="7034945" y="0"/>
                </a:cubicBezTo>
                <a:cubicBezTo>
                  <a:pt x="7170205" y="-33829"/>
                  <a:pt x="7229953" y="38427"/>
                  <a:pt x="7391290" y="0"/>
                </a:cubicBezTo>
                <a:cubicBezTo>
                  <a:pt x="7552627" y="-38427"/>
                  <a:pt x="7784161" y="58224"/>
                  <a:pt x="7966041" y="0"/>
                </a:cubicBezTo>
                <a:cubicBezTo>
                  <a:pt x="8147921" y="-58224"/>
                  <a:pt x="8233300" y="10820"/>
                  <a:pt x="8431589" y="0"/>
                </a:cubicBezTo>
                <a:cubicBezTo>
                  <a:pt x="8629878" y="-10820"/>
                  <a:pt x="9035878" y="24143"/>
                  <a:pt x="9224744" y="0"/>
                </a:cubicBezTo>
                <a:cubicBezTo>
                  <a:pt x="9413610" y="-24143"/>
                  <a:pt x="9456373" y="17315"/>
                  <a:pt x="9581090" y="0"/>
                </a:cubicBezTo>
                <a:cubicBezTo>
                  <a:pt x="9705807" y="-17315"/>
                  <a:pt x="9854595" y="3717"/>
                  <a:pt x="10046637" y="0"/>
                </a:cubicBezTo>
                <a:cubicBezTo>
                  <a:pt x="10238679" y="-3717"/>
                  <a:pt x="10244750" y="34677"/>
                  <a:pt x="10402983" y="0"/>
                </a:cubicBezTo>
                <a:cubicBezTo>
                  <a:pt x="10561216" y="-34677"/>
                  <a:pt x="10782996" y="40526"/>
                  <a:pt x="10920258" y="0"/>
                </a:cubicBezTo>
                <a:cubicBezTo>
                  <a:pt x="10922428" y="193447"/>
                  <a:pt x="10902883" y="317476"/>
                  <a:pt x="10920258" y="423808"/>
                </a:cubicBezTo>
                <a:cubicBezTo>
                  <a:pt x="10937633" y="530140"/>
                  <a:pt x="10910781" y="705384"/>
                  <a:pt x="10920258" y="830997"/>
                </a:cubicBezTo>
                <a:cubicBezTo>
                  <a:pt x="10749733" y="863423"/>
                  <a:pt x="10740318" y="810187"/>
                  <a:pt x="10563913" y="830997"/>
                </a:cubicBezTo>
                <a:cubicBezTo>
                  <a:pt x="10387509" y="851807"/>
                  <a:pt x="10307483" y="803232"/>
                  <a:pt x="10207567" y="830997"/>
                </a:cubicBezTo>
                <a:cubicBezTo>
                  <a:pt x="10107651" y="858762"/>
                  <a:pt x="9778735" y="768657"/>
                  <a:pt x="9632817" y="830997"/>
                </a:cubicBezTo>
                <a:cubicBezTo>
                  <a:pt x="9486899" y="893337"/>
                  <a:pt x="9118879" y="823005"/>
                  <a:pt x="8948864" y="830997"/>
                </a:cubicBezTo>
                <a:cubicBezTo>
                  <a:pt x="8778849" y="838989"/>
                  <a:pt x="8784861" y="807171"/>
                  <a:pt x="8701721" y="830997"/>
                </a:cubicBezTo>
                <a:cubicBezTo>
                  <a:pt x="8618581" y="854823"/>
                  <a:pt x="8157367" y="814436"/>
                  <a:pt x="7908566" y="830997"/>
                </a:cubicBezTo>
                <a:cubicBezTo>
                  <a:pt x="7659766" y="847558"/>
                  <a:pt x="7485312" y="805801"/>
                  <a:pt x="7115410" y="830997"/>
                </a:cubicBezTo>
                <a:cubicBezTo>
                  <a:pt x="6745508" y="856193"/>
                  <a:pt x="6776647" y="790154"/>
                  <a:pt x="6540660" y="830997"/>
                </a:cubicBezTo>
                <a:cubicBezTo>
                  <a:pt x="6304673" y="871840"/>
                  <a:pt x="6112386" y="760287"/>
                  <a:pt x="5856707" y="830997"/>
                </a:cubicBezTo>
                <a:cubicBezTo>
                  <a:pt x="5601028" y="901707"/>
                  <a:pt x="5536349" y="793047"/>
                  <a:pt x="5391159" y="830997"/>
                </a:cubicBezTo>
                <a:cubicBezTo>
                  <a:pt x="5245969" y="868947"/>
                  <a:pt x="4946642" y="828247"/>
                  <a:pt x="4707206" y="830997"/>
                </a:cubicBezTo>
                <a:cubicBezTo>
                  <a:pt x="4467770" y="833747"/>
                  <a:pt x="4272601" y="768771"/>
                  <a:pt x="4023253" y="830997"/>
                </a:cubicBezTo>
                <a:cubicBezTo>
                  <a:pt x="3773905" y="893223"/>
                  <a:pt x="3755144" y="809222"/>
                  <a:pt x="3666908" y="830997"/>
                </a:cubicBezTo>
                <a:cubicBezTo>
                  <a:pt x="3578672" y="852772"/>
                  <a:pt x="3426101" y="800762"/>
                  <a:pt x="3201360" y="830997"/>
                </a:cubicBezTo>
                <a:cubicBezTo>
                  <a:pt x="2976619" y="861232"/>
                  <a:pt x="2787528" y="772983"/>
                  <a:pt x="2408204" y="830997"/>
                </a:cubicBezTo>
                <a:cubicBezTo>
                  <a:pt x="2028880" y="889011"/>
                  <a:pt x="2221076" y="830606"/>
                  <a:pt x="2051859" y="830997"/>
                </a:cubicBezTo>
                <a:cubicBezTo>
                  <a:pt x="1882643" y="831388"/>
                  <a:pt x="1663926" y="780843"/>
                  <a:pt x="1477109" y="830997"/>
                </a:cubicBezTo>
                <a:cubicBezTo>
                  <a:pt x="1290292" y="881151"/>
                  <a:pt x="1257065" y="811333"/>
                  <a:pt x="1120763" y="830997"/>
                </a:cubicBezTo>
                <a:cubicBezTo>
                  <a:pt x="984461" y="850661"/>
                  <a:pt x="226721" y="799926"/>
                  <a:pt x="0" y="830997"/>
                </a:cubicBezTo>
                <a:cubicBezTo>
                  <a:pt x="-24343" y="660385"/>
                  <a:pt x="50857" y="505085"/>
                  <a:pt x="0" y="407189"/>
                </a:cubicBezTo>
                <a:cubicBezTo>
                  <a:pt x="-50857" y="309293"/>
                  <a:pt x="2140" y="98415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401484381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ΧΥΜΙΚΗ ΑΝΟΣΙΑ!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Τα αντισώματα απελευθερώνονται στο αίμα και τη λέμφο εξουδετερώνουν αντιγόνο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3968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947E5C-1EEA-7697-71CB-302876A8A3DD}"/>
              </a:ext>
            </a:extLst>
          </p:cNvPr>
          <p:cNvSpPr txBox="1">
            <a:spLocks/>
          </p:cNvSpPr>
          <p:nvPr/>
        </p:nvSpPr>
        <p:spPr>
          <a:xfrm>
            <a:off x="619204" y="47662"/>
            <a:ext cx="10920258" cy="17501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1.3.2 Μηχανισμοί ειδικής άμυνας- Ανοσία</a:t>
            </a:r>
            <a:endParaRPr kumimoji="0" lang="en-US" sz="4000" b="1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930ED1-C210-1821-CE89-28EB09773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0107"/>
            <a:ext cx="10255252" cy="1306493"/>
          </a:xfrm>
        </p:spPr>
        <p:txBody>
          <a:bodyPr/>
          <a:lstStyle/>
          <a:p>
            <a:pPr>
              <a:defRPr/>
            </a:pPr>
            <a:r>
              <a:rPr lang="el-GR" b="1" u="sng" dirty="0">
                <a:highlight>
                  <a:srgbClr val="FFFFFF"/>
                </a:highlight>
              </a:rPr>
              <a:t>ΠΡΩΤΟΓΕΝΗΣ ΑΝΟΣΟΒΙΟΛΟΓΙΚΗ ΑΠΟΚΡΙΣΗ</a:t>
            </a:r>
            <a:r>
              <a:rPr lang="el-GR" u="sng" dirty="0">
                <a:highlight>
                  <a:srgbClr val="FFFFFF"/>
                </a:highlight>
              </a:rPr>
              <a:t> (1</a:t>
            </a:r>
            <a:r>
              <a:rPr lang="el-GR" u="sng" baseline="30000" dirty="0">
                <a:highlight>
                  <a:srgbClr val="FFFFFF"/>
                </a:highlight>
              </a:rPr>
              <a:t>η</a:t>
            </a:r>
            <a:r>
              <a:rPr lang="el-GR" u="sng" dirty="0">
                <a:highlight>
                  <a:srgbClr val="FFFFFF"/>
                </a:highlight>
              </a:rPr>
              <a:t> φορά)</a:t>
            </a:r>
            <a:endParaRPr lang="el-GR" b="1" u="sng" dirty="0">
              <a:highlight>
                <a:srgbClr val="FFFFFF"/>
              </a:highlight>
            </a:endParaRPr>
          </a:p>
          <a:p>
            <a:pPr marL="69850" indent="0">
              <a:buNone/>
              <a:defRPr/>
            </a:pPr>
            <a:r>
              <a:rPr lang="el-GR" b="1" u="sng" dirty="0"/>
              <a:t>Στάδιο 2</a:t>
            </a:r>
            <a:r>
              <a:rPr lang="el-GR" b="1" u="sng" baseline="30000" dirty="0"/>
              <a:t>ο</a:t>
            </a:r>
            <a:r>
              <a:rPr lang="el-GR" b="1" u="sng" dirty="0"/>
              <a:t>:</a:t>
            </a:r>
          </a:p>
          <a:p>
            <a:pPr marL="366713" lvl="1" indent="0">
              <a:buNone/>
              <a:defRPr/>
            </a:pPr>
            <a:r>
              <a:rPr lang="en-US" b="1" dirty="0"/>
              <a:t>b. </a:t>
            </a:r>
            <a:r>
              <a:rPr lang="el-GR" b="1" dirty="0"/>
              <a:t>Ενεργοποίηση </a:t>
            </a:r>
            <a:r>
              <a:rPr lang="el-GR" b="1" i="1" dirty="0" err="1"/>
              <a:t>κυτταροτοξικών</a:t>
            </a:r>
            <a:r>
              <a:rPr lang="el-GR" b="1" i="1" dirty="0"/>
              <a:t> Τ-λεμφοκυττάρων</a:t>
            </a:r>
            <a:r>
              <a:rPr lang="el-GR" b="1" dirty="0"/>
              <a:t> (</a:t>
            </a:r>
            <a:r>
              <a:rPr lang="el-GR" b="1" i="1" dirty="0">
                <a:highlight>
                  <a:srgbClr val="00FFFF"/>
                </a:highlight>
              </a:rPr>
              <a:t>Κυτταρική ανοσία</a:t>
            </a:r>
            <a:r>
              <a:rPr lang="el-GR" b="1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642ABE-3C87-2B19-733E-6FFB2DBF9730}"/>
              </a:ext>
            </a:extLst>
          </p:cNvPr>
          <p:cNvSpPr txBox="1"/>
          <p:nvPr/>
        </p:nvSpPr>
        <p:spPr>
          <a:xfrm>
            <a:off x="619204" y="3276600"/>
            <a:ext cx="10920258" cy="1938992"/>
          </a:xfrm>
          <a:custGeom>
            <a:avLst/>
            <a:gdLst>
              <a:gd name="connsiteX0" fmla="*/ 0 w 10920258"/>
              <a:gd name="connsiteY0" fmla="*/ 0 h 1938992"/>
              <a:gd name="connsiteX1" fmla="*/ 574750 w 10920258"/>
              <a:gd name="connsiteY1" fmla="*/ 0 h 1938992"/>
              <a:gd name="connsiteX2" fmla="*/ 1367906 w 10920258"/>
              <a:gd name="connsiteY2" fmla="*/ 0 h 1938992"/>
              <a:gd name="connsiteX3" fmla="*/ 1833454 w 10920258"/>
              <a:gd name="connsiteY3" fmla="*/ 0 h 1938992"/>
              <a:gd name="connsiteX4" fmla="*/ 2517407 w 10920258"/>
              <a:gd name="connsiteY4" fmla="*/ 0 h 1938992"/>
              <a:gd name="connsiteX5" fmla="*/ 3310562 w 10920258"/>
              <a:gd name="connsiteY5" fmla="*/ 0 h 1938992"/>
              <a:gd name="connsiteX6" fmla="*/ 3994515 w 10920258"/>
              <a:gd name="connsiteY6" fmla="*/ 0 h 1938992"/>
              <a:gd name="connsiteX7" fmla="*/ 4460063 w 10920258"/>
              <a:gd name="connsiteY7" fmla="*/ 0 h 1938992"/>
              <a:gd name="connsiteX8" fmla="*/ 4925611 w 10920258"/>
              <a:gd name="connsiteY8" fmla="*/ 0 h 1938992"/>
              <a:gd name="connsiteX9" fmla="*/ 5391159 w 10920258"/>
              <a:gd name="connsiteY9" fmla="*/ 0 h 1938992"/>
              <a:gd name="connsiteX10" fmla="*/ 5638302 w 10920258"/>
              <a:gd name="connsiteY10" fmla="*/ 0 h 1938992"/>
              <a:gd name="connsiteX11" fmla="*/ 6213052 w 10920258"/>
              <a:gd name="connsiteY11" fmla="*/ 0 h 1938992"/>
              <a:gd name="connsiteX12" fmla="*/ 6678600 w 10920258"/>
              <a:gd name="connsiteY12" fmla="*/ 0 h 1938992"/>
              <a:gd name="connsiteX13" fmla="*/ 7034945 w 10920258"/>
              <a:gd name="connsiteY13" fmla="*/ 0 h 1938992"/>
              <a:gd name="connsiteX14" fmla="*/ 7391290 w 10920258"/>
              <a:gd name="connsiteY14" fmla="*/ 0 h 1938992"/>
              <a:gd name="connsiteX15" fmla="*/ 7966041 w 10920258"/>
              <a:gd name="connsiteY15" fmla="*/ 0 h 1938992"/>
              <a:gd name="connsiteX16" fmla="*/ 8431589 w 10920258"/>
              <a:gd name="connsiteY16" fmla="*/ 0 h 1938992"/>
              <a:gd name="connsiteX17" fmla="*/ 9224744 w 10920258"/>
              <a:gd name="connsiteY17" fmla="*/ 0 h 1938992"/>
              <a:gd name="connsiteX18" fmla="*/ 9581090 w 10920258"/>
              <a:gd name="connsiteY18" fmla="*/ 0 h 1938992"/>
              <a:gd name="connsiteX19" fmla="*/ 10046637 w 10920258"/>
              <a:gd name="connsiteY19" fmla="*/ 0 h 1938992"/>
              <a:gd name="connsiteX20" fmla="*/ 10402983 w 10920258"/>
              <a:gd name="connsiteY20" fmla="*/ 0 h 1938992"/>
              <a:gd name="connsiteX21" fmla="*/ 10920258 w 10920258"/>
              <a:gd name="connsiteY21" fmla="*/ 0 h 1938992"/>
              <a:gd name="connsiteX22" fmla="*/ 10920258 w 10920258"/>
              <a:gd name="connsiteY22" fmla="*/ 504138 h 1938992"/>
              <a:gd name="connsiteX23" fmla="*/ 10920258 w 10920258"/>
              <a:gd name="connsiteY23" fmla="*/ 950106 h 1938992"/>
              <a:gd name="connsiteX24" fmla="*/ 10920258 w 10920258"/>
              <a:gd name="connsiteY24" fmla="*/ 1396074 h 1938992"/>
              <a:gd name="connsiteX25" fmla="*/ 10920258 w 10920258"/>
              <a:gd name="connsiteY25" fmla="*/ 1938992 h 1938992"/>
              <a:gd name="connsiteX26" fmla="*/ 10673115 w 10920258"/>
              <a:gd name="connsiteY26" fmla="*/ 1938992 h 1938992"/>
              <a:gd name="connsiteX27" fmla="*/ 9989162 w 10920258"/>
              <a:gd name="connsiteY27" fmla="*/ 1938992 h 1938992"/>
              <a:gd name="connsiteX28" fmla="*/ 9742020 w 10920258"/>
              <a:gd name="connsiteY28" fmla="*/ 1938992 h 1938992"/>
              <a:gd name="connsiteX29" fmla="*/ 8948864 w 10920258"/>
              <a:gd name="connsiteY29" fmla="*/ 1938992 h 1938992"/>
              <a:gd name="connsiteX30" fmla="*/ 8155708 w 10920258"/>
              <a:gd name="connsiteY30" fmla="*/ 1938992 h 1938992"/>
              <a:gd name="connsiteX31" fmla="*/ 7580958 w 10920258"/>
              <a:gd name="connsiteY31" fmla="*/ 1938992 h 1938992"/>
              <a:gd name="connsiteX32" fmla="*/ 6897005 w 10920258"/>
              <a:gd name="connsiteY32" fmla="*/ 1938992 h 1938992"/>
              <a:gd name="connsiteX33" fmla="*/ 6431457 w 10920258"/>
              <a:gd name="connsiteY33" fmla="*/ 1938992 h 1938992"/>
              <a:gd name="connsiteX34" fmla="*/ 5747504 w 10920258"/>
              <a:gd name="connsiteY34" fmla="*/ 1938992 h 1938992"/>
              <a:gd name="connsiteX35" fmla="*/ 5063551 w 10920258"/>
              <a:gd name="connsiteY35" fmla="*/ 1938992 h 1938992"/>
              <a:gd name="connsiteX36" fmla="*/ 4707206 w 10920258"/>
              <a:gd name="connsiteY36" fmla="*/ 1938992 h 1938992"/>
              <a:gd name="connsiteX37" fmla="*/ 4241658 w 10920258"/>
              <a:gd name="connsiteY37" fmla="*/ 1938992 h 1938992"/>
              <a:gd name="connsiteX38" fmla="*/ 3448503 w 10920258"/>
              <a:gd name="connsiteY38" fmla="*/ 1938992 h 1938992"/>
              <a:gd name="connsiteX39" fmla="*/ 3092157 w 10920258"/>
              <a:gd name="connsiteY39" fmla="*/ 1938992 h 1938992"/>
              <a:gd name="connsiteX40" fmla="*/ 2517407 w 10920258"/>
              <a:gd name="connsiteY40" fmla="*/ 1938992 h 1938992"/>
              <a:gd name="connsiteX41" fmla="*/ 2161062 w 10920258"/>
              <a:gd name="connsiteY41" fmla="*/ 1938992 h 1938992"/>
              <a:gd name="connsiteX42" fmla="*/ 1367906 w 10920258"/>
              <a:gd name="connsiteY42" fmla="*/ 1938992 h 1938992"/>
              <a:gd name="connsiteX43" fmla="*/ 683953 w 10920258"/>
              <a:gd name="connsiteY43" fmla="*/ 1938992 h 1938992"/>
              <a:gd name="connsiteX44" fmla="*/ 0 w 10920258"/>
              <a:gd name="connsiteY44" fmla="*/ 1938992 h 1938992"/>
              <a:gd name="connsiteX45" fmla="*/ 0 w 10920258"/>
              <a:gd name="connsiteY45" fmla="*/ 1434854 h 1938992"/>
              <a:gd name="connsiteX46" fmla="*/ 0 w 10920258"/>
              <a:gd name="connsiteY46" fmla="*/ 911326 h 1938992"/>
              <a:gd name="connsiteX47" fmla="*/ 0 w 10920258"/>
              <a:gd name="connsiteY47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920258" h="1938992" extrusionOk="0">
                <a:moveTo>
                  <a:pt x="0" y="0"/>
                </a:moveTo>
                <a:cubicBezTo>
                  <a:pt x="194073" y="-62343"/>
                  <a:pt x="407528" y="15063"/>
                  <a:pt x="574750" y="0"/>
                </a:cubicBezTo>
                <a:cubicBezTo>
                  <a:pt x="741972" y="-15063"/>
                  <a:pt x="1125370" y="60243"/>
                  <a:pt x="1367906" y="0"/>
                </a:cubicBezTo>
                <a:cubicBezTo>
                  <a:pt x="1610442" y="-60243"/>
                  <a:pt x="1711587" y="51462"/>
                  <a:pt x="1833454" y="0"/>
                </a:cubicBezTo>
                <a:cubicBezTo>
                  <a:pt x="1955321" y="-51462"/>
                  <a:pt x="2177789" y="45445"/>
                  <a:pt x="2517407" y="0"/>
                </a:cubicBezTo>
                <a:cubicBezTo>
                  <a:pt x="2857025" y="-45445"/>
                  <a:pt x="3110484" y="15169"/>
                  <a:pt x="3310562" y="0"/>
                </a:cubicBezTo>
                <a:cubicBezTo>
                  <a:pt x="3510640" y="-15169"/>
                  <a:pt x="3779460" y="7967"/>
                  <a:pt x="3994515" y="0"/>
                </a:cubicBezTo>
                <a:cubicBezTo>
                  <a:pt x="4209570" y="-7967"/>
                  <a:pt x="4301606" y="45588"/>
                  <a:pt x="4460063" y="0"/>
                </a:cubicBezTo>
                <a:cubicBezTo>
                  <a:pt x="4618520" y="-45588"/>
                  <a:pt x="4821401" y="35883"/>
                  <a:pt x="4925611" y="0"/>
                </a:cubicBezTo>
                <a:cubicBezTo>
                  <a:pt x="5029821" y="-35883"/>
                  <a:pt x="5216222" y="52520"/>
                  <a:pt x="5391159" y="0"/>
                </a:cubicBezTo>
                <a:cubicBezTo>
                  <a:pt x="5566096" y="-52520"/>
                  <a:pt x="5546315" y="12513"/>
                  <a:pt x="5638302" y="0"/>
                </a:cubicBezTo>
                <a:cubicBezTo>
                  <a:pt x="5730289" y="-12513"/>
                  <a:pt x="6009749" y="35952"/>
                  <a:pt x="6213052" y="0"/>
                </a:cubicBezTo>
                <a:cubicBezTo>
                  <a:pt x="6416355" y="-35952"/>
                  <a:pt x="6559107" y="49020"/>
                  <a:pt x="6678600" y="0"/>
                </a:cubicBezTo>
                <a:cubicBezTo>
                  <a:pt x="6798093" y="-49020"/>
                  <a:pt x="6899685" y="33829"/>
                  <a:pt x="7034945" y="0"/>
                </a:cubicBezTo>
                <a:cubicBezTo>
                  <a:pt x="7170205" y="-33829"/>
                  <a:pt x="7229953" y="38427"/>
                  <a:pt x="7391290" y="0"/>
                </a:cubicBezTo>
                <a:cubicBezTo>
                  <a:pt x="7552627" y="-38427"/>
                  <a:pt x="7784161" y="58224"/>
                  <a:pt x="7966041" y="0"/>
                </a:cubicBezTo>
                <a:cubicBezTo>
                  <a:pt x="8147921" y="-58224"/>
                  <a:pt x="8233300" y="10820"/>
                  <a:pt x="8431589" y="0"/>
                </a:cubicBezTo>
                <a:cubicBezTo>
                  <a:pt x="8629878" y="-10820"/>
                  <a:pt x="9035878" y="24143"/>
                  <a:pt x="9224744" y="0"/>
                </a:cubicBezTo>
                <a:cubicBezTo>
                  <a:pt x="9413610" y="-24143"/>
                  <a:pt x="9456373" y="17315"/>
                  <a:pt x="9581090" y="0"/>
                </a:cubicBezTo>
                <a:cubicBezTo>
                  <a:pt x="9705807" y="-17315"/>
                  <a:pt x="9854595" y="3717"/>
                  <a:pt x="10046637" y="0"/>
                </a:cubicBezTo>
                <a:cubicBezTo>
                  <a:pt x="10238679" y="-3717"/>
                  <a:pt x="10244750" y="34677"/>
                  <a:pt x="10402983" y="0"/>
                </a:cubicBezTo>
                <a:cubicBezTo>
                  <a:pt x="10561216" y="-34677"/>
                  <a:pt x="10782996" y="40526"/>
                  <a:pt x="10920258" y="0"/>
                </a:cubicBezTo>
                <a:cubicBezTo>
                  <a:pt x="10972825" y="156719"/>
                  <a:pt x="10873016" y="320187"/>
                  <a:pt x="10920258" y="504138"/>
                </a:cubicBezTo>
                <a:cubicBezTo>
                  <a:pt x="10967500" y="688089"/>
                  <a:pt x="10917329" y="729250"/>
                  <a:pt x="10920258" y="950106"/>
                </a:cubicBezTo>
                <a:cubicBezTo>
                  <a:pt x="10923187" y="1170962"/>
                  <a:pt x="10911665" y="1233524"/>
                  <a:pt x="10920258" y="1396074"/>
                </a:cubicBezTo>
                <a:cubicBezTo>
                  <a:pt x="10928851" y="1558624"/>
                  <a:pt x="10869059" y="1760163"/>
                  <a:pt x="10920258" y="1938992"/>
                </a:cubicBezTo>
                <a:cubicBezTo>
                  <a:pt x="10798665" y="1944320"/>
                  <a:pt x="10726779" y="1927240"/>
                  <a:pt x="10673115" y="1938992"/>
                </a:cubicBezTo>
                <a:cubicBezTo>
                  <a:pt x="10619451" y="1950744"/>
                  <a:pt x="10159177" y="1931000"/>
                  <a:pt x="9989162" y="1938992"/>
                </a:cubicBezTo>
                <a:cubicBezTo>
                  <a:pt x="9819147" y="1946984"/>
                  <a:pt x="9820422" y="1910088"/>
                  <a:pt x="9742020" y="1938992"/>
                </a:cubicBezTo>
                <a:cubicBezTo>
                  <a:pt x="9663618" y="1967896"/>
                  <a:pt x="9199655" y="1924484"/>
                  <a:pt x="8948864" y="1938992"/>
                </a:cubicBezTo>
                <a:cubicBezTo>
                  <a:pt x="8698073" y="1953500"/>
                  <a:pt x="8525610" y="1913796"/>
                  <a:pt x="8155708" y="1938992"/>
                </a:cubicBezTo>
                <a:cubicBezTo>
                  <a:pt x="7785806" y="1964188"/>
                  <a:pt x="7816945" y="1898149"/>
                  <a:pt x="7580958" y="1938992"/>
                </a:cubicBezTo>
                <a:cubicBezTo>
                  <a:pt x="7344971" y="1979835"/>
                  <a:pt x="7152684" y="1868282"/>
                  <a:pt x="6897005" y="1938992"/>
                </a:cubicBezTo>
                <a:cubicBezTo>
                  <a:pt x="6641326" y="2009702"/>
                  <a:pt x="6576647" y="1901042"/>
                  <a:pt x="6431457" y="1938992"/>
                </a:cubicBezTo>
                <a:cubicBezTo>
                  <a:pt x="6286267" y="1976942"/>
                  <a:pt x="5986940" y="1936242"/>
                  <a:pt x="5747504" y="1938992"/>
                </a:cubicBezTo>
                <a:cubicBezTo>
                  <a:pt x="5508068" y="1941742"/>
                  <a:pt x="5312899" y="1876766"/>
                  <a:pt x="5063551" y="1938992"/>
                </a:cubicBezTo>
                <a:cubicBezTo>
                  <a:pt x="4814203" y="2001218"/>
                  <a:pt x="4795442" y="1917217"/>
                  <a:pt x="4707206" y="1938992"/>
                </a:cubicBezTo>
                <a:cubicBezTo>
                  <a:pt x="4618970" y="1960767"/>
                  <a:pt x="4466399" y="1908757"/>
                  <a:pt x="4241658" y="1938992"/>
                </a:cubicBezTo>
                <a:cubicBezTo>
                  <a:pt x="4016917" y="1969227"/>
                  <a:pt x="3826034" y="1880500"/>
                  <a:pt x="3448503" y="1938992"/>
                </a:cubicBezTo>
                <a:cubicBezTo>
                  <a:pt x="3070972" y="1997484"/>
                  <a:pt x="3164120" y="1903820"/>
                  <a:pt x="3092157" y="1938992"/>
                </a:cubicBezTo>
                <a:cubicBezTo>
                  <a:pt x="3020194" y="1974164"/>
                  <a:pt x="2704224" y="1888838"/>
                  <a:pt x="2517407" y="1938992"/>
                </a:cubicBezTo>
                <a:cubicBezTo>
                  <a:pt x="2330590" y="1989146"/>
                  <a:pt x="2290492" y="1915477"/>
                  <a:pt x="2161062" y="1938992"/>
                </a:cubicBezTo>
                <a:cubicBezTo>
                  <a:pt x="2031633" y="1962507"/>
                  <a:pt x="1593714" y="1911495"/>
                  <a:pt x="1367906" y="1938992"/>
                </a:cubicBezTo>
                <a:cubicBezTo>
                  <a:pt x="1142098" y="1966489"/>
                  <a:pt x="1012138" y="1911691"/>
                  <a:pt x="683953" y="1938992"/>
                </a:cubicBezTo>
                <a:cubicBezTo>
                  <a:pt x="355768" y="1966293"/>
                  <a:pt x="326455" y="1932704"/>
                  <a:pt x="0" y="1938992"/>
                </a:cubicBezTo>
                <a:cubicBezTo>
                  <a:pt x="-52291" y="1704160"/>
                  <a:pt x="15921" y="1681017"/>
                  <a:pt x="0" y="1434854"/>
                </a:cubicBezTo>
                <a:cubicBezTo>
                  <a:pt x="-15921" y="1188691"/>
                  <a:pt x="14958" y="1136357"/>
                  <a:pt x="0" y="911326"/>
                </a:cubicBezTo>
                <a:cubicBezTo>
                  <a:pt x="-14958" y="686295"/>
                  <a:pt x="56331" y="331416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401484381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Σε περίπτωση που το αντιγόνο είναι ένα κύτταρο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Καρκινικό κύτταρο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Κύτταρο μεταμοσχευμένου ιστού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Κύτταρο από μολυσμένο ιό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Τα βοηθητικά Τ-λεμφοκύτταρα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 ενεργοποιούν 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κυτταροτοξικά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 Τ-λεμφοκύτταρα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B296C-53CE-00EA-EA31-5A91665506C4}"/>
              </a:ext>
            </a:extLst>
          </p:cNvPr>
          <p:cNvSpPr txBox="1"/>
          <p:nvPr/>
        </p:nvSpPr>
        <p:spPr>
          <a:xfrm>
            <a:off x="619204" y="5667930"/>
            <a:ext cx="10920258" cy="461665"/>
          </a:xfrm>
          <a:custGeom>
            <a:avLst/>
            <a:gdLst>
              <a:gd name="connsiteX0" fmla="*/ 0 w 10920258"/>
              <a:gd name="connsiteY0" fmla="*/ 0 h 461665"/>
              <a:gd name="connsiteX1" fmla="*/ 574750 w 10920258"/>
              <a:gd name="connsiteY1" fmla="*/ 0 h 461665"/>
              <a:gd name="connsiteX2" fmla="*/ 1367906 w 10920258"/>
              <a:gd name="connsiteY2" fmla="*/ 0 h 461665"/>
              <a:gd name="connsiteX3" fmla="*/ 1833454 w 10920258"/>
              <a:gd name="connsiteY3" fmla="*/ 0 h 461665"/>
              <a:gd name="connsiteX4" fmla="*/ 2517407 w 10920258"/>
              <a:gd name="connsiteY4" fmla="*/ 0 h 461665"/>
              <a:gd name="connsiteX5" fmla="*/ 3310562 w 10920258"/>
              <a:gd name="connsiteY5" fmla="*/ 0 h 461665"/>
              <a:gd name="connsiteX6" fmla="*/ 3994515 w 10920258"/>
              <a:gd name="connsiteY6" fmla="*/ 0 h 461665"/>
              <a:gd name="connsiteX7" fmla="*/ 4460063 w 10920258"/>
              <a:gd name="connsiteY7" fmla="*/ 0 h 461665"/>
              <a:gd name="connsiteX8" fmla="*/ 4925611 w 10920258"/>
              <a:gd name="connsiteY8" fmla="*/ 0 h 461665"/>
              <a:gd name="connsiteX9" fmla="*/ 5391159 w 10920258"/>
              <a:gd name="connsiteY9" fmla="*/ 0 h 461665"/>
              <a:gd name="connsiteX10" fmla="*/ 5638302 w 10920258"/>
              <a:gd name="connsiteY10" fmla="*/ 0 h 461665"/>
              <a:gd name="connsiteX11" fmla="*/ 6213052 w 10920258"/>
              <a:gd name="connsiteY11" fmla="*/ 0 h 461665"/>
              <a:gd name="connsiteX12" fmla="*/ 6678600 w 10920258"/>
              <a:gd name="connsiteY12" fmla="*/ 0 h 461665"/>
              <a:gd name="connsiteX13" fmla="*/ 7034945 w 10920258"/>
              <a:gd name="connsiteY13" fmla="*/ 0 h 461665"/>
              <a:gd name="connsiteX14" fmla="*/ 7391290 w 10920258"/>
              <a:gd name="connsiteY14" fmla="*/ 0 h 461665"/>
              <a:gd name="connsiteX15" fmla="*/ 7966041 w 10920258"/>
              <a:gd name="connsiteY15" fmla="*/ 0 h 461665"/>
              <a:gd name="connsiteX16" fmla="*/ 8431589 w 10920258"/>
              <a:gd name="connsiteY16" fmla="*/ 0 h 461665"/>
              <a:gd name="connsiteX17" fmla="*/ 9224744 w 10920258"/>
              <a:gd name="connsiteY17" fmla="*/ 0 h 461665"/>
              <a:gd name="connsiteX18" fmla="*/ 9581090 w 10920258"/>
              <a:gd name="connsiteY18" fmla="*/ 0 h 461665"/>
              <a:gd name="connsiteX19" fmla="*/ 10046637 w 10920258"/>
              <a:gd name="connsiteY19" fmla="*/ 0 h 461665"/>
              <a:gd name="connsiteX20" fmla="*/ 10402983 w 10920258"/>
              <a:gd name="connsiteY20" fmla="*/ 0 h 461665"/>
              <a:gd name="connsiteX21" fmla="*/ 10920258 w 10920258"/>
              <a:gd name="connsiteY21" fmla="*/ 0 h 461665"/>
              <a:gd name="connsiteX22" fmla="*/ 10920258 w 10920258"/>
              <a:gd name="connsiteY22" fmla="*/ 461665 h 461665"/>
              <a:gd name="connsiteX23" fmla="*/ 10563913 w 10920258"/>
              <a:gd name="connsiteY23" fmla="*/ 461665 h 461665"/>
              <a:gd name="connsiteX24" fmla="*/ 10207567 w 10920258"/>
              <a:gd name="connsiteY24" fmla="*/ 461665 h 461665"/>
              <a:gd name="connsiteX25" fmla="*/ 9851222 w 10920258"/>
              <a:gd name="connsiteY25" fmla="*/ 461665 h 461665"/>
              <a:gd name="connsiteX26" fmla="*/ 9276472 w 10920258"/>
              <a:gd name="connsiteY26" fmla="*/ 461665 h 461665"/>
              <a:gd name="connsiteX27" fmla="*/ 8592519 w 10920258"/>
              <a:gd name="connsiteY27" fmla="*/ 461665 h 461665"/>
              <a:gd name="connsiteX28" fmla="*/ 8345376 w 10920258"/>
              <a:gd name="connsiteY28" fmla="*/ 461665 h 461665"/>
              <a:gd name="connsiteX29" fmla="*/ 7552221 w 10920258"/>
              <a:gd name="connsiteY29" fmla="*/ 461665 h 461665"/>
              <a:gd name="connsiteX30" fmla="*/ 6759065 w 10920258"/>
              <a:gd name="connsiteY30" fmla="*/ 461665 h 461665"/>
              <a:gd name="connsiteX31" fmla="*/ 6184315 w 10920258"/>
              <a:gd name="connsiteY31" fmla="*/ 461665 h 461665"/>
              <a:gd name="connsiteX32" fmla="*/ 5500362 w 10920258"/>
              <a:gd name="connsiteY32" fmla="*/ 461665 h 461665"/>
              <a:gd name="connsiteX33" fmla="*/ 5034814 w 10920258"/>
              <a:gd name="connsiteY33" fmla="*/ 461665 h 461665"/>
              <a:gd name="connsiteX34" fmla="*/ 4350861 w 10920258"/>
              <a:gd name="connsiteY34" fmla="*/ 461665 h 461665"/>
              <a:gd name="connsiteX35" fmla="*/ 3666908 w 10920258"/>
              <a:gd name="connsiteY35" fmla="*/ 461665 h 461665"/>
              <a:gd name="connsiteX36" fmla="*/ 3310562 w 10920258"/>
              <a:gd name="connsiteY36" fmla="*/ 461665 h 461665"/>
              <a:gd name="connsiteX37" fmla="*/ 2845015 w 10920258"/>
              <a:gd name="connsiteY37" fmla="*/ 461665 h 461665"/>
              <a:gd name="connsiteX38" fmla="*/ 2051859 w 10920258"/>
              <a:gd name="connsiteY38" fmla="*/ 461665 h 461665"/>
              <a:gd name="connsiteX39" fmla="*/ 1695514 w 10920258"/>
              <a:gd name="connsiteY39" fmla="*/ 461665 h 461665"/>
              <a:gd name="connsiteX40" fmla="*/ 1120763 w 10920258"/>
              <a:gd name="connsiteY40" fmla="*/ 461665 h 461665"/>
              <a:gd name="connsiteX41" fmla="*/ 764418 w 10920258"/>
              <a:gd name="connsiteY41" fmla="*/ 461665 h 461665"/>
              <a:gd name="connsiteX42" fmla="*/ 0 w 10920258"/>
              <a:gd name="connsiteY42" fmla="*/ 461665 h 461665"/>
              <a:gd name="connsiteX43" fmla="*/ 0 w 10920258"/>
              <a:gd name="connsiteY43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20258" h="461665" extrusionOk="0">
                <a:moveTo>
                  <a:pt x="0" y="0"/>
                </a:moveTo>
                <a:cubicBezTo>
                  <a:pt x="194073" y="-62343"/>
                  <a:pt x="407528" y="15063"/>
                  <a:pt x="574750" y="0"/>
                </a:cubicBezTo>
                <a:cubicBezTo>
                  <a:pt x="741972" y="-15063"/>
                  <a:pt x="1125370" y="60243"/>
                  <a:pt x="1367906" y="0"/>
                </a:cubicBezTo>
                <a:cubicBezTo>
                  <a:pt x="1610442" y="-60243"/>
                  <a:pt x="1711587" y="51462"/>
                  <a:pt x="1833454" y="0"/>
                </a:cubicBezTo>
                <a:cubicBezTo>
                  <a:pt x="1955321" y="-51462"/>
                  <a:pt x="2177789" y="45445"/>
                  <a:pt x="2517407" y="0"/>
                </a:cubicBezTo>
                <a:cubicBezTo>
                  <a:pt x="2857025" y="-45445"/>
                  <a:pt x="3110484" y="15169"/>
                  <a:pt x="3310562" y="0"/>
                </a:cubicBezTo>
                <a:cubicBezTo>
                  <a:pt x="3510640" y="-15169"/>
                  <a:pt x="3779460" y="7967"/>
                  <a:pt x="3994515" y="0"/>
                </a:cubicBezTo>
                <a:cubicBezTo>
                  <a:pt x="4209570" y="-7967"/>
                  <a:pt x="4301606" y="45588"/>
                  <a:pt x="4460063" y="0"/>
                </a:cubicBezTo>
                <a:cubicBezTo>
                  <a:pt x="4618520" y="-45588"/>
                  <a:pt x="4821401" y="35883"/>
                  <a:pt x="4925611" y="0"/>
                </a:cubicBezTo>
                <a:cubicBezTo>
                  <a:pt x="5029821" y="-35883"/>
                  <a:pt x="5216222" y="52520"/>
                  <a:pt x="5391159" y="0"/>
                </a:cubicBezTo>
                <a:cubicBezTo>
                  <a:pt x="5566096" y="-52520"/>
                  <a:pt x="5546315" y="12513"/>
                  <a:pt x="5638302" y="0"/>
                </a:cubicBezTo>
                <a:cubicBezTo>
                  <a:pt x="5730289" y="-12513"/>
                  <a:pt x="6009749" y="35952"/>
                  <a:pt x="6213052" y="0"/>
                </a:cubicBezTo>
                <a:cubicBezTo>
                  <a:pt x="6416355" y="-35952"/>
                  <a:pt x="6559107" y="49020"/>
                  <a:pt x="6678600" y="0"/>
                </a:cubicBezTo>
                <a:cubicBezTo>
                  <a:pt x="6798093" y="-49020"/>
                  <a:pt x="6899685" y="33829"/>
                  <a:pt x="7034945" y="0"/>
                </a:cubicBezTo>
                <a:cubicBezTo>
                  <a:pt x="7170205" y="-33829"/>
                  <a:pt x="7229953" y="38427"/>
                  <a:pt x="7391290" y="0"/>
                </a:cubicBezTo>
                <a:cubicBezTo>
                  <a:pt x="7552627" y="-38427"/>
                  <a:pt x="7784161" y="58224"/>
                  <a:pt x="7966041" y="0"/>
                </a:cubicBezTo>
                <a:cubicBezTo>
                  <a:pt x="8147921" y="-58224"/>
                  <a:pt x="8233300" y="10820"/>
                  <a:pt x="8431589" y="0"/>
                </a:cubicBezTo>
                <a:cubicBezTo>
                  <a:pt x="8629878" y="-10820"/>
                  <a:pt x="9035878" y="24143"/>
                  <a:pt x="9224744" y="0"/>
                </a:cubicBezTo>
                <a:cubicBezTo>
                  <a:pt x="9413610" y="-24143"/>
                  <a:pt x="9456373" y="17315"/>
                  <a:pt x="9581090" y="0"/>
                </a:cubicBezTo>
                <a:cubicBezTo>
                  <a:pt x="9705807" y="-17315"/>
                  <a:pt x="9854595" y="3717"/>
                  <a:pt x="10046637" y="0"/>
                </a:cubicBezTo>
                <a:cubicBezTo>
                  <a:pt x="10238679" y="-3717"/>
                  <a:pt x="10244750" y="34677"/>
                  <a:pt x="10402983" y="0"/>
                </a:cubicBezTo>
                <a:cubicBezTo>
                  <a:pt x="10561216" y="-34677"/>
                  <a:pt x="10782996" y="40526"/>
                  <a:pt x="10920258" y="0"/>
                </a:cubicBezTo>
                <a:cubicBezTo>
                  <a:pt x="10959052" y="168648"/>
                  <a:pt x="10892030" y="287492"/>
                  <a:pt x="10920258" y="461665"/>
                </a:cubicBezTo>
                <a:cubicBezTo>
                  <a:pt x="10749835" y="490959"/>
                  <a:pt x="10663229" y="420424"/>
                  <a:pt x="10563913" y="461665"/>
                </a:cubicBezTo>
                <a:cubicBezTo>
                  <a:pt x="10464598" y="502906"/>
                  <a:pt x="10288173" y="452494"/>
                  <a:pt x="10207567" y="461665"/>
                </a:cubicBezTo>
                <a:cubicBezTo>
                  <a:pt x="10126961" y="470836"/>
                  <a:pt x="9947027" y="428016"/>
                  <a:pt x="9851222" y="461665"/>
                </a:cubicBezTo>
                <a:cubicBezTo>
                  <a:pt x="9755418" y="495314"/>
                  <a:pt x="9422390" y="399325"/>
                  <a:pt x="9276472" y="461665"/>
                </a:cubicBezTo>
                <a:cubicBezTo>
                  <a:pt x="9130554" y="524005"/>
                  <a:pt x="8762534" y="453673"/>
                  <a:pt x="8592519" y="461665"/>
                </a:cubicBezTo>
                <a:cubicBezTo>
                  <a:pt x="8422504" y="469657"/>
                  <a:pt x="8428516" y="437839"/>
                  <a:pt x="8345376" y="461665"/>
                </a:cubicBezTo>
                <a:cubicBezTo>
                  <a:pt x="8262236" y="485491"/>
                  <a:pt x="7801022" y="445104"/>
                  <a:pt x="7552221" y="461665"/>
                </a:cubicBezTo>
                <a:cubicBezTo>
                  <a:pt x="7303421" y="478226"/>
                  <a:pt x="7128967" y="436469"/>
                  <a:pt x="6759065" y="461665"/>
                </a:cubicBezTo>
                <a:cubicBezTo>
                  <a:pt x="6389163" y="486861"/>
                  <a:pt x="6420302" y="420822"/>
                  <a:pt x="6184315" y="461665"/>
                </a:cubicBezTo>
                <a:cubicBezTo>
                  <a:pt x="5948328" y="502508"/>
                  <a:pt x="5756041" y="390955"/>
                  <a:pt x="5500362" y="461665"/>
                </a:cubicBezTo>
                <a:cubicBezTo>
                  <a:pt x="5244683" y="532375"/>
                  <a:pt x="5180004" y="423715"/>
                  <a:pt x="5034814" y="461665"/>
                </a:cubicBezTo>
                <a:cubicBezTo>
                  <a:pt x="4889624" y="499615"/>
                  <a:pt x="4590297" y="458915"/>
                  <a:pt x="4350861" y="461665"/>
                </a:cubicBezTo>
                <a:cubicBezTo>
                  <a:pt x="4111425" y="464415"/>
                  <a:pt x="3916256" y="399439"/>
                  <a:pt x="3666908" y="461665"/>
                </a:cubicBezTo>
                <a:cubicBezTo>
                  <a:pt x="3417560" y="523891"/>
                  <a:pt x="3407238" y="446306"/>
                  <a:pt x="3310562" y="461665"/>
                </a:cubicBezTo>
                <a:cubicBezTo>
                  <a:pt x="3213886" y="477024"/>
                  <a:pt x="3066933" y="428401"/>
                  <a:pt x="2845015" y="461665"/>
                </a:cubicBezTo>
                <a:cubicBezTo>
                  <a:pt x="2623097" y="494929"/>
                  <a:pt x="2431183" y="403651"/>
                  <a:pt x="2051859" y="461665"/>
                </a:cubicBezTo>
                <a:cubicBezTo>
                  <a:pt x="1672535" y="519679"/>
                  <a:pt x="1864731" y="461274"/>
                  <a:pt x="1695514" y="461665"/>
                </a:cubicBezTo>
                <a:cubicBezTo>
                  <a:pt x="1526298" y="462056"/>
                  <a:pt x="1311235" y="418464"/>
                  <a:pt x="1120763" y="461665"/>
                </a:cubicBezTo>
                <a:cubicBezTo>
                  <a:pt x="930291" y="504866"/>
                  <a:pt x="893848" y="438150"/>
                  <a:pt x="764418" y="461665"/>
                </a:cubicBezTo>
                <a:cubicBezTo>
                  <a:pt x="634989" y="485180"/>
                  <a:pt x="197676" y="457187"/>
                  <a:pt x="0" y="461665"/>
                </a:cubicBezTo>
                <a:cubicBezTo>
                  <a:pt x="-53032" y="249173"/>
                  <a:pt x="27447" y="191672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401484381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Δημιουργία Τ-λεμφοκυττάρων μνήμης και στις δύο περιπτώσεις Τ-λεμφοκυττάρων</a:t>
            </a:r>
          </a:p>
        </p:txBody>
      </p:sp>
    </p:spTree>
    <p:extLst>
      <p:ext uri="{BB962C8B-B14F-4D97-AF65-F5344CB8AC3E}">
        <p14:creationId xmlns:p14="http://schemas.microsoft.com/office/powerpoint/2010/main" val="2683149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947E5C-1EEA-7697-71CB-302876A8A3DD}"/>
              </a:ext>
            </a:extLst>
          </p:cNvPr>
          <p:cNvSpPr txBox="1">
            <a:spLocks/>
          </p:cNvSpPr>
          <p:nvPr/>
        </p:nvSpPr>
        <p:spPr>
          <a:xfrm>
            <a:off x="619204" y="47662"/>
            <a:ext cx="10920258" cy="17501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1.3.2 Μηχανισμοί ειδικής άμυνας- Ανοσία</a:t>
            </a:r>
            <a:endParaRPr kumimoji="0" lang="en-US" sz="4000" b="1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930ED1-C210-1821-CE89-28EB09773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4" y="1951057"/>
            <a:ext cx="10255252" cy="1344593"/>
          </a:xfrm>
        </p:spPr>
        <p:txBody>
          <a:bodyPr/>
          <a:lstStyle/>
          <a:p>
            <a:pPr>
              <a:defRPr/>
            </a:pPr>
            <a:r>
              <a:rPr lang="el-GR" b="1" u="sng" dirty="0">
                <a:highlight>
                  <a:srgbClr val="FFFFFF"/>
                </a:highlight>
              </a:rPr>
              <a:t>ΠΡΩΤΟΓΕΝΗΣ ΑΝΟΣΟΒΙΟΛΟΓΙΚΗ ΑΠΟΚΡΙΣΗ</a:t>
            </a:r>
            <a:r>
              <a:rPr lang="el-GR" u="sng" dirty="0">
                <a:highlight>
                  <a:srgbClr val="FFFFFF"/>
                </a:highlight>
              </a:rPr>
              <a:t> (1</a:t>
            </a:r>
            <a:r>
              <a:rPr lang="el-GR" u="sng" baseline="30000" dirty="0">
                <a:highlight>
                  <a:srgbClr val="FFFFFF"/>
                </a:highlight>
              </a:rPr>
              <a:t>η</a:t>
            </a:r>
            <a:r>
              <a:rPr lang="el-GR" u="sng" dirty="0">
                <a:highlight>
                  <a:srgbClr val="FFFFFF"/>
                </a:highlight>
              </a:rPr>
              <a:t> φορά)</a:t>
            </a:r>
            <a:endParaRPr lang="el-GR" b="1" u="sng" dirty="0">
              <a:highlight>
                <a:srgbClr val="FFFFFF"/>
              </a:highlight>
            </a:endParaRPr>
          </a:p>
          <a:p>
            <a:pPr marL="69850" indent="0">
              <a:buNone/>
              <a:defRPr/>
            </a:pPr>
            <a:r>
              <a:rPr lang="el-GR" b="1" u="sng" dirty="0"/>
              <a:t>Στάδιο 3</a:t>
            </a:r>
            <a:r>
              <a:rPr lang="el-GR" b="1" u="sng" baseline="30000" dirty="0"/>
              <a:t>ο</a:t>
            </a:r>
            <a:r>
              <a:rPr lang="el-GR" b="1" u="sng" dirty="0"/>
              <a:t>:</a:t>
            </a:r>
          </a:p>
          <a:p>
            <a:pPr lvl="1">
              <a:defRPr/>
            </a:pPr>
            <a:r>
              <a:rPr lang="el-GR" b="1" dirty="0"/>
              <a:t>Τερματισμός ανοσοβιολογικής απόκρισης (</a:t>
            </a:r>
            <a:r>
              <a:rPr lang="el-GR" b="1" i="1" dirty="0"/>
              <a:t>κατασταλτικά Τ-λεμφοκύτταρ</a:t>
            </a:r>
            <a:r>
              <a:rPr lang="el-GR" b="1" dirty="0"/>
              <a:t>α)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6F6531-54D9-F335-BDB8-12704079186A}"/>
              </a:ext>
            </a:extLst>
          </p:cNvPr>
          <p:cNvSpPr txBox="1"/>
          <p:nvPr/>
        </p:nvSpPr>
        <p:spPr>
          <a:xfrm>
            <a:off x="1478758" y="3848100"/>
            <a:ext cx="8858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Τελικά, τόσο με τη βοήθεια μιας ειδικής κατηγορίας Τ-λεμφοκυττάρων, που ονομάζονται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κατασταλτικά Τ-λεμφοκύτταρα,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όσο και με τη βοήθεια των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προϊόντων της ίδιας της ανοσοβιολογικής απόκρισης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αυτή ολοκληρώνεται και σταματά την κατάλληλη στιγμή.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433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C198CE03-2EE6-6AF8-FB07-DA3ADD8C7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" y="-4763"/>
            <a:ext cx="8461375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955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947E5C-1EEA-7697-71CB-302876A8A3DD}"/>
              </a:ext>
            </a:extLst>
          </p:cNvPr>
          <p:cNvSpPr txBox="1">
            <a:spLocks/>
          </p:cNvSpPr>
          <p:nvPr/>
        </p:nvSpPr>
        <p:spPr>
          <a:xfrm>
            <a:off x="619204" y="47662"/>
            <a:ext cx="10920258" cy="17501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1.3.2 Μηχανισμοί ειδικής άμυνας- Ανοσία</a:t>
            </a:r>
            <a:endParaRPr kumimoji="0" lang="en-US" sz="4000" b="1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Θέση περιεχομένου 2">
            <a:extLst>
              <a:ext uri="{FF2B5EF4-FFF2-40B4-BE49-F238E27FC236}">
                <a16:creationId xmlns:a16="http://schemas.microsoft.com/office/drawing/2014/main" id="{59DAE73B-A7B8-1CDF-5E11-925F95876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4" y="1979613"/>
            <a:ext cx="11229896" cy="4653662"/>
          </a:xfrm>
        </p:spPr>
        <p:txBody>
          <a:bodyPr>
            <a:normAutofit/>
          </a:bodyPr>
          <a:lstStyle/>
          <a:p>
            <a:r>
              <a:rPr lang="el-GR" altLang="el-GR" b="1" u="sng" dirty="0">
                <a:highlight>
                  <a:srgbClr val="FFFF00"/>
                </a:highlight>
              </a:rPr>
              <a:t>ΔΕΥΤΕΡΟΓΕΝΗΣ ΑΝΟΣΟΒΙΟΛΟΓΙΚΗ ΑΠΟΚΡΙΣΗ</a:t>
            </a:r>
            <a:r>
              <a:rPr lang="el-GR" altLang="el-GR" u="sng" dirty="0">
                <a:highlight>
                  <a:srgbClr val="FFFF00"/>
                </a:highlight>
              </a:rPr>
              <a:t> (2</a:t>
            </a:r>
            <a:r>
              <a:rPr lang="el-GR" altLang="el-GR" u="sng" baseline="30000" dirty="0">
                <a:highlight>
                  <a:srgbClr val="FFFF00"/>
                </a:highlight>
              </a:rPr>
              <a:t>η+</a:t>
            </a:r>
            <a:r>
              <a:rPr lang="el-GR" altLang="el-GR" u="sng" dirty="0">
                <a:highlight>
                  <a:srgbClr val="FFFF00"/>
                </a:highlight>
              </a:rPr>
              <a:t> φορά)</a:t>
            </a:r>
          </a:p>
          <a:p>
            <a:r>
              <a:rPr lang="el-GR" altLang="el-GR" b="1" u="sng" dirty="0">
                <a:highlight>
                  <a:srgbClr val="FFFF00"/>
                </a:highlight>
              </a:rPr>
              <a:t>Επαφή του οργανισμού με ίδιο αντιγόνο για δεύτερη (ή επόμενη φορά)</a:t>
            </a:r>
            <a:br>
              <a:rPr lang="el-GR" altLang="el-GR" b="1" u="sng" dirty="0">
                <a:highlight>
                  <a:srgbClr val="FFFF00"/>
                </a:highlight>
              </a:rPr>
            </a:br>
            <a:br>
              <a:rPr lang="el-GR" altLang="el-GR" b="1" u="sng" dirty="0">
                <a:highlight>
                  <a:srgbClr val="FFFF00"/>
                </a:highlight>
              </a:rPr>
            </a:br>
            <a:br>
              <a:rPr lang="el-GR" altLang="el-GR" b="1" u="sng" dirty="0">
                <a:highlight>
                  <a:srgbClr val="FFFF00"/>
                </a:highlight>
              </a:rPr>
            </a:br>
            <a:endParaRPr lang="el-GR" altLang="el-GR" b="1" u="sng" dirty="0">
              <a:highlight>
                <a:srgbClr val="FFFF00"/>
              </a:highlight>
            </a:endParaRPr>
          </a:p>
          <a:p>
            <a:r>
              <a:rPr lang="el-GR" altLang="el-GR" dirty="0"/>
              <a:t>Άμεση ενεργοποίηση κυττάρων </a:t>
            </a:r>
            <a:r>
              <a:rPr lang="el-GR" altLang="el-GR" i="1" dirty="0"/>
              <a:t>μνήμης</a:t>
            </a:r>
          </a:p>
          <a:p>
            <a:pPr lvl="1"/>
            <a:r>
              <a:rPr lang="el-GR" altLang="el-GR" u="sng" dirty="0"/>
              <a:t>Β-λεμφοκύτταρα μνήμης </a:t>
            </a:r>
            <a:r>
              <a:rPr lang="el-GR" altLang="el-GR" dirty="0">
                <a:sym typeface="Wingdings" panose="05000000000000000000" pitchFamily="2" charset="2"/>
              </a:rPr>
              <a:t> ΑΜΕΣΗ ΠΑΡΑΓΩΓΗ ΜΕΓΑΛΩΝ ΠΟΣΟΤΗΤΩΝ ΑΝΤΙΣΩΜΑΤΩΝ</a:t>
            </a:r>
          </a:p>
          <a:p>
            <a:pPr lvl="1"/>
            <a:r>
              <a:rPr lang="el-GR" altLang="el-GR" u="sng" dirty="0">
                <a:sym typeface="Wingdings" panose="05000000000000000000" pitchFamily="2" charset="2"/>
              </a:rPr>
              <a:t>Τ-λεμφοκύτταρα μνήμης </a:t>
            </a:r>
            <a:r>
              <a:rPr lang="el-GR" altLang="el-GR" dirty="0">
                <a:sym typeface="Wingdings" panose="05000000000000000000" pitchFamily="2" charset="2"/>
              </a:rPr>
              <a:t>(βοηθητικά – </a:t>
            </a:r>
            <a:r>
              <a:rPr lang="el-GR" altLang="el-GR" dirty="0" err="1">
                <a:sym typeface="Wingdings" panose="05000000000000000000" pitchFamily="2" charset="2"/>
              </a:rPr>
              <a:t>κυτταροτοξικά</a:t>
            </a:r>
            <a:r>
              <a:rPr lang="el-GR" altLang="el-GR" dirty="0">
                <a:sym typeface="Wingdings" panose="05000000000000000000" pitchFamily="2" charset="2"/>
              </a:rPr>
              <a:t>)</a:t>
            </a:r>
            <a:endParaRPr lang="el-GR" altLang="el-GR" dirty="0"/>
          </a:p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963537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947E5C-1EEA-7697-71CB-302876A8A3DD}"/>
              </a:ext>
            </a:extLst>
          </p:cNvPr>
          <p:cNvSpPr txBox="1">
            <a:spLocks/>
          </p:cNvSpPr>
          <p:nvPr/>
        </p:nvSpPr>
        <p:spPr>
          <a:xfrm>
            <a:off x="619204" y="47662"/>
            <a:ext cx="10920258" cy="17501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1.3.2 Μηχανισμοί ειδικής άμυνας- Ανοσία</a:t>
            </a:r>
            <a:endParaRPr kumimoji="0" lang="en-US" sz="4000" b="1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B04A8950-6B54-59CD-D9B1-FB2C341B5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2011363"/>
            <a:ext cx="3952875" cy="376713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l-GR" u="sng" dirty="0"/>
              <a:t>Χαρακτηριστικά δευτερογενούς ανοσοβιολογικής απόκρισης:</a:t>
            </a:r>
          </a:p>
          <a:p>
            <a:pPr marL="527050" indent="-457200">
              <a:buFont typeface="+mj-lt"/>
              <a:buAutoNum type="arabicPeriod"/>
              <a:defRPr/>
            </a:pPr>
            <a:r>
              <a:rPr lang="el-GR" b="1" dirty="0"/>
              <a:t>Γρηγορότερη/Αμεσότερη</a:t>
            </a:r>
            <a:r>
              <a:rPr lang="el-GR" dirty="0"/>
              <a:t> παραγωγή αντισωμάτων</a:t>
            </a:r>
          </a:p>
          <a:p>
            <a:pPr marL="527050" indent="-457200">
              <a:buFont typeface="+mj-lt"/>
              <a:buAutoNum type="arabicPeriod"/>
              <a:defRPr/>
            </a:pPr>
            <a:r>
              <a:rPr lang="el-GR" b="1" dirty="0"/>
              <a:t>Μεγαλύτερη</a:t>
            </a:r>
            <a:r>
              <a:rPr lang="el-GR" dirty="0"/>
              <a:t> παραγωγή αντισωμάτων</a:t>
            </a:r>
          </a:p>
          <a:p>
            <a:pPr marL="527050" indent="-457200">
              <a:buFont typeface="+mj-lt"/>
              <a:buAutoNum type="arabicPeriod"/>
              <a:defRPr/>
            </a:pPr>
            <a:r>
              <a:rPr lang="el-GR" dirty="0"/>
              <a:t>Μεγαλύτερης </a:t>
            </a:r>
            <a:r>
              <a:rPr lang="el-GR" b="1" dirty="0"/>
              <a:t>διάρκειας</a:t>
            </a:r>
            <a:r>
              <a:rPr lang="el-GR" dirty="0"/>
              <a:t> (τα αντισώματα τελειώνουν σε μεγαλύτερο χρονικό διάστημα)</a:t>
            </a:r>
          </a:p>
          <a:p>
            <a:pPr>
              <a:defRPr/>
            </a:pPr>
            <a:endParaRPr lang="el-GR" dirty="0"/>
          </a:p>
        </p:txBody>
      </p:sp>
      <p:pic>
        <p:nvPicPr>
          <p:cNvPr id="7" name="Picture 2" descr="http://digitalschool.minedu.gov.gr/modules/ebook/show.php/DSGL-C106/151/1086,3992/images/img1_41.jpg">
            <a:extLst>
              <a:ext uri="{FF2B5EF4-FFF2-40B4-BE49-F238E27FC236}">
                <a16:creationId xmlns:a16="http://schemas.microsoft.com/office/drawing/2014/main" id="{0BE8FB23-0CB4-BF63-1250-5422F991E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61" y="1797844"/>
            <a:ext cx="6711364" cy="466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01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947E5C-1EEA-7697-71CB-302876A8A3DD}"/>
              </a:ext>
            </a:extLst>
          </p:cNvPr>
          <p:cNvSpPr txBox="1">
            <a:spLocks/>
          </p:cNvSpPr>
          <p:nvPr/>
        </p:nvSpPr>
        <p:spPr>
          <a:xfrm>
            <a:off x="619204" y="47662"/>
            <a:ext cx="10920258" cy="17501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1.3.2 Μηχανισμοί ειδικής άμυνας- Ανοσία</a:t>
            </a:r>
            <a:endParaRPr kumimoji="0" lang="en-US" sz="4000" b="1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AEF3768-177D-2725-A530-6FCC30BDE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57" t="20819" r="17656" b="14705"/>
          <a:stretch/>
        </p:blipFill>
        <p:spPr>
          <a:xfrm>
            <a:off x="1525615" y="1797844"/>
            <a:ext cx="84963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40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947E5C-1EEA-7697-71CB-302876A8A3DD}"/>
              </a:ext>
            </a:extLst>
          </p:cNvPr>
          <p:cNvSpPr txBox="1">
            <a:spLocks/>
          </p:cNvSpPr>
          <p:nvPr/>
        </p:nvSpPr>
        <p:spPr>
          <a:xfrm>
            <a:off x="619204" y="47662"/>
            <a:ext cx="10920258" cy="17501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1.3.2 Μηχανισμοί ειδικής άμυνας- Ανοσία</a:t>
            </a:r>
            <a:endParaRPr kumimoji="0" lang="en-US" sz="4000" b="1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4CC537C-7EBA-8C53-C847-119DCFD0F8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74" t="20819" r="15157" b="6924"/>
          <a:stretch/>
        </p:blipFill>
        <p:spPr>
          <a:xfrm>
            <a:off x="1783558" y="1905000"/>
            <a:ext cx="85915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4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1.3.2 Μηχανισμοί ειδικής άμυνας- Ανοσία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4D1AD3-E126-6B85-C831-9B3EF12A2F86}"/>
              </a:ext>
            </a:extLst>
          </p:cNvPr>
          <p:cNvSpPr txBox="1"/>
          <p:nvPr/>
        </p:nvSpPr>
        <p:spPr>
          <a:xfrm>
            <a:off x="676657" y="2228671"/>
            <a:ext cx="10920258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Ανοσία: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η ικανότητα του οργανισμού να αναγνωρίζει οποιαδήποτε ξένη προς αυτόν ουσία και να αντιδρά παράγοντας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εξειδικευμένα κύτταρα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κυτταρικά προϊόντα (πχ αντισώματα) ώστε να την εξουδετερώσει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8B0A4C-2CBA-DC8A-F20A-5F130178B31A}"/>
              </a:ext>
            </a:extLst>
          </p:cNvPr>
          <p:cNvSpPr txBox="1"/>
          <p:nvPr/>
        </p:nvSpPr>
        <p:spPr>
          <a:xfrm>
            <a:off x="676656" y="3889551"/>
            <a:ext cx="10920257" cy="19389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Η ξένη ουσία που προκαλεί την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ανοσοβιολογική απόκριση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ονομάζεται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ΑΝΤΙΓΟΝΟ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Ως αντιγόνο μπορεί να δράσει ένας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ολόκληρος μικροοργανισμός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(π.χ. ιός, βακτήριο κ.ά.),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ένα τμήμα αυτού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ή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τοξικές ουσίες που παράγονται απ’ αυτόν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Επίσης ως αντιγόνα μπορούν να δράσουν η γύρη, διάφορες φαρμακευτικές ουσίες, συστατικά τροφών, κύτταρα ή ορός από άλλα άτομα ή ζώα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κ.ά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64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1.3.2 Μηχανισμοί ειδικής άμυνας- Ανοσία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A1EA2-3C8D-71D5-F9BF-0E0770B42713}"/>
              </a:ext>
            </a:extLst>
          </p:cNvPr>
          <p:cNvSpPr txBox="1"/>
          <p:nvPr/>
        </p:nvSpPr>
        <p:spPr>
          <a:xfrm>
            <a:off x="929897" y="2140213"/>
            <a:ext cx="1066701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ΚΥΡΙΑ ΧΑΡΑΚΤΗΡΙΣΤΙΚΆ ΕΙΔΙΚΉΣ ΆΜΥΝΑΣ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8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Α. η εξειδίκευση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που σημαίνει ότι τα προϊόντα της ανοσοβιολογικής απόκρισης θα δράσουν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ΜΟΝΟ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εναντίον της ουσίας που προκάλεσε την παραγωγή τους, και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80"/>
              </a:highlight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8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Β. η μνήμη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που είναι η ικανότητα του οργανισμού να «θυμάται» τα αντιγόνα με τα οποία έχει έλθει σε επαφή, έτσι ώστε μετά από μια πιθανή δεύτερη έκθεσή του σ’ αυτά να αντιδρά γρηγορότερα.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Γραφικό 7" descr="Κέντρο με συμπαγές γέμισμα">
            <a:extLst>
              <a:ext uri="{FF2B5EF4-FFF2-40B4-BE49-F238E27FC236}">
                <a16:creationId xmlns:a16="http://schemas.microsoft.com/office/drawing/2014/main" id="{11DCBF19-6D1A-00D1-90AF-527B2FBC5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60" y="2661834"/>
            <a:ext cx="914400" cy="914400"/>
          </a:xfrm>
          <a:prstGeom prst="rect">
            <a:avLst/>
          </a:prstGeom>
        </p:spPr>
      </p:pic>
      <p:pic>
        <p:nvPicPr>
          <p:cNvPr id="10" name="Γραφικό 9" descr="Ντοσιέ με συμπαγές γέμισμα">
            <a:extLst>
              <a:ext uri="{FF2B5EF4-FFF2-40B4-BE49-F238E27FC236}">
                <a16:creationId xmlns:a16="http://schemas.microsoft.com/office/drawing/2014/main" id="{B6326847-6608-1ECD-7956-97D889644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60" y="38214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9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1.3.2 Μηχανισμοί ειδικής άμυνας- Ανοσία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E107F-F4BA-B673-6B8A-9A70D63B499C}"/>
              </a:ext>
            </a:extLst>
          </p:cNvPr>
          <p:cNvSpPr txBox="1"/>
          <p:nvPr/>
        </p:nvSpPr>
        <p:spPr>
          <a:xfrm>
            <a:off x="3312067" y="5103674"/>
            <a:ext cx="80636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Τα κύτταρα που απαρτίζουν το ανοσοβιολογικό σύστημα είναι κυρίως τα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λεμφοκύτταρα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τα οποία ανήκουν στα λευκά αιμοσφαίρια. Τα λεμφοκύτταρα είναι κύτταρα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μικρά, σφαιρικά, με πυρήνα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Διακρίνονται σε δύο κύριες κατηγορίες, τα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Τ-λεμφοκύτταρα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και τα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Β-λεμφοκύτταρα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7A20D4A-BAF0-A128-D00B-C03B6DEAC8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76" t="25298" r="54618" b="8681"/>
          <a:stretch/>
        </p:blipFill>
        <p:spPr>
          <a:xfrm>
            <a:off x="165911" y="1959429"/>
            <a:ext cx="3146156" cy="4525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2EBEC4-E85D-8E27-D86E-C9AC3E0E2C49}"/>
              </a:ext>
            </a:extLst>
          </p:cNvPr>
          <p:cNvSpPr txBox="1"/>
          <p:nvPr/>
        </p:nvSpPr>
        <p:spPr>
          <a:xfrm>
            <a:off x="4690595" y="2792887"/>
            <a:ext cx="2507980" cy="8309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Ανοσοβιολογικό σύστημα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A3135F-465E-C95A-82B5-EA1009B293A6}"/>
              </a:ext>
            </a:extLst>
          </p:cNvPr>
          <p:cNvSpPr txBox="1"/>
          <p:nvPr/>
        </p:nvSpPr>
        <p:spPr>
          <a:xfrm>
            <a:off x="8090115" y="2072910"/>
            <a:ext cx="302216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πρωτογενή λεμφικά όργανα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που είναι ο μυελός των οστών και ο θύμος αδένας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17C31-21DA-7FF7-13DC-81D4215DF6BE}"/>
              </a:ext>
            </a:extLst>
          </p:cNvPr>
          <p:cNvSpPr txBox="1"/>
          <p:nvPr/>
        </p:nvSpPr>
        <p:spPr>
          <a:xfrm>
            <a:off x="8113361" y="3208386"/>
            <a:ext cx="3022169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δευτερογενή λεμφικά όργανα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που είναι οι λεμφαδένες, ο σπλήνας, οι αμυγδαλές και ο λεμφικός ιστός κατά μήκος του γαστρεντερικού σωλήνα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A27178-9692-F5EC-6456-3F8023788631}"/>
              </a:ext>
            </a:extLst>
          </p:cNvPr>
          <p:cNvSpPr txBox="1"/>
          <p:nvPr/>
        </p:nvSpPr>
        <p:spPr>
          <a:xfrm>
            <a:off x="5788229" y="4257712"/>
            <a:ext cx="23251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ανοσολογική απόκριση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29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1.3.2 Μηχανισμοί ειδικής άμυνας- Ανοσία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19154-9277-2A10-8976-1C9CE63767FF}"/>
              </a:ext>
            </a:extLst>
          </p:cNvPr>
          <p:cNvSpPr txBox="1"/>
          <p:nvPr/>
        </p:nvSpPr>
        <p:spPr>
          <a:xfrm>
            <a:off x="676658" y="2078927"/>
            <a:ext cx="1092025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Τ-λεμφοκύτταρα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διαφοροποιούνται και ωριμάζουν στο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θύμο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αδένα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prstClr val="black"/>
                </a:solidFill>
                <a:latin typeface="Calibri Light" panose="020F0302020204030204"/>
                <a:sym typeface="Wingdings" panose="05000000000000000000" pitchFamily="2" charset="2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Calibri Light" panose="020F0302020204030204"/>
                <a:sym typeface="Wingdings" panose="05000000000000000000" pitchFamily="2" charset="2"/>
              </a:rPr>
              <a:t>T</a:t>
            </a:r>
            <a:r>
              <a:rPr lang="en-US" sz="2400" b="1" dirty="0">
                <a:solidFill>
                  <a:prstClr val="black"/>
                </a:solidFill>
                <a:latin typeface="Calibri Light" panose="020F0302020204030204"/>
                <a:sym typeface="Wingdings" panose="05000000000000000000" pitchFamily="2" charset="2"/>
              </a:rPr>
              <a:t>hymus!! ;)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είναι απαραίτητα για την ολοκλήρωση της ανοσοβιολογικής απόκρισης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45888-0A89-1A6F-3DCA-CB6CA128CEC6}"/>
              </a:ext>
            </a:extLst>
          </p:cNvPr>
          <p:cNvSpPr txBox="1"/>
          <p:nvPr/>
        </p:nvSpPr>
        <p:spPr>
          <a:xfrm>
            <a:off x="190500" y="3651696"/>
            <a:ext cx="1140641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3913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Βοηθητικά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ενεργοποιούνται από το εκτεθειμένο στην επιφάνεια των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μακροφάγων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τμήμα του αντιγόνου &amp; ενεργοποιούν Β&amp;Τ μέσω ουσιών</a:t>
            </a:r>
          </a:p>
          <a:p>
            <a:pPr marL="823913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l-GR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Κυτταροτοξικά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καταστρέφουν (α) καρκινικά κύτταρα, (β) κύτταρα μολυσμένα με ιό, (γ) μοσχεύματα</a:t>
            </a:r>
          </a:p>
          <a:p>
            <a:pPr marL="823913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l-GR" sz="24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Κατασταλτικά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σταματούν την ανοσοβιολογική απόκριση μετά την επιτυχή αντιμετώπιση</a:t>
            </a:r>
          </a:p>
          <a:p>
            <a:pPr marL="823913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Μνήμης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άμεση ενεργοποίηση σε επόμενη επαφή με ίδιο αντιγόνο</a:t>
            </a:r>
          </a:p>
        </p:txBody>
      </p:sp>
    </p:spTree>
    <p:extLst>
      <p:ext uri="{BB962C8B-B14F-4D97-AF65-F5344CB8AC3E}">
        <p14:creationId xmlns:p14="http://schemas.microsoft.com/office/powerpoint/2010/main" val="403397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1A0A0-D40D-1F18-3BCA-08B02B9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209247"/>
            <a:ext cx="10920258" cy="1750182"/>
          </a:xfr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1.3.2 Μηχανισμοί ειδικής άμυνας- Ανοσία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19154-9277-2A10-8976-1C9CE63767FF}"/>
              </a:ext>
            </a:extLst>
          </p:cNvPr>
          <p:cNvSpPr txBox="1"/>
          <p:nvPr/>
        </p:nvSpPr>
        <p:spPr>
          <a:xfrm>
            <a:off x="676658" y="2078927"/>
            <a:ext cx="10920258" cy="2492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Β-λεμφοκύτταρα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διαφοροποιούνται και ωριμάζουν στο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μυελό των οστών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ones!! ;)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Ανοσοσφαιρίνες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ή αντισώματα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(επιφάνεια)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αναγνωρίζουν συγκεκριμένα αντιγόνα που έχουν εισέλθει στον οργανισμό και συνδέονται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εξαιτίας της σύνδεσης αυτής τα Β-λεμφοκύτταρα υφίστανται διαδοχικές διαιρέσεις και προκύπτουν: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E17B5-9829-AF5C-DFEB-E8D6834016AA}"/>
              </a:ext>
            </a:extLst>
          </p:cNvPr>
          <p:cNvSpPr txBox="1"/>
          <p:nvPr/>
        </p:nvSpPr>
        <p:spPr>
          <a:xfrm>
            <a:off x="1252765" y="4716299"/>
            <a:ext cx="103441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3913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Πλασματοκύτταρα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: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παράγουν &amp; εκκρίνουν μεγάλες ποσότητες των συγκεκριμένων αντισωμάτων (που είχαν στην επιφάνεια ως πρώιμα)</a:t>
            </a:r>
          </a:p>
          <a:p>
            <a:pPr marL="823913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Μνήμης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άμεση ενεργοποίηση σε επόμενη επαφή με το ίδιο αντιγόνο</a:t>
            </a:r>
          </a:p>
        </p:txBody>
      </p:sp>
    </p:spTree>
    <p:extLst>
      <p:ext uri="{BB962C8B-B14F-4D97-AF65-F5344CB8AC3E}">
        <p14:creationId xmlns:p14="http://schemas.microsoft.com/office/powerpoint/2010/main" val="355445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Τίτλος 1">
            <a:extLst>
              <a:ext uri="{FF2B5EF4-FFF2-40B4-BE49-F238E27FC236}">
                <a16:creationId xmlns:a16="http://schemas.microsoft.com/office/drawing/2014/main" id="{B8C037FE-1A6E-358E-5119-200E74D5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218" y="1797844"/>
            <a:ext cx="6430887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Αντισώματα (</a:t>
            </a:r>
            <a:r>
              <a:rPr lang="el-GR" altLang="el-GR" dirty="0" err="1"/>
              <a:t>ανοσοσφαιρίνες</a:t>
            </a:r>
            <a:r>
              <a:rPr lang="el-GR" altLang="el-GR" dirty="0"/>
              <a:t>)</a:t>
            </a:r>
          </a:p>
        </p:txBody>
      </p:sp>
      <p:sp>
        <p:nvSpPr>
          <p:cNvPr id="31747" name="Θέση περιεχομένου 2">
            <a:extLst>
              <a:ext uri="{FF2B5EF4-FFF2-40B4-BE49-F238E27FC236}">
                <a16:creationId xmlns:a16="http://schemas.microsoft.com/office/drawing/2014/main" id="{CD0EE632-36A4-17D7-7304-FF1BDC823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618" y="3429000"/>
            <a:ext cx="6557093" cy="1655762"/>
          </a:xfrm>
        </p:spPr>
        <p:txBody>
          <a:bodyPr>
            <a:noAutofit/>
          </a:bodyPr>
          <a:lstStyle/>
          <a:p>
            <a:r>
              <a:rPr lang="el-GR" altLang="el-GR" dirty="0"/>
              <a:t>Πρωτεΐνες</a:t>
            </a:r>
            <a:r>
              <a:rPr lang="en-US" altLang="el-GR" dirty="0"/>
              <a:t> (4 </a:t>
            </a:r>
            <a:r>
              <a:rPr lang="el-GR" altLang="el-GR" dirty="0"/>
              <a:t>αλυσίδες = 2 </a:t>
            </a:r>
            <a:r>
              <a:rPr lang="el-GR" altLang="el-GR" b="1" dirty="0"/>
              <a:t>ελαφριές</a:t>
            </a:r>
            <a:r>
              <a:rPr lang="el-GR" altLang="el-GR" dirty="0"/>
              <a:t> + 2 </a:t>
            </a:r>
            <a:r>
              <a:rPr lang="el-GR" altLang="el-GR" b="1" dirty="0"/>
              <a:t>βαριές</a:t>
            </a:r>
            <a:r>
              <a:rPr lang="el-GR" altLang="el-GR" dirty="0"/>
              <a:t>)</a:t>
            </a:r>
          </a:p>
          <a:p>
            <a:r>
              <a:rPr lang="el-GR" altLang="el-GR" dirty="0"/>
              <a:t>Σε κάθε αλυσίδα 2 περιοχές:</a:t>
            </a:r>
          </a:p>
          <a:p>
            <a:pPr lvl="1"/>
            <a:r>
              <a:rPr lang="el-GR" altLang="el-GR" b="1" dirty="0"/>
              <a:t>Μεταβλητή</a:t>
            </a:r>
            <a:r>
              <a:rPr lang="el-GR" altLang="el-GR" dirty="0"/>
              <a:t> </a:t>
            </a:r>
            <a:r>
              <a:rPr lang="el-GR" altLang="el-GR" dirty="0">
                <a:sym typeface="Wingdings" panose="05000000000000000000" pitchFamily="2" charset="2"/>
              </a:rPr>
              <a:t> Σύνδεση με διαφορετικό αντιγόνο</a:t>
            </a:r>
          </a:p>
          <a:p>
            <a:pPr lvl="1"/>
            <a:endParaRPr lang="el-GR" altLang="el-GR" dirty="0">
              <a:sym typeface="Wingdings" panose="05000000000000000000" pitchFamily="2" charset="2"/>
            </a:endParaRPr>
          </a:p>
          <a:p>
            <a:pPr lvl="1"/>
            <a:endParaRPr lang="el-GR" altLang="el-GR" dirty="0">
              <a:sym typeface="Wingdings" panose="05000000000000000000" pitchFamily="2" charset="2"/>
            </a:endParaRPr>
          </a:p>
          <a:p>
            <a:pPr lvl="1"/>
            <a:r>
              <a:rPr lang="el-GR" altLang="el-GR" b="1" dirty="0">
                <a:sym typeface="Wingdings" panose="05000000000000000000" pitchFamily="2" charset="2"/>
              </a:rPr>
              <a:t>Σταθερή</a:t>
            </a:r>
            <a:r>
              <a:rPr lang="el-GR" altLang="el-GR" dirty="0">
                <a:sym typeface="Wingdings" panose="05000000000000000000" pitchFamily="2" charset="2"/>
              </a:rPr>
              <a:t>  Ίδια σε όλα τα αντισώματα ενός οργανισμού</a:t>
            </a:r>
            <a:endParaRPr lang="el-GR" altLang="el-GR" dirty="0"/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10FF7CEB-2654-4E59-64FA-B38273940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2" y="4989079"/>
            <a:ext cx="3336925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38917" name="Picture 7">
            <a:extLst>
              <a:ext uri="{FF2B5EF4-FFF2-40B4-BE49-F238E27FC236}">
                <a16:creationId xmlns:a16="http://schemas.microsoft.com/office/drawing/2014/main" id="{F9DB94F5-BC11-32F5-BB7F-610F6E644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5108575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B0947E5C-1EEA-7697-71CB-302876A8A3DD}"/>
              </a:ext>
            </a:extLst>
          </p:cNvPr>
          <p:cNvSpPr txBox="1">
            <a:spLocks/>
          </p:cNvSpPr>
          <p:nvPr/>
        </p:nvSpPr>
        <p:spPr>
          <a:xfrm>
            <a:off x="619204" y="47662"/>
            <a:ext cx="10920258" cy="17501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1.3.2 Μηχανισμοί ειδικής άμυνας- Ανοσία</a:t>
            </a:r>
            <a:endParaRPr kumimoji="0" lang="en-US" sz="4000" b="1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947E5C-1EEA-7697-71CB-302876A8A3DD}"/>
              </a:ext>
            </a:extLst>
          </p:cNvPr>
          <p:cNvSpPr txBox="1">
            <a:spLocks/>
          </p:cNvSpPr>
          <p:nvPr/>
        </p:nvSpPr>
        <p:spPr>
          <a:xfrm>
            <a:off x="619204" y="47662"/>
            <a:ext cx="10920258" cy="17501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1.3.2 Μηχανισμοί ειδικής άμυνας- Ανοσία</a:t>
            </a:r>
            <a:endParaRPr kumimoji="0" lang="en-US" sz="4000" b="1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2D1BACF7-A8D7-2EB2-F339-901A18E1BD1F}"/>
              </a:ext>
            </a:extLst>
          </p:cNvPr>
          <p:cNvSpPr txBox="1">
            <a:spLocks/>
          </p:cNvSpPr>
          <p:nvPr/>
        </p:nvSpPr>
        <p:spPr>
          <a:xfrm>
            <a:off x="811213" y="4818063"/>
            <a:ext cx="9247187" cy="194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7050" marR="0" lvl="0" indent="-45720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AutoNum type="arabicPeriod"/>
              <a:tabLst/>
              <a:defRPr/>
            </a:pPr>
            <a:r>
              <a:rPr kumimoji="0" lang="el-GR" alt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Ενεργοποίηση 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συμπληρώματος</a:t>
            </a:r>
          </a:p>
          <a:p>
            <a:pPr marL="527050" marR="0" lvl="0" indent="-45720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AutoNum type="arabicPeriod"/>
              <a:tabLst/>
              <a:defRPr/>
            </a:pPr>
            <a:r>
              <a:rPr kumimoji="0" lang="el-GR" alt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Αδρανοποίηση παραγόμενων 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τοξινών</a:t>
            </a:r>
          </a:p>
          <a:p>
            <a:pPr marL="527050" marR="0" lvl="0" indent="-45720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AutoNum type="arabicPeriod"/>
              <a:tabLst/>
              <a:defRPr/>
            </a:pPr>
            <a:r>
              <a:rPr kumimoji="0" lang="el-GR" alt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Αναγνώριση του μικροοργανισμού από τα </a:t>
            </a:r>
            <a:r>
              <a:rPr kumimoji="0" lang="el-GR" alt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μακροφάγα</a:t>
            </a:r>
            <a:r>
              <a:rPr kumimoji="0" lang="el-GR" alt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με σκοπό την ολοκληρωτική του καταστροφή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59DEAC20-EABC-6C01-1EAD-5AD0BFB17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797844"/>
            <a:ext cx="4392613" cy="292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9" name="Τίτλος 1">
            <a:extLst>
              <a:ext uri="{FF2B5EF4-FFF2-40B4-BE49-F238E27FC236}">
                <a16:creationId xmlns:a16="http://schemas.microsoft.com/office/drawing/2014/main" id="{A551BCDA-541A-76DB-881B-8FC9F4EA212F}"/>
              </a:ext>
            </a:extLst>
          </p:cNvPr>
          <p:cNvSpPr txBox="1">
            <a:spLocks/>
          </p:cNvSpPr>
          <p:nvPr/>
        </p:nvSpPr>
        <p:spPr>
          <a:xfrm>
            <a:off x="5276850" y="2039937"/>
            <a:ext cx="67524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5400" b="0" i="0" u="none" strike="noStrike" kern="1200" cap="none" spc="-120" normalizeH="0" baseline="0" noProof="0" dirty="0">
                <a:ln>
                  <a:noFill/>
                </a:ln>
                <a:solidFill>
                  <a:srgbClr val="50B4C8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Σύνδεση αντιγόνου - αντισώματος</a:t>
            </a:r>
          </a:p>
        </p:txBody>
      </p:sp>
    </p:spTree>
    <p:extLst>
      <p:ext uri="{BB962C8B-B14F-4D97-AF65-F5344CB8AC3E}">
        <p14:creationId xmlns:p14="http://schemas.microsoft.com/office/powerpoint/2010/main" val="81428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947E5C-1EEA-7697-71CB-302876A8A3DD}"/>
              </a:ext>
            </a:extLst>
          </p:cNvPr>
          <p:cNvSpPr txBox="1">
            <a:spLocks/>
          </p:cNvSpPr>
          <p:nvPr/>
        </p:nvSpPr>
        <p:spPr>
          <a:xfrm>
            <a:off x="619204" y="47662"/>
            <a:ext cx="10920258" cy="17501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1.3.2 Μηχανισμοί ειδικής άμυνας- Ανοσία</a:t>
            </a:r>
            <a:endParaRPr kumimoji="0" lang="en-US" sz="4000" b="1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930ED1-C210-1821-CE89-28EB09773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2732107"/>
            <a:ext cx="10255252" cy="4054475"/>
          </a:xfrm>
        </p:spPr>
        <p:txBody>
          <a:bodyPr/>
          <a:lstStyle/>
          <a:p>
            <a:pPr>
              <a:defRPr/>
            </a:pPr>
            <a:r>
              <a:rPr lang="el-GR" b="1" u="sng" dirty="0">
                <a:highlight>
                  <a:srgbClr val="FFFF00"/>
                </a:highlight>
              </a:rPr>
              <a:t>ΠΡΩΤΟΓΕΝΗΣ ΑΝΟΣΟΒΙΟΛΟΓΙΚΗ ΑΠΟΚΡΙΣΗ</a:t>
            </a:r>
            <a:r>
              <a:rPr lang="el-GR" u="sng" dirty="0">
                <a:highlight>
                  <a:srgbClr val="FFFF00"/>
                </a:highlight>
              </a:rPr>
              <a:t> (1</a:t>
            </a:r>
            <a:r>
              <a:rPr lang="el-GR" u="sng" baseline="30000" dirty="0">
                <a:highlight>
                  <a:srgbClr val="FFFF00"/>
                </a:highlight>
              </a:rPr>
              <a:t>η</a:t>
            </a:r>
            <a:r>
              <a:rPr lang="el-GR" u="sng" dirty="0">
                <a:highlight>
                  <a:srgbClr val="FFFF00"/>
                </a:highlight>
              </a:rPr>
              <a:t> φορά)</a:t>
            </a:r>
            <a:endParaRPr lang="el-GR" b="1" u="sng" dirty="0">
              <a:highlight>
                <a:srgbClr val="FFFF00"/>
              </a:highlight>
            </a:endParaRPr>
          </a:p>
          <a:p>
            <a:pPr marL="527050" indent="-457200">
              <a:buFont typeface="+mj-lt"/>
              <a:buAutoNum type="arabicPeriod"/>
              <a:defRPr/>
            </a:pPr>
            <a:r>
              <a:rPr lang="el-GR" u="sng" dirty="0"/>
              <a:t>Στάδιο 1</a:t>
            </a:r>
            <a:r>
              <a:rPr lang="el-GR" u="sng" baseline="30000" dirty="0"/>
              <a:t>ο</a:t>
            </a:r>
            <a:r>
              <a:rPr lang="el-GR" u="sng" dirty="0"/>
              <a:t>:</a:t>
            </a:r>
          </a:p>
          <a:p>
            <a:pPr lvl="1">
              <a:defRPr/>
            </a:pPr>
            <a:r>
              <a:rPr lang="el-GR" dirty="0"/>
              <a:t>Ενεργοποίηση </a:t>
            </a:r>
            <a:r>
              <a:rPr lang="el-GR" i="1" dirty="0"/>
              <a:t>βοηθητικών Τ-λεμφοκυττάρων</a:t>
            </a:r>
          </a:p>
          <a:p>
            <a:pPr marL="527050" indent="-457200">
              <a:buFont typeface="+mj-lt"/>
              <a:buAutoNum type="arabicPeriod"/>
              <a:defRPr/>
            </a:pPr>
            <a:r>
              <a:rPr lang="el-GR" u="sng" dirty="0"/>
              <a:t>Στάδιο 2</a:t>
            </a:r>
            <a:r>
              <a:rPr lang="el-GR" u="sng" baseline="30000" dirty="0"/>
              <a:t>ο</a:t>
            </a:r>
            <a:r>
              <a:rPr lang="el-GR" u="sng" dirty="0"/>
              <a:t>:</a:t>
            </a:r>
          </a:p>
          <a:p>
            <a:pPr marL="823913" lvl="1" indent="-457200">
              <a:buFont typeface="+mj-lt"/>
              <a:buAutoNum type="alphaLcPeriod"/>
              <a:defRPr/>
            </a:pPr>
            <a:r>
              <a:rPr lang="el-GR" dirty="0"/>
              <a:t>Ενεργοποίηση </a:t>
            </a:r>
            <a:r>
              <a:rPr lang="el-GR" i="1" dirty="0"/>
              <a:t>Β-λεμφοκυττάρων </a:t>
            </a:r>
            <a:r>
              <a:rPr lang="el-GR" dirty="0"/>
              <a:t>(</a:t>
            </a:r>
            <a:r>
              <a:rPr lang="el-GR" b="1" i="1" dirty="0" err="1"/>
              <a:t>Χυμική</a:t>
            </a:r>
            <a:r>
              <a:rPr lang="el-GR" b="1" i="1" dirty="0"/>
              <a:t> ανοσία</a:t>
            </a:r>
            <a:r>
              <a:rPr lang="el-GR" dirty="0"/>
              <a:t>)</a:t>
            </a:r>
          </a:p>
          <a:p>
            <a:pPr marL="823913" lvl="1" indent="-457200">
              <a:buFont typeface="+mj-lt"/>
              <a:buAutoNum type="alphaLcPeriod"/>
              <a:defRPr/>
            </a:pPr>
            <a:r>
              <a:rPr lang="el-GR" dirty="0"/>
              <a:t>Ενεργοποίηση </a:t>
            </a:r>
            <a:r>
              <a:rPr lang="el-GR" i="1" dirty="0" err="1"/>
              <a:t>κυτταροτοξικών</a:t>
            </a:r>
            <a:r>
              <a:rPr lang="el-GR" i="1" dirty="0"/>
              <a:t> Τ-λεμφοκυττάρων</a:t>
            </a:r>
            <a:r>
              <a:rPr lang="el-GR" dirty="0"/>
              <a:t> (</a:t>
            </a:r>
            <a:r>
              <a:rPr lang="el-GR" b="1" i="1" dirty="0"/>
              <a:t>Κυτταρική ανοσία</a:t>
            </a:r>
            <a:r>
              <a:rPr lang="el-GR" dirty="0"/>
              <a:t>)</a:t>
            </a:r>
          </a:p>
          <a:p>
            <a:pPr marL="527050" indent="-457200">
              <a:buFont typeface="+mj-lt"/>
              <a:buAutoNum type="arabicPeriod"/>
              <a:defRPr/>
            </a:pPr>
            <a:r>
              <a:rPr lang="el-GR" u="sng" dirty="0"/>
              <a:t>Στάδιο 3</a:t>
            </a:r>
            <a:r>
              <a:rPr lang="el-GR" u="sng" baseline="30000" dirty="0"/>
              <a:t>ο</a:t>
            </a:r>
            <a:r>
              <a:rPr lang="el-GR" u="sng" dirty="0"/>
              <a:t>:</a:t>
            </a:r>
          </a:p>
          <a:p>
            <a:pPr lvl="1">
              <a:defRPr/>
            </a:pPr>
            <a:r>
              <a:rPr lang="el-GR" dirty="0"/>
              <a:t>Τερματισμός ανοσοβιολογικής απόκρισης (</a:t>
            </a:r>
            <a:r>
              <a:rPr lang="el-GR" i="1" dirty="0"/>
              <a:t>κατασταλτικά Τ-λεμφοκύτταρ</a:t>
            </a:r>
            <a:r>
              <a:rPr lang="el-GR" dirty="0"/>
              <a:t>α)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EC1067-614E-7D52-9A6A-357332C4D6EE}"/>
              </a:ext>
            </a:extLst>
          </p:cNvPr>
          <p:cNvSpPr txBox="1"/>
          <p:nvPr/>
        </p:nvSpPr>
        <p:spPr>
          <a:xfrm>
            <a:off x="619204" y="1941811"/>
            <a:ext cx="10920258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Η αντίδραση του ανοσοβιολογικού μας συστήματος στην είσοδο κάθε αντιγόνου συνιστά την ανοσοβιολογική απόκριση, η οποία διακρίνεται σε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πρωτογενή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και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δευτερογενή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06051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Μητροπολιτικό">
  <a:themeElements>
    <a:clrScheme name="Μητροπολιτικό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Μητροπολιτικ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Μητροπολιτικό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946</Words>
  <Application>Microsoft Office PowerPoint</Application>
  <PresentationFormat>Ευρεία οθόνη</PresentationFormat>
  <Paragraphs>110</Paragraphs>
  <Slides>19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19</vt:i4>
      </vt:variant>
    </vt:vector>
  </HeadingPairs>
  <TitlesOfParts>
    <vt:vector size="29" baseType="lpstr">
      <vt:lpstr>Aptos</vt:lpstr>
      <vt:lpstr>Aptos Display</vt:lpstr>
      <vt:lpstr>Arial</vt:lpstr>
      <vt:lpstr>Calibri Light</vt:lpstr>
      <vt:lpstr>Century Gothic</vt:lpstr>
      <vt:lpstr>Courier New</vt:lpstr>
      <vt:lpstr>Segoe UI</vt:lpstr>
      <vt:lpstr>Wingdings</vt:lpstr>
      <vt:lpstr>Θέμα του Office</vt:lpstr>
      <vt:lpstr>Μητροπολιτικό</vt:lpstr>
      <vt:lpstr>ΒΙΟΛΟΓΙΑ Γενικής Παιδείας Β΄ ΓΕΝΙΚΟΥ ΛΥΚΕΙΟΥ</vt:lpstr>
      <vt:lpstr>1.3.2 Μηχανισμοί ειδικής άμυνας- Ανοσία</vt:lpstr>
      <vt:lpstr>1.3.2 Μηχανισμοί ειδικής άμυνας- Ανοσία</vt:lpstr>
      <vt:lpstr>1.3.2 Μηχανισμοί ειδικής άμυνας- Ανοσία</vt:lpstr>
      <vt:lpstr>1.3.2 Μηχανισμοί ειδικής άμυνας- Ανοσία</vt:lpstr>
      <vt:lpstr>1.3.2 Μηχανισμοί ειδικής άμυνας- Ανοσία</vt:lpstr>
      <vt:lpstr>Αντισώματα (ανοσοσφαιρίνες)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 Dimou</dc:creator>
  <cp:lastModifiedBy>Giannis Zachariadis</cp:lastModifiedBy>
  <cp:revision>9</cp:revision>
  <dcterms:created xsi:type="dcterms:W3CDTF">2024-06-13T11:34:47Z</dcterms:created>
  <dcterms:modified xsi:type="dcterms:W3CDTF">2024-10-02T15:50:12Z</dcterms:modified>
</cp:coreProperties>
</file>