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g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5" r:id="rId11"/>
    <p:sldId id="266" r:id="rId12"/>
    <p:sldId id="275" r:id="rId13"/>
    <p:sldId id="267" r:id="rId14"/>
    <p:sldId id="276" r:id="rId15"/>
    <p:sldId id="269" r:id="rId16"/>
    <p:sldId id="273" r:id="rId17"/>
    <p:sldId id="270" r:id="rId18"/>
    <p:sldId id="271" r:id="rId19"/>
    <p:sldId id="272" r:id="rId2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89528" y="2391981"/>
            <a:ext cx="2964942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40467"/>
            <a:ext cx="349758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53084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2038435"/>
            <a:ext cx="349758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750990"/>
            <a:ext cx="3497580" cy="320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227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449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166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6369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4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632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901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206876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355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029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204209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37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998134"/>
            <a:ext cx="3497580" cy="376732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569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78800" y="0"/>
            <a:ext cx="9652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7092" y="983932"/>
            <a:ext cx="7054215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092" y="1714626"/>
            <a:ext cx="7202170" cy="398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11680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5876413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3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gmavromat/2018/11/17/%CE%BF%CE%B4%CE%B7%CE%B3%CE%AF%CE%B5%CF%82-%CE%B3%CE%B9%CE%B1-%CF%84%CE%B7%CE%BD-%CE%B4%CE%B9%CE%B4%CE%B1%CF%83%CE%BA%CE%B1%CE%BB%CE%AF%CE%B1-%CF%84%CE%B7%CF%82-%CE%B2%CE%B9%CE%BF%CE%BB%CE%BF%CE%B3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D1EAA5-B3C1-1559-467C-0D3306EEA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199" y="1602454"/>
            <a:ext cx="7258372" cy="118156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l-GR"/>
              <a:t>ΒΙΟΛΟΓΙΑ</a:t>
            </a:r>
            <a:br>
              <a:rPr lang="el-GR"/>
            </a:br>
            <a:r>
              <a:rPr lang="el-GR"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Γενικής Παιδείας Β΄ ΓΕΝΙΚΟΥ ΛΥΚΕΙΟΥ</a:t>
            </a:r>
            <a:endParaRPr lang="en-US" dirty="0"/>
          </a:p>
        </p:txBody>
      </p:sp>
      <p:pic>
        <p:nvPicPr>
          <p:cNvPr id="10" name="Εικόνα 9" descr="Εικόνα που περιέχει κείμενο, γραφικά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15AE98D6-6D51-F68F-5EBA-564868B62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40" r="2" b="21302"/>
          <a:stretch/>
        </p:blipFill>
        <p:spPr>
          <a:xfrm>
            <a:off x="0" y="3048000"/>
            <a:ext cx="9186759" cy="3810000"/>
          </a:xfrm>
          <a:custGeom>
            <a:avLst/>
            <a:gdLst/>
            <a:ahLst/>
            <a:cxnLst/>
            <a:rect l="l" t="t" r="r" b="b"/>
            <a:pathLst>
              <a:path w="12178449" h="3424057">
                <a:moveTo>
                  <a:pt x="8778628" y="0"/>
                </a:moveTo>
                <a:lnTo>
                  <a:pt x="9096995" y="0"/>
                </a:lnTo>
                <a:lnTo>
                  <a:pt x="9540073" y="10341"/>
                </a:lnTo>
                <a:cubicBezTo>
                  <a:pt x="10154127" y="37036"/>
                  <a:pt x="10847400" y="104023"/>
                  <a:pt x="11653844" y="224215"/>
                </a:cubicBezTo>
                <a:lnTo>
                  <a:pt x="12178449" y="307575"/>
                </a:lnTo>
                <a:lnTo>
                  <a:pt x="12178449" y="3424056"/>
                </a:lnTo>
                <a:lnTo>
                  <a:pt x="0" y="3424057"/>
                </a:lnTo>
                <a:lnTo>
                  <a:pt x="0" y="1093185"/>
                </a:lnTo>
                <a:lnTo>
                  <a:pt x="851945" y="1080793"/>
                </a:lnTo>
                <a:cubicBezTo>
                  <a:pt x="4637202" y="967650"/>
                  <a:pt x="5848483" y="115490"/>
                  <a:pt x="8385751" y="7749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68136-3ABD-B31F-54E9-F04800A70913}"/>
              </a:ext>
            </a:extLst>
          </p:cNvPr>
          <p:cNvSpPr txBox="1"/>
          <p:nvPr/>
        </p:nvSpPr>
        <p:spPr>
          <a:xfrm>
            <a:off x="228600" y="3276600"/>
            <a:ext cx="40362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342900" rtl="0">
              <a:defRPr/>
            </a:pPr>
            <a:r>
              <a:rPr lang="el-GR" sz="2700" b="1" kern="1200">
                <a:solidFill>
                  <a:prstClr val="white"/>
                </a:solidFill>
                <a:latin typeface="Calibri Light" panose="020F0302020204030204"/>
                <a:ea typeface="+mn-ea"/>
                <a:cs typeface="+mn-cs"/>
              </a:rPr>
              <a:t>Ζαχαριάδης Ιωάννης</a:t>
            </a:r>
            <a:endParaRPr lang="en-US" sz="27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2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ΚΥΚΛΟΣ</a:t>
            </a:r>
            <a:r>
              <a:rPr spc="-120" dirty="0"/>
              <a:t> </a:t>
            </a:r>
            <a:r>
              <a:rPr spc="-10" dirty="0"/>
              <a:t>ΑΖΩΤΟΥ</a:t>
            </a:r>
            <a:r>
              <a:rPr spc="-120" dirty="0"/>
              <a:t> </a:t>
            </a:r>
            <a:r>
              <a:rPr dirty="0"/>
              <a:t>ΕΝΤΟΣ</a:t>
            </a:r>
            <a:r>
              <a:rPr spc="-114" dirty="0"/>
              <a:t> </a:t>
            </a:r>
            <a:r>
              <a:rPr dirty="0"/>
              <a:t>ΤΟΥ</a:t>
            </a:r>
            <a:r>
              <a:rPr spc="-114" dirty="0"/>
              <a:t> </a:t>
            </a:r>
            <a:r>
              <a:rPr spc="-25" dirty="0"/>
              <a:t>ΟΙΚΟΣΥΣΤΗΜΑΤΟΣ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7092" y="1841753"/>
            <a:ext cx="7194550" cy="239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78571"/>
              <a:buAutoNum type="arabicPeriod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Φυτά</a:t>
            </a:r>
            <a:r>
              <a:rPr sz="2100" spc="30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και</a:t>
            </a:r>
            <a:r>
              <a:rPr sz="2100" spc="2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ζώα</a:t>
            </a:r>
            <a:r>
              <a:rPr sz="2100" spc="3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εγκαταλείπουν</a:t>
            </a:r>
            <a:r>
              <a:rPr sz="2100" spc="3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στο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έδαφος</a:t>
            </a:r>
            <a:r>
              <a:rPr sz="2100" spc="32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νεκρή</a:t>
            </a:r>
            <a:r>
              <a:rPr sz="2100" b="1" spc="29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οργανική </a:t>
            </a:r>
            <a:r>
              <a:rPr sz="2100" b="1" dirty="0">
                <a:latin typeface="Calibri"/>
                <a:cs typeface="Calibri"/>
              </a:rPr>
              <a:t>ύλη</a:t>
            </a:r>
            <a:r>
              <a:rPr sz="2100" b="1" spc="3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που</a:t>
            </a:r>
            <a:r>
              <a:rPr sz="2100" spc="3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περιέχει</a:t>
            </a:r>
            <a:r>
              <a:rPr sz="2100" spc="3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άζωτο</a:t>
            </a:r>
            <a:r>
              <a:rPr sz="2100" spc="3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(Καρπούς,</a:t>
            </a:r>
            <a:r>
              <a:rPr sz="2100" spc="3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φύλλα,</a:t>
            </a:r>
            <a:r>
              <a:rPr sz="2100" spc="3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νεκρά</a:t>
            </a:r>
            <a:r>
              <a:rPr sz="2100" spc="35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σώματα, </a:t>
            </a:r>
            <a:r>
              <a:rPr sz="2100" dirty="0">
                <a:latin typeface="Calibri"/>
                <a:cs typeface="Calibri"/>
              </a:rPr>
              <a:t>τρίχωμα</a:t>
            </a:r>
            <a:r>
              <a:rPr sz="2100" spc="4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κ.λ.π.).</a:t>
            </a:r>
            <a:r>
              <a:rPr sz="2100" spc="4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Τα</a:t>
            </a:r>
            <a:r>
              <a:rPr sz="2100" spc="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ζώα</a:t>
            </a:r>
            <a:r>
              <a:rPr sz="2100" spc="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αποβάλλουν</a:t>
            </a:r>
            <a:r>
              <a:rPr sz="2100" spc="50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αζωτούχα</a:t>
            </a:r>
            <a:r>
              <a:rPr sz="2100" b="1" spc="484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προϊόντα </a:t>
            </a:r>
            <a:r>
              <a:rPr sz="2100" dirty="0">
                <a:latin typeface="Calibri"/>
                <a:cs typeface="Calibri"/>
              </a:rPr>
              <a:t>του</a:t>
            </a:r>
            <a:r>
              <a:rPr sz="2100" spc="34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μεταβολισμού</a:t>
            </a:r>
            <a:r>
              <a:rPr sz="2100" spc="36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τους</a:t>
            </a:r>
            <a:r>
              <a:rPr sz="2100" spc="35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(Ουρία,</a:t>
            </a:r>
            <a:r>
              <a:rPr sz="2100" spc="36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ουρικό</a:t>
            </a:r>
            <a:r>
              <a:rPr sz="2100" spc="35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οξύ</a:t>
            </a:r>
            <a:r>
              <a:rPr sz="2100" spc="350" dirty="0">
                <a:latin typeface="Calibri"/>
                <a:cs typeface="Calibri"/>
              </a:rPr>
              <a:t>   </a:t>
            </a:r>
            <a:r>
              <a:rPr sz="2100" spc="-25" dirty="0">
                <a:latin typeface="Calibri"/>
                <a:cs typeface="Calibri"/>
              </a:rPr>
              <a:t>και </a:t>
            </a:r>
            <a:r>
              <a:rPr sz="2100" spc="-10" dirty="0">
                <a:latin typeface="Calibri"/>
                <a:cs typeface="Calibri"/>
              </a:rPr>
              <a:t>περιττώματα)</a:t>
            </a:r>
            <a:endParaRPr sz="210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1005"/>
              </a:spcBef>
              <a:buClr>
                <a:srgbClr val="00AF50"/>
              </a:buClr>
              <a:buSzPct val="78571"/>
              <a:buAutoNum type="arabicPeriod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Οι</a:t>
            </a:r>
            <a:r>
              <a:rPr sz="2100" spc="24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αποικοδομητές</a:t>
            </a:r>
            <a:r>
              <a:rPr sz="2100" spc="254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διασπούν</a:t>
            </a:r>
            <a:r>
              <a:rPr sz="2100" spc="24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αυτές</a:t>
            </a:r>
            <a:r>
              <a:rPr sz="2100" spc="24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τις</a:t>
            </a:r>
            <a:r>
              <a:rPr sz="2100" spc="24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ουσίες</a:t>
            </a:r>
            <a:r>
              <a:rPr sz="2100" spc="250" dirty="0">
                <a:latin typeface="Calibri"/>
                <a:cs typeface="Calibri"/>
              </a:rPr>
              <a:t>   </a:t>
            </a:r>
            <a:r>
              <a:rPr sz="2100" spc="-25" dirty="0">
                <a:latin typeface="Calibri"/>
                <a:cs typeface="Calibri"/>
              </a:rPr>
              <a:t>του </a:t>
            </a:r>
            <a:r>
              <a:rPr sz="2100" dirty="0">
                <a:latin typeface="Calibri"/>
                <a:cs typeface="Calibri"/>
              </a:rPr>
              <a:t>εδάφους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με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αποτέλεσμα</a:t>
            </a:r>
            <a:r>
              <a:rPr sz="2100" spc="2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την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παραγωγή</a:t>
            </a:r>
            <a:r>
              <a:rPr sz="2100" b="1" spc="24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αμμωνίας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7092" y="4336478"/>
            <a:ext cx="205549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457200" algn="l"/>
                <a:tab pos="1021080" algn="l"/>
              </a:tabLst>
            </a:pPr>
            <a:r>
              <a:rPr sz="1650" spc="-25" dirty="0">
                <a:solidFill>
                  <a:srgbClr val="00AF50"/>
                </a:solidFill>
                <a:latin typeface="Calibri"/>
                <a:cs typeface="Calibri"/>
              </a:rPr>
              <a:t>3.</a:t>
            </a:r>
            <a:r>
              <a:rPr sz="1650" dirty="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sz="2100" spc="-50" dirty="0">
                <a:latin typeface="Calibri"/>
                <a:cs typeface="Calibri"/>
              </a:rPr>
              <a:t>Η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αμμωνία</a:t>
            </a:r>
            <a:endParaRPr sz="2100">
              <a:latin typeface="Calibri"/>
              <a:cs typeface="Calibri"/>
            </a:endParaRPr>
          </a:p>
          <a:p>
            <a:pPr marR="33655" algn="r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μετατρέπεται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1570" y="4336478"/>
            <a:ext cx="489013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  <a:tabLst>
                <a:tab pos="980440" algn="l"/>
                <a:tab pos="3213735" algn="l"/>
                <a:tab pos="4011295" algn="l"/>
              </a:tabLst>
            </a:pPr>
            <a:r>
              <a:rPr sz="2100" spc="-25" dirty="0">
                <a:latin typeface="Calibri"/>
                <a:cs typeface="Calibri"/>
              </a:rPr>
              <a:t>που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συγκεντρώνεται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στο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έδαφος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67080" algn="l"/>
                <a:tab pos="1323340" algn="l"/>
                <a:tab pos="2354580" algn="l"/>
                <a:tab pos="3079115" algn="l"/>
              </a:tabLst>
            </a:pPr>
            <a:r>
              <a:rPr sz="2100" spc="-25" dirty="0">
                <a:latin typeface="Calibri"/>
                <a:cs typeface="Calibri"/>
              </a:rPr>
              <a:t>από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τη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0" dirty="0">
                <a:latin typeface="Calibri"/>
                <a:cs typeface="Calibri"/>
              </a:rPr>
              <a:t>δράση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των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spc="-10" dirty="0">
                <a:latin typeface="Calibri"/>
                <a:cs typeface="Calibri"/>
              </a:rPr>
              <a:t>νιτροποιητικών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4610" y="4977129"/>
            <a:ext cx="673544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73200" algn="l"/>
                <a:tab pos="2065020" algn="l"/>
                <a:tab pos="3277235" algn="l"/>
                <a:tab pos="3742054" algn="l"/>
                <a:tab pos="4768215" algn="l"/>
                <a:tab pos="5594350" algn="l"/>
                <a:tab pos="6049010" algn="l"/>
              </a:tabLst>
            </a:pPr>
            <a:r>
              <a:rPr sz="2100" b="1" spc="-10" dirty="0">
                <a:latin typeface="Calibri"/>
                <a:cs typeface="Calibri"/>
              </a:rPr>
              <a:t>βακτηρίων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του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εδάφους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σε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spc="-10" dirty="0">
                <a:latin typeface="Calibri"/>
                <a:cs typeface="Calibri"/>
              </a:rPr>
              <a:t>νιτρικά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b="1" spc="-10" dirty="0">
                <a:latin typeface="Calibri"/>
                <a:cs typeface="Calibri"/>
              </a:rPr>
              <a:t>ιόντα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τα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οποία </a:t>
            </a:r>
            <a:r>
              <a:rPr sz="2100" spc="10" dirty="0">
                <a:latin typeface="Calibri"/>
                <a:cs typeface="Calibri"/>
              </a:rPr>
              <a:t>παραλαμβάνονται</a:t>
            </a:r>
            <a:r>
              <a:rPr sz="2100" spc="240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από</a:t>
            </a:r>
            <a:r>
              <a:rPr sz="2100" spc="260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τα</a:t>
            </a:r>
            <a:r>
              <a:rPr sz="2100" spc="27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φυτά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83B830-8301-9B19-411A-F1E44B24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CB1F50D-02BC-F91C-CE40-3DDAED149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7021DF-8ECE-E08E-E96D-B7472D16C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4" y="76200"/>
            <a:ext cx="874407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3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820" y="1722120"/>
            <a:ext cx="3660139" cy="40970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ΕΠΙΣΤΡΟΦΗ</a:t>
            </a:r>
            <a:r>
              <a:rPr spc="-75" dirty="0"/>
              <a:t> </a:t>
            </a:r>
            <a:r>
              <a:rPr spc="-10" dirty="0"/>
              <a:t>ΑΖΩΤΟΥ</a:t>
            </a:r>
            <a:r>
              <a:rPr spc="-65" dirty="0"/>
              <a:t> </a:t>
            </a:r>
            <a:r>
              <a:rPr dirty="0"/>
              <a:t>ΣΤΗΝ</a:t>
            </a:r>
            <a:r>
              <a:rPr spc="-40" dirty="0"/>
              <a:t> </a:t>
            </a:r>
            <a:r>
              <a:rPr spc="-35" dirty="0"/>
              <a:t>ΑΤΜΟΣΦΑΙΡΑ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7092" y="2161921"/>
            <a:ext cx="28898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9620" algn="l"/>
                <a:tab pos="2426335" algn="l"/>
              </a:tabLst>
            </a:pPr>
            <a:r>
              <a:rPr sz="2100" spc="-20" dirty="0">
                <a:latin typeface="Calibri"/>
                <a:cs typeface="Calibri"/>
              </a:rPr>
              <a:t>στην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ατμόσφαιρα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από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7092" y="1841753"/>
            <a:ext cx="34982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436880" algn="l"/>
                <a:tab pos="1308100" algn="l"/>
                <a:tab pos="2906395" algn="l"/>
              </a:tabLst>
            </a:pPr>
            <a:r>
              <a:rPr sz="2100" spc="-25" dirty="0">
                <a:latin typeface="Calibri"/>
                <a:cs typeface="Calibri"/>
              </a:rPr>
              <a:t>Το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άζωτο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επανέρχεται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0" dirty="0">
                <a:latin typeface="Calibri"/>
                <a:cs typeface="Calibri"/>
              </a:rPr>
              <a:t>πίσω</a:t>
            </a:r>
            <a:endParaRPr sz="2100">
              <a:latin typeface="Calibri"/>
              <a:cs typeface="Calibri"/>
            </a:endParaRPr>
          </a:p>
          <a:p>
            <a:pPr marR="6350" algn="r">
              <a:lnSpc>
                <a:spcPct val="100000"/>
              </a:lnSpc>
            </a:pPr>
            <a:r>
              <a:rPr sz="2100" spc="-25" dirty="0">
                <a:latin typeface="Calibri"/>
                <a:cs typeface="Calibri"/>
              </a:rPr>
              <a:t>την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7092" y="2354453"/>
            <a:ext cx="3498850" cy="124079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2100" dirty="0">
                <a:latin typeface="Calibri"/>
                <a:cs typeface="Calibri"/>
              </a:rPr>
              <a:t>οποία</a:t>
            </a:r>
            <a:r>
              <a:rPr sz="2100" spc="2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είχε</a:t>
            </a:r>
            <a:r>
              <a:rPr sz="2100" spc="22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απομακρυνθεί</a:t>
            </a:r>
            <a:endParaRPr sz="21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spcBef>
                <a:spcPts val="1005"/>
              </a:spcBef>
              <a:tabLst>
                <a:tab pos="469900" algn="l"/>
                <a:tab pos="1376680" algn="l"/>
                <a:tab pos="1818639" algn="l"/>
                <a:tab pos="2469515" algn="l"/>
              </a:tabLst>
            </a:pPr>
            <a:r>
              <a:rPr sz="1650" spc="-25" dirty="0">
                <a:solidFill>
                  <a:srgbClr val="00AF50"/>
                </a:solidFill>
                <a:latin typeface="Calibri"/>
                <a:cs typeface="Calibri"/>
              </a:rPr>
              <a:t>1.</a:t>
            </a:r>
            <a:r>
              <a:rPr sz="1650" dirty="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Τα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b="1" spc="-10" dirty="0">
                <a:latin typeface="Calibri"/>
                <a:cs typeface="Calibri"/>
              </a:rPr>
              <a:t>απονιτροποιητικά βακτήρια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του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εδάφους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7070" y="3889629"/>
            <a:ext cx="7969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ιόντων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24610" y="3569589"/>
            <a:ext cx="30384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704339" algn="l"/>
                <a:tab pos="2593340" algn="l"/>
              </a:tabLst>
            </a:pPr>
            <a:r>
              <a:rPr sz="2100" spc="-10" dirty="0">
                <a:latin typeface="Calibri"/>
                <a:cs typeface="Calibri"/>
              </a:rPr>
              <a:t>μετατρέπουν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0" dirty="0">
                <a:latin typeface="Calibri"/>
                <a:cs typeface="Calibri"/>
              </a:rPr>
              <a:t>μέρος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των</a:t>
            </a:r>
            <a:endParaRPr sz="21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100" spc="-25" dirty="0">
                <a:latin typeface="Calibri"/>
                <a:cs typeface="Calibri"/>
              </a:rPr>
              <a:t>του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4610" y="3889629"/>
            <a:ext cx="169989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νιτρικών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407160" algn="l"/>
              </a:tabLst>
            </a:pPr>
            <a:r>
              <a:rPr sz="2100" spc="-10" dirty="0">
                <a:latin typeface="Calibri"/>
                <a:cs typeface="Calibri"/>
              </a:rPr>
              <a:t>εδάφους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35" dirty="0">
                <a:latin typeface="Calibri"/>
                <a:cs typeface="Calibri"/>
              </a:rPr>
              <a:t>σε</a:t>
            </a:r>
            <a:endParaRPr sz="2100">
              <a:latin typeface="Calibri"/>
              <a:cs typeface="Calibri"/>
            </a:endParaRPr>
          </a:p>
          <a:p>
            <a:pPr marL="12700" marR="20955">
              <a:lnSpc>
                <a:spcPct val="100000"/>
              </a:lnSpc>
              <a:tabLst>
                <a:tab pos="1414780" algn="l"/>
              </a:tabLst>
            </a:pPr>
            <a:r>
              <a:rPr sz="2100" b="1" spc="-10" dirty="0">
                <a:latin typeface="Calibri"/>
                <a:cs typeface="Calibri"/>
              </a:rPr>
              <a:t>άζωτο</a:t>
            </a:r>
            <a:r>
              <a:rPr sz="2100" b="1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το </a:t>
            </a:r>
            <a:r>
              <a:rPr sz="2100" spc="-10" dirty="0">
                <a:latin typeface="Calibri"/>
                <a:cs typeface="Calibri"/>
              </a:rPr>
              <a:t>επιστρέφει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72103" y="4209478"/>
            <a:ext cx="99377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latin typeface="Calibri"/>
                <a:cs typeface="Calibri"/>
              </a:rPr>
              <a:t>μοριακό</a:t>
            </a:r>
            <a:endParaRPr sz="2100">
              <a:latin typeface="Calibri"/>
              <a:cs typeface="Calibri"/>
            </a:endParaRPr>
          </a:p>
          <a:p>
            <a:pPr marL="457200" marR="5080" indent="-144780" algn="r">
              <a:lnSpc>
                <a:spcPct val="100000"/>
              </a:lnSpc>
              <a:spcBef>
                <a:spcPts val="5"/>
              </a:spcBef>
            </a:pPr>
            <a:r>
              <a:rPr sz="2100" spc="-10" dirty="0">
                <a:latin typeface="Calibri"/>
                <a:cs typeface="Calibri"/>
              </a:rPr>
              <a:t>οποίο </a:t>
            </a:r>
            <a:r>
              <a:rPr sz="2100" spc="-20" dirty="0">
                <a:latin typeface="Calibri"/>
                <a:cs typeface="Calibri"/>
              </a:rPr>
              <a:t>στην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4610" y="5169852"/>
            <a:ext cx="145288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ατμόσφαιρα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1E2CB5-EB2A-B8AA-313C-4AE805F1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65B94F-30F9-FC0F-763A-96050927CA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A1880C2-4C40-4871-A97F-851DBD0A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3" y="304800"/>
            <a:ext cx="895363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6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9472" y="228600"/>
            <a:ext cx="4657725" cy="960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5"/>
              </a:spcBef>
            </a:pPr>
            <a:r>
              <a:rPr dirty="0"/>
              <a:t>2.3.1</a:t>
            </a:r>
            <a:r>
              <a:rPr spc="-80" dirty="0"/>
              <a:t> </a:t>
            </a:r>
            <a:r>
              <a:rPr dirty="0"/>
              <a:t>ΚΥΚΛΟΣ</a:t>
            </a:r>
            <a:r>
              <a:rPr spc="-135" dirty="0"/>
              <a:t> </a:t>
            </a:r>
            <a:r>
              <a:rPr dirty="0"/>
              <a:t>ΤΟΥ</a:t>
            </a:r>
            <a:r>
              <a:rPr spc="-100" dirty="0"/>
              <a:t> </a:t>
            </a:r>
            <a:r>
              <a:rPr spc="-10" dirty="0"/>
              <a:t>ΑΖΩΤΟΥ </a:t>
            </a:r>
            <a:r>
              <a:rPr dirty="0"/>
              <a:t>ΠΑΡΕΜΒΑΣΕΙΣ</a:t>
            </a:r>
            <a:r>
              <a:rPr spc="-90" dirty="0"/>
              <a:t> </a:t>
            </a:r>
            <a:r>
              <a:rPr spc="-10" dirty="0"/>
              <a:t>ΤΟΥ</a:t>
            </a:r>
            <a:r>
              <a:rPr spc="-130" dirty="0"/>
              <a:t> </a:t>
            </a:r>
            <a:r>
              <a:rPr spc="-10" dirty="0"/>
              <a:t>ΑΝΘΡΩΠΟΥ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676400"/>
            <a:ext cx="7195184" cy="229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0"/>
              </a:spcBef>
              <a:buSzPct val="79545"/>
              <a:buFont typeface="Arial MT"/>
              <a:buChar char="•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Ο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άνθρωπος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επηρεάζει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τον</a:t>
            </a:r>
            <a:r>
              <a:rPr sz="2200" spc="2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κύκλο</a:t>
            </a:r>
            <a:r>
              <a:rPr sz="2200" spc="2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του</a:t>
            </a:r>
            <a:r>
              <a:rPr sz="2200" spc="2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αζώτου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εισάγοντας </a:t>
            </a:r>
            <a:r>
              <a:rPr sz="2200" b="1" dirty="0">
                <a:latin typeface="Calibri"/>
                <a:cs typeface="Calibri"/>
              </a:rPr>
              <a:t>αζωτούχα</a:t>
            </a:r>
            <a:r>
              <a:rPr sz="2200" b="1" spc="240" dirty="0">
                <a:latin typeface="Calibri"/>
                <a:cs typeface="Calibri"/>
              </a:rPr>
              <a:t>   </a:t>
            </a:r>
            <a:r>
              <a:rPr sz="2200" b="1" dirty="0">
                <a:latin typeface="Calibri"/>
                <a:cs typeface="Calibri"/>
              </a:rPr>
              <a:t>λιπάσματα</a:t>
            </a:r>
            <a:r>
              <a:rPr sz="2200" b="1" spc="254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στα</a:t>
            </a:r>
            <a:r>
              <a:rPr sz="2200" spc="240" dirty="0">
                <a:latin typeface="Calibri"/>
                <a:cs typeface="Calibri"/>
              </a:rPr>
              <a:t>   </a:t>
            </a:r>
            <a:r>
              <a:rPr sz="2200" dirty="0">
                <a:latin typeface="Calibri"/>
                <a:cs typeface="Calibri"/>
              </a:rPr>
              <a:t>αγροτικά</a:t>
            </a:r>
            <a:r>
              <a:rPr sz="2200" spc="245" dirty="0">
                <a:latin typeface="Calibri"/>
                <a:cs typeface="Calibri"/>
              </a:rPr>
              <a:t>   </a:t>
            </a:r>
            <a:r>
              <a:rPr sz="2200" spc="-10" dirty="0">
                <a:latin typeface="Calibri"/>
                <a:cs typeface="Calibri"/>
              </a:rPr>
              <a:t>οικοσυστήματα </a:t>
            </a:r>
            <a:r>
              <a:rPr sz="2200" dirty="0">
                <a:latin typeface="Calibri"/>
                <a:cs typeface="Calibri"/>
              </a:rPr>
              <a:t>προκειμένου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να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αυξήσει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την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παραγωγικότητα</a:t>
            </a:r>
            <a:r>
              <a:rPr sz="2200" b="1" spc="3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τους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55"/>
              </a:spcBef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SzPct val="79545"/>
              <a:buFont typeface="Arial MT"/>
              <a:buChar char="•"/>
              <a:tabLst>
                <a:tab pos="240665" algn="l"/>
                <a:tab pos="835660" algn="l"/>
                <a:tab pos="2202815" algn="l"/>
                <a:tab pos="4631690" algn="l"/>
                <a:tab pos="5200650" algn="l"/>
                <a:tab pos="5660390" algn="l"/>
                <a:tab pos="6600825" algn="l"/>
              </a:tabLst>
            </a:pPr>
            <a:r>
              <a:rPr sz="2200" spc="-25" dirty="0">
                <a:latin typeface="Calibri"/>
                <a:cs typeface="Calibri"/>
              </a:rPr>
              <a:t>Στο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παρελθόν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χρησιμοποιούνταν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για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5" dirty="0">
                <a:latin typeface="Calibri"/>
                <a:cs typeface="Calibri"/>
              </a:rPr>
              <a:t>το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σκοπό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αυτό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περιττώματα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ζώων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(κοπριά)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EFAA7B-B463-89E3-8678-94F0D410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32C31C1-1F64-F526-D780-C88A8A66F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05D52-B6B5-084B-0180-BB2FEE48A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52400"/>
            <a:ext cx="83534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1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092" y="381000"/>
            <a:ext cx="7057708" cy="8043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5"/>
              </a:spcBef>
            </a:pPr>
            <a:r>
              <a:rPr sz="2400" dirty="0"/>
              <a:t>2.3.1</a:t>
            </a:r>
            <a:r>
              <a:rPr sz="2400" spc="-70" dirty="0"/>
              <a:t> </a:t>
            </a:r>
            <a:r>
              <a:rPr sz="2400" dirty="0"/>
              <a:t>ΚΥΚΛΟΣ</a:t>
            </a:r>
            <a:r>
              <a:rPr sz="2400" spc="-125" dirty="0"/>
              <a:t> </a:t>
            </a:r>
            <a:r>
              <a:rPr sz="2400" spc="-10" dirty="0"/>
              <a:t>ΤΟΥ</a:t>
            </a:r>
            <a:r>
              <a:rPr sz="2400" spc="-114" dirty="0"/>
              <a:t> </a:t>
            </a:r>
            <a:r>
              <a:rPr sz="2400" spc="-10" dirty="0"/>
              <a:t>ΑΖΩΤΟΥ </a:t>
            </a:r>
            <a:r>
              <a:rPr sz="2400" dirty="0"/>
              <a:t>ΠΑΡΕΜΒΑΣΕΙΣ</a:t>
            </a:r>
            <a:r>
              <a:rPr sz="2400" spc="-100" dirty="0"/>
              <a:t> </a:t>
            </a:r>
            <a:r>
              <a:rPr sz="2400" spc="-10" dirty="0"/>
              <a:t>ΤΟΥ</a:t>
            </a:r>
            <a:r>
              <a:rPr sz="2400" spc="-130" dirty="0"/>
              <a:t> </a:t>
            </a:r>
            <a:r>
              <a:rPr sz="2400" spc="-10" dirty="0"/>
              <a:t>ΑΝΘΡΩΠΟΥ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0250" y="1600200"/>
            <a:ext cx="7194550" cy="462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SzPct val="78571"/>
              <a:buFont typeface="Arial MT"/>
              <a:buChar char="•"/>
              <a:tabLst>
                <a:tab pos="240665" algn="l"/>
              </a:tabLst>
            </a:pPr>
            <a:r>
              <a:rPr sz="2100" b="1" spc="10" dirty="0">
                <a:latin typeface="Calibri"/>
                <a:cs typeface="Calibri"/>
              </a:rPr>
              <a:t>Βιομηχανικά</a:t>
            </a:r>
            <a:r>
              <a:rPr sz="2100" spc="254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λιπάσματα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αντικατέστησαν</a:t>
            </a:r>
            <a:r>
              <a:rPr sz="2100" spc="305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τα</a:t>
            </a:r>
            <a:r>
              <a:rPr sz="2100" spc="3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οργανικά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55"/>
              </a:spcBef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41300" marR="6985" indent="-228600" algn="just">
              <a:lnSpc>
                <a:spcPct val="100000"/>
              </a:lnSpc>
              <a:spcBef>
                <a:spcPts val="5"/>
              </a:spcBef>
              <a:buSzPct val="78571"/>
              <a:buFont typeface="Arial MT"/>
              <a:buChar char="•"/>
              <a:tabLst>
                <a:tab pos="241300" algn="l"/>
                <a:tab pos="242570" algn="l"/>
              </a:tabLst>
            </a:pPr>
            <a:r>
              <a:rPr sz="2100" dirty="0">
                <a:latin typeface="Calibri"/>
                <a:cs typeface="Calibri"/>
              </a:rPr>
              <a:t>	Λιγότερο</a:t>
            </a:r>
            <a:r>
              <a:rPr sz="2100" spc="31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από</a:t>
            </a:r>
            <a:r>
              <a:rPr sz="2100" spc="30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το</a:t>
            </a:r>
            <a:r>
              <a:rPr sz="2100" spc="30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1/3</a:t>
            </a:r>
            <a:r>
              <a:rPr sz="2100" spc="30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της</a:t>
            </a:r>
            <a:r>
              <a:rPr sz="2100" spc="31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εκάστοτε</a:t>
            </a:r>
            <a:r>
              <a:rPr sz="2100" spc="315" dirty="0">
                <a:latin typeface="Calibri"/>
                <a:cs typeface="Calibri"/>
              </a:rPr>
              <a:t>   </a:t>
            </a:r>
            <a:r>
              <a:rPr sz="2100" spc="-10" dirty="0">
                <a:latin typeface="Calibri"/>
                <a:cs typeface="Calibri"/>
              </a:rPr>
              <a:t>προστιθέμενης </a:t>
            </a:r>
            <a:r>
              <a:rPr sz="2100" dirty="0">
                <a:latin typeface="Calibri"/>
                <a:cs typeface="Calibri"/>
              </a:rPr>
              <a:t>ποσότητας</a:t>
            </a:r>
            <a:r>
              <a:rPr sz="2100" spc="3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προσλαμβάνεται</a:t>
            </a:r>
            <a:r>
              <a:rPr sz="2100" spc="3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από</a:t>
            </a:r>
            <a:r>
              <a:rPr sz="2100" spc="3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τα</a:t>
            </a:r>
            <a:r>
              <a:rPr sz="2100" spc="40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καλλιεργούμενα</a:t>
            </a:r>
            <a:r>
              <a:rPr sz="2100" spc="36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φυτά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55"/>
              </a:spcBef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5"/>
              </a:spcBef>
              <a:buSzPct val="78571"/>
              <a:buFont typeface="Arial MT"/>
              <a:buChar char="•"/>
              <a:tabLst>
                <a:tab pos="241300" algn="l"/>
                <a:tab pos="242570" algn="l"/>
              </a:tabLst>
            </a:pPr>
            <a:r>
              <a:rPr sz="2100" dirty="0">
                <a:latin typeface="Calibri"/>
                <a:cs typeface="Calibri"/>
              </a:rPr>
              <a:t>	Το</a:t>
            </a:r>
            <a:r>
              <a:rPr sz="2100" spc="40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υπόλοιπο</a:t>
            </a:r>
            <a:r>
              <a:rPr sz="2100" spc="40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παρασύρεται</a:t>
            </a:r>
            <a:r>
              <a:rPr sz="2100" spc="43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από</a:t>
            </a:r>
            <a:r>
              <a:rPr sz="2100" spc="40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τη</a:t>
            </a:r>
            <a:r>
              <a:rPr sz="2100" spc="3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βροχή</a:t>
            </a:r>
            <a:r>
              <a:rPr sz="2100" spc="3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και</a:t>
            </a:r>
            <a:r>
              <a:rPr sz="2100" spc="40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καταλήγει</a:t>
            </a:r>
            <a:r>
              <a:rPr sz="2100" spc="409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στα </a:t>
            </a:r>
            <a:r>
              <a:rPr sz="2100" dirty="0">
                <a:latin typeface="Calibri"/>
                <a:cs typeface="Calibri"/>
              </a:rPr>
              <a:t>γλυκά</a:t>
            </a:r>
            <a:r>
              <a:rPr sz="2100" spc="19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ή</a:t>
            </a:r>
            <a:r>
              <a:rPr sz="2100" spc="18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θαλασσινά</a:t>
            </a:r>
            <a:r>
              <a:rPr sz="2100" spc="20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νερά</a:t>
            </a:r>
            <a:r>
              <a:rPr sz="2100" spc="22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οδηγώντας</a:t>
            </a:r>
            <a:r>
              <a:rPr sz="2100" spc="20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στο</a:t>
            </a:r>
            <a:r>
              <a:rPr sz="2100" spc="204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φαινόμενο</a:t>
            </a:r>
            <a:r>
              <a:rPr sz="2100" spc="204" dirty="0">
                <a:latin typeface="Calibri"/>
                <a:cs typeface="Calibri"/>
              </a:rPr>
              <a:t>  </a:t>
            </a:r>
            <a:r>
              <a:rPr sz="2100" spc="-25" dirty="0">
                <a:latin typeface="Calibri"/>
                <a:cs typeface="Calibri"/>
              </a:rPr>
              <a:t>του </a:t>
            </a:r>
            <a:r>
              <a:rPr sz="2100" spc="-10" dirty="0">
                <a:latin typeface="Calibri"/>
                <a:cs typeface="Calibri"/>
              </a:rPr>
              <a:t>ευτροφισμού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60"/>
              </a:spcBef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buSzPct val="78571"/>
              <a:buFont typeface="Arial MT"/>
              <a:buChar char="•"/>
              <a:tabLst>
                <a:tab pos="241300" algn="l"/>
                <a:tab pos="242570" algn="l"/>
              </a:tabLst>
            </a:pPr>
            <a:r>
              <a:rPr sz="2100" dirty="0">
                <a:latin typeface="Calibri"/>
                <a:cs typeface="Calibri"/>
              </a:rPr>
              <a:t>	Ο</a:t>
            </a:r>
            <a:r>
              <a:rPr sz="2100" spc="11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ευτροφισμός</a:t>
            </a:r>
            <a:r>
              <a:rPr sz="2100" spc="12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βέβαια</a:t>
            </a:r>
            <a:r>
              <a:rPr sz="2100" spc="12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προκαλείται</a:t>
            </a:r>
            <a:r>
              <a:rPr sz="2100" spc="12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και</a:t>
            </a:r>
            <a:r>
              <a:rPr sz="2100" spc="11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με</a:t>
            </a:r>
            <a:r>
              <a:rPr sz="2100" spc="10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την</a:t>
            </a:r>
            <a:r>
              <a:rPr sz="2100" spc="110" dirty="0">
                <a:latin typeface="Calibri"/>
                <a:cs typeface="Calibri"/>
              </a:rPr>
              <a:t>  </a:t>
            </a:r>
            <a:r>
              <a:rPr sz="2100" spc="-10" dirty="0">
                <a:latin typeface="Calibri"/>
                <a:cs typeface="Calibri"/>
              </a:rPr>
              <a:t>απόρριψη </a:t>
            </a:r>
            <a:r>
              <a:rPr sz="2100" dirty="0">
                <a:latin typeface="Calibri"/>
                <a:cs typeface="Calibri"/>
              </a:rPr>
              <a:t>στα</a:t>
            </a:r>
            <a:r>
              <a:rPr sz="2100" spc="5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υδάτινα</a:t>
            </a:r>
            <a:r>
              <a:rPr sz="2100" spc="4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οικοσυστήματα</a:t>
            </a:r>
            <a:r>
              <a:rPr sz="2100" spc="3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τεράστιων</a:t>
            </a:r>
            <a:r>
              <a:rPr sz="2100" spc="3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ποσοτήτων</a:t>
            </a:r>
            <a:r>
              <a:rPr sz="2100" spc="25" dirty="0">
                <a:latin typeface="Calibri"/>
                <a:cs typeface="Calibri"/>
              </a:rPr>
              <a:t>  </a:t>
            </a:r>
            <a:r>
              <a:rPr sz="2100" spc="-10" dirty="0">
                <a:latin typeface="Calibri"/>
                <a:cs typeface="Calibri"/>
              </a:rPr>
              <a:t>αστικών λυμάτων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7FB511F7-4BD8-E97A-0B3C-4C87C2AD0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1540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52400"/>
            <a:ext cx="720217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291080" algn="l"/>
                <a:tab pos="3788410" algn="l"/>
                <a:tab pos="6608445" algn="l"/>
              </a:tabLst>
            </a:pPr>
            <a:r>
              <a:rPr spc="-10" dirty="0"/>
              <a:t>ΟΙΚΟΛΟΓΙΚΟΙ</a:t>
            </a:r>
            <a:r>
              <a:rPr dirty="0"/>
              <a:t>	</a:t>
            </a:r>
            <a:r>
              <a:rPr spc="-10" dirty="0"/>
              <a:t>ΤΡΟΠΟΙ</a:t>
            </a:r>
            <a:r>
              <a:rPr dirty="0"/>
              <a:t>	</a:t>
            </a:r>
            <a:r>
              <a:rPr spc="-10" dirty="0"/>
              <a:t>ΕΜΠΛΟΥΤΙΣΜΟΥ</a:t>
            </a:r>
            <a:r>
              <a:t>	</a:t>
            </a:r>
            <a:r>
              <a:rPr spc="-40"/>
              <a:t>ΤΟΥ</a:t>
            </a:r>
            <a:r>
              <a:rPr lang="el-GR" spc="-40"/>
              <a:t> </a:t>
            </a:r>
            <a:r>
              <a:rPr lang="el-GR" sz="2800" b="1">
                <a:latin typeface="Calibri"/>
                <a:cs typeface="Calibri"/>
              </a:rPr>
              <a:t>ΕΔΑΦΟΥΣ</a:t>
            </a:r>
            <a:r>
              <a:rPr lang="el-GR" sz="2800" b="1" spc="-100">
                <a:latin typeface="Calibri"/>
                <a:cs typeface="Calibri"/>
              </a:rPr>
              <a:t> </a:t>
            </a:r>
            <a:r>
              <a:rPr lang="el-GR" sz="2800" b="1">
                <a:latin typeface="Calibri"/>
                <a:cs typeface="Calibri"/>
              </a:rPr>
              <a:t>ΜΕ</a:t>
            </a:r>
            <a:r>
              <a:rPr lang="el-GR" sz="2800" b="1" spc="-70">
                <a:latin typeface="Calibri"/>
                <a:cs typeface="Calibri"/>
              </a:rPr>
              <a:t> </a:t>
            </a:r>
            <a:r>
              <a:rPr lang="el-GR" sz="2800" b="1" spc="-10">
                <a:latin typeface="Calibri"/>
                <a:cs typeface="Calibri"/>
              </a:rPr>
              <a:t>ΑΖΩΤΟ</a:t>
            </a:r>
            <a:br>
              <a:rPr lang="el-GR" sz="2800">
                <a:latin typeface="Calibri"/>
                <a:cs typeface="Calibri"/>
              </a:rPr>
            </a:br>
            <a:endParaRPr spc="-4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1143000"/>
            <a:ext cx="7204075" cy="257756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744220" marR="13335" indent="-457834" algn="just">
              <a:lnSpc>
                <a:spcPts val="3779"/>
              </a:lnSpc>
              <a:spcBef>
                <a:spcPts val="165"/>
              </a:spcBef>
              <a:buClr>
                <a:srgbClr val="00AF50"/>
              </a:buClr>
              <a:buAutoNum type="arabicPeriod"/>
              <a:tabLst>
                <a:tab pos="744220" algn="l"/>
              </a:tabLst>
            </a:pPr>
            <a:r>
              <a:rPr sz="2100" b="1" u="sng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Αγρανάπαυση</a:t>
            </a:r>
            <a:r>
              <a:rPr sz="2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>
              <a:rPr sz="2100" b="1" spc="46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Το</a:t>
            </a:r>
            <a:r>
              <a:rPr sz="2100" spc="45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έδαφος</a:t>
            </a:r>
            <a:r>
              <a:rPr sz="2100" spc="46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«ξεκουράζεται»</a:t>
            </a:r>
            <a:r>
              <a:rPr sz="2100" spc="470" dirty="0">
                <a:latin typeface="Calibri"/>
                <a:cs typeface="Calibri"/>
              </a:rPr>
              <a:t>   </a:t>
            </a:r>
            <a:r>
              <a:rPr sz="2100" spc="-25">
                <a:latin typeface="Calibri"/>
                <a:cs typeface="Calibri"/>
              </a:rPr>
              <a:t>από </a:t>
            </a:r>
            <a:r>
              <a:rPr sz="2100" spc="-10">
                <a:latin typeface="Calibri"/>
                <a:cs typeface="Calibri"/>
              </a:rPr>
              <a:t>καλλιέργειες</a:t>
            </a:r>
            <a:endParaRPr sz="2100">
              <a:latin typeface="Calibri"/>
              <a:cs typeface="Calibri"/>
            </a:endParaRPr>
          </a:p>
          <a:p>
            <a:pPr marL="744220" marR="5080" indent="-457834" algn="just">
              <a:lnSpc>
                <a:spcPct val="150100"/>
              </a:lnSpc>
              <a:buClr>
                <a:srgbClr val="00AF50"/>
              </a:buClr>
              <a:buAutoNum type="arabicPeriod"/>
              <a:tabLst>
                <a:tab pos="744220" algn="l"/>
              </a:tabLst>
            </a:pPr>
            <a:r>
              <a:rPr sz="2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Αμειψισπορά</a:t>
            </a:r>
            <a:r>
              <a:rPr sz="2100" b="1" dirty="0">
                <a:latin typeface="Calibri"/>
                <a:cs typeface="Calibri"/>
              </a:rPr>
              <a:t>:</a:t>
            </a:r>
            <a:r>
              <a:rPr sz="2100" b="1" spc="34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Εναλλαγή</a:t>
            </a:r>
            <a:r>
              <a:rPr sz="2100" spc="33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καλλιέργειας</a:t>
            </a:r>
            <a:r>
              <a:rPr sz="2100" spc="35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σιτηρών</a:t>
            </a:r>
            <a:r>
              <a:rPr sz="2100" spc="330" dirty="0">
                <a:latin typeface="Calibri"/>
                <a:cs typeface="Calibri"/>
              </a:rPr>
              <a:t>   </a:t>
            </a:r>
            <a:r>
              <a:rPr sz="2100" spc="-60" dirty="0">
                <a:latin typeface="Calibri"/>
                <a:cs typeface="Calibri"/>
              </a:rPr>
              <a:t>&amp; </a:t>
            </a:r>
            <a:r>
              <a:rPr sz="2100" dirty="0">
                <a:latin typeface="Calibri"/>
                <a:cs typeface="Calibri"/>
              </a:rPr>
              <a:t>ψυχανθών,</a:t>
            </a:r>
            <a:r>
              <a:rPr sz="2100" spc="3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ούτως</a:t>
            </a:r>
            <a:r>
              <a:rPr sz="2100" spc="3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ώστε</a:t>
            </a:r>
            <a:r>
              <a:rPr sz="2100" spc="3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το</a:t>
            </a:r>
            <a:r>
              <a:rPr sz="2100" spc="3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έδαφος</a:t>
            </a:r>
            <a:r>
              <a:rPr sz="2100" spc="3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να</a:t>
            </a:r>
            <a:r>
              <a:rPr sz="2100" spc="3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εμπλουτίζεται</a:t>
            </a:r>
            <a:r>
              <a:rPr sz="2100" spc="390" dirty="0">
                <a:latin typeface="Calibri"/>
                <a:cs typeface="Calibri"/>
              </a:rPr>
              <a:t> </a:t>
            </a:r>
            <a:r>
              <a:rPr sz="2100" spc="25" dirty="0">
                <a:latin typeface="Calibri"/>
                <a:cs typeface="Calibri"/>
              </a:rPr>
              <a:t>με </a:t>
            </a:r>
            <a:r>
              <a:rPr sz="2100" dirty="0">
                <a:latin typeface="Calibri"/>
                <a:cs typeface="Calibri"/>
              </a:rPr>
              <a:t>το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άζωτο</a:t>
            </a:r>
            <a:r>
              <a:rPr sz="2100" spc="1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και</a:t>
            </a:r>
            <a:r>
              <a:rPr sz="2100" spc="11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να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μην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εξασθενεί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7400956-2080-FC4D-735C-10B4DC5F3B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000"/>
          <a:stretch/>
        </p:blipFill>
        <p:spPr>
          <a:xfrm>
            <a:off x="838200" y="3962400"/>
            <a:ext cx="7315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2.3.2</a:t>
            </a:r>
            <a:r>
              <a:rPr spc="-65" dirty="0"/>
              <a:t> </a:t>
            </a:r>
            <a:r>
              <a:rPr dirty="0"/>
              <a:t>ΚΥΚΛΟΣ</a:t>
            </a:r>
            <a:r>
              <a:rPr spc="-120" dirty="0"/>
              <a:t> </a:t>
            </a:r>
            <a:r>
              <a:rPr spc="-10" dirty="0"/>
              <a:t>ΤΟΥ</a:t>
            </a:r>
            <a:r>
              <a:rPr spc="-105" dirty="0"/>
              <a:t> </a:t>
            </a:r>
            <a:r>
              <a:rPr spc="-10" dirty="0"/>
              <a:t>ΑΖΩΤΟΥ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592" y="1785302"/>
            <a:ext cx="7345680" cy="4180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indent="-273685">
              <a:lnSpc>
                <a:spcPct val="100000"/>
              </a:lnSpc>
              <a:spcBef>
                <a:spcPts val="100"/>
              </a:spcBef>
              <a:buSzPct val="78571"/>
              <a:buFont typeface="Arial MT"/>
              <a:buChar char="•"/>
              <a:tabLst>
                <a:tab pos="349885" algn="l"/>
              </a:tabLst>
            </a:pPr>
            <a:r>
              <a:rPr sz="2100" b="1">
                <a:solidFill>
                  <a:srgbClr val="00AF50"/>
                </a:solidFill>
                <a:latin typeface="Calibri"/>
                <a:cs typeface="Calibri"/>
              </a:rPr>
              <a:t>Ν:</a:t>
            </a:r>
            <a:r>
              <a:rPr sz="2100" b="1" spc="21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υπάρχει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στα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νουκλεϊκά</a:t>
            </a:r>
            <a:r>
              <a:rPr sz="2100" b="1" spc="1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οξέα</a:t>
            </a:r>
            <a:r>
              <a:rPr sz="2100" b="1" spc="2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και</a:t>
            </a:r>
            <a:r>
              <a:rPr sz="2100" spc="170" dirty="0">
                <a:latin typeface="Calibri"/>
                <a:cs typeface="Calibri"/>
              </a:rPr>
              <a:t> </a:t>
            </a:r>
            <a:r>
              <a:rPr sz="2100" spc="50" dirty="0">
                <a:latin typeface="Calibri"/>
                <a:cs typeface="Calibri"/>
              </a:rPr>
              <a:t>στις</a:t>
            </a:r>
            <a:r>
              <a:rPr sz="2100" spc="160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AF50"/>
                </a:solidFill>
                <a:latin typeface="Calibri"/>
                <a:cs typeface="Calibri"/>
              </a:rPr>
              <a:t>πρωτεΐνες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25"/>
              </a:spcBef>
              <a:buClr>
                <a:srgbClr val="00AF50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349885" marR="87630" indent="-274320" algn="just">
              <a:lnSpc>
                <a:spcPts val="2020"/>
              </a:lnSpc>
              <a:buSzPct val="78571"/>
              <a:buFont typeface="Arial MT"/>
              <a:buChar char="•"/>
              <a:tabLst>
                <a:tab pos="349885" algn="l"/>
                <a:tab pos="351155" algn="l"/>
              </a:tabLst>
            </a:pPr>
            <a:r>
              <a:rPr sz="2100" u="sng" dirty="0">
                <a:solidFill>
                  <a:srgbClr val="00AF5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100" b="1" u="sng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Ν</a:t>
            </a:r>
            <a:r>
              <a:rPr sz="2100" b="1" u="sng" baseline="-1984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100" b="1" u="sng" spc="22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</a:t>
            </a:r>
            <a:r>
              <a:rPr sz="2100" b="1" u="sng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(ατμοσφαιρικό</a:t>
            </a:r>
            <a:r>
              <a:rPr sz="2100" b="1" u="sng" spc="28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</a:t>
            </a:r>
            <a:r>
              <a:rPr sz="2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άζωτο)</a:t>
            </a:r>
            <a:r>
              <a:rPr sz="2100" dirty="0">
                <a:latin typeface="Calibri"/>
                <a:cs typeface="Calibri"/>
              </a:rPr>
              <a:t>:</a:t>
            </a:r>
            <a:r>
              <a:rPr sz="2100" spc="275" dirty="0">
                <a:latin typeface="Calibri"/>
                <a:cs typeface="Calibri"/>
              </a:rPr>
              <a:t>   </a:t>
            </a:r>
            <a:r>
              <a:rPr sz="2100" spc="-10" dirty="0">
                <a:latin typeface="Calibri"/>
                <a:cs typeface="Calibri"/>
              </a:rPr>
              <a:t>υπάρχει </a:t>
            </a:r>
            <a:r>
              <a:rPr sz="2100" dirty="0">
                <a:latin typeface="Calibri"/>
                <a:cs typeface="Calibri"/>
              </a:rPr>
              <a:t>στην</a:t>
            </a:r>
            <a:r>
              <a:rPr sz="2100" spc="36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ατμόσφαιρα</a:t>
            </a:r>
            <a:r>
              <a:rPr sz="2100" spc="38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(~78%),</a:t>
            </a:r>
            <a:r>
              <a:rPr sz="2100" spc="36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αλλά</a:t>
            </a:r>
            <a:r>
              <a:rPr sz="2100" spc="38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ΔΕΝ</a:t>
            </a:r>
            <a:r>
              <a:rPr sz="2100" spc="37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ΜΠΟΡΕΙ</a:t>
            </a:r>
            <a:r>
              <a:rPr sz="2100" spc="365" dirty="0">
                <a:latin typeface="Calibri"/>
                <a:cs typeface="Calibri"/>
              </a:rPr>
              <a:t>   </a:t>
            </a:r>
            <a:r>
              <a:rPr sz="2100" spc="-25" dirty="0">
                <a:latin typeface="Calibri"/>
                <a:cs typeface="Calibri"/>
              </a:rPr>
              <a:t>ΝΑ </a:t>
            </a:r>
            <a:r>
              <a:rPr sz="2100" spc="45" dirty="0">
                <a:latin typeface="Calibri"/>
                <a:cs typeface="Calibri"/>
              </a:rPr>
              <a:t>ΑΞΙΟΠΟΙΗΘΕΙ</a:t>
            </a:r>
            <a:r>
              <a:rPr sz="2100" spc="1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(από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τους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παραγωγούς)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40"/>
              </a:spcBef>
              <a:buClr>
                <a:srgbClr val="00AF50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349885" marR="92075" indent="-274320" algn="just">
              <a:lnSpc>
                <a:spcPts val="2020"/>
              </a:lnSpc>
              <a:buSzPct val="78571"/>
              <a:buFont typeface="Arial MT"/>
              <a:buChar char="•"/>
              <a:tabLst>
                <a:tab pos="349885" algn="l"/>
                <a:tab pos="351155" algn="l"/>
              </a:tabLst>
            </a:pPr>
            <a:r>
              <a:rPr sz="2100" dirty="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sz="2100" dirty="0">
                <a:latin typeface="Calibri"/>
                <a:cs typeface="Calibri"/>
              </a:rPr>
              <a:t>Οι</a:t>
            </a:r>
            <a:r>
              <a:rPr sz="2100" spc="5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παραγωγοί</a:t>
            </a:r>
            <a:r>
              <a:rPr sz="2100" spc="7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το</a:t>
            </a:r>
            <a:r>
              <a:rPr sz="2100" spc="5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προσλαμβάνουν</a:t>
            </a:r>
            <a:r>
              <a:rPr sz="2100" spc="7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με</a:t>
            </a:r>
            <a:r>
              <a:rPr sz="2100" spc="5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τη</a:t>
            </a:r>
            <a:r>
              <a:rPr sz="2100" spc="5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μορφή</a:t>
            </a:r>
            <a:r>
              <a:rPr sz="2100" spc="70" dirty="0">
                <a:latin typeface="Calibri"/>
                <a:cs typeface="Calibri"/>
              </a:rPr>
              <a:t>  </a:t>
            </a:r>
            <a:r>
              <a:rPr sz="2100" b="1" u="sng" spc="-10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Calibri"/>
                <a:cs typeface="Calibri"/>
              </a:rPr>
              <a:t>ΝΙΤΡΙΚΩΝ</a:t>
            </a:r>
            <a:r>
              <a:rPr sz="2100" b="1" spc="-10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100" b="1" u="sng" dirty="0">
                <a:solidFill>
                  <a:srgbClr val="FF0066"/>
                </a:solidFill>
                <a:uFill>
                  <a:solidFill>
                    <a:srgbClr val="FF0066"/>
                  </a:solidFill>
                </a:uFill>
                <a:latin typeface="Calibri"/>
                <a:cs typeface="Calibri"/>
              </a:rPr>
              <a:t>ΙΟΝΤΩΝ</a:t>
            </a:r>
            <a:r>
              <a:rPr sz="2100" b="1" spc="290" dirty="0">
                <a:solidFill>
                  <a:srgbClr val="FF0066"/>
                </a:solidFill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και</a:t>
            </a:r>
            <a:r>
              <a:rPr sz="2100" spc="29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από</a:t>
            </a:r>
            <a:r>
              <a:rPr sz="2100" spc="29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εκεί</a:t>
            </a:r>
            <a:r>
              <a:rPr sz="2100" spc="30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είναι</a:t>
            </a:r>
            <a:r>
              <a:rPr sz="2100" spc="29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διαθέσιμο</a:t>
            </a:r>
            <a:r>
              <a:rPr sz="2100" spc="30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και</a:t>
            </a:r>
            <a:r>
              <a:rPr sz="2100" spc="295" dirty="0">
                <a:latin typeface="Calibri"/>
                <a:cs typeface="Calibri"/>
              </a:rPr>
              <a:t>   </a:t>
            </a:r>
            <a:r>
              <a:rPr sz="2100" spc="-10" dirty="0">
                <a:latin typeface="Calibri"/>
                <a:cs typeface="Calibri"/>
              </a:rPr>
              <a:t>στους καταναλωτές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5"/>
              </a:spcBef>
              <a:buClr>
                <a:srgbClr val="00AF50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349885" marR="93345" indent="-274320" algn="just">
              <a:lnSpc>
                <a:spcPct val="79800"/>
              </a:lnSpc>
              <a:buSzPct val="78571"/>
              <a:buFont typeface="Arial MT"/>
              <a:buChar char="•"/>
              <a:tabLst>
                <a:tab pos="349885" algn="l"/>
                <a:tab pos="351155" algn="l"/>
              </a:tabLst>
            </a:pPr>
            <a:r>
              <a:rPr sz="2100" dirty="0">
                <a:solidFill>
                  <a:srgbClr val="00AF50"/>
                </a:solidFill>
                <a:latin typeface="Calibri"/>
                <a:cs typeface="Calibri"/>
              </a:rPr>
              <a:t>	</a:t>
            </a:r>
            <a:r>
              <a:rPr sz="2100" dirty="0">
                <a:latin typeface="Calibri"/>
                <a:cs typeface="Calibri"/>
              </a:rPr>
              <a:t>Μετατροπή</a:t>
            </a:r>
            <a:r>
              <a:rPr sz="2100" spc="24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μοριακού/διατομικού/ατμοσφαιρικού</a:t>
            </a:r>
            <a:r>
              <a:rPr sz="2100" spc="265" dirty="0">
                <a:latin typeface="Calibri"/>
                <a:cs typeface="Calibri"/>
              </a:rPr>
              <a:t>   </a:t>
            </a:r>
            <a:r>
              <a:rPr sz="2100" spc="-10" dirty="0">
                <a:latin typeface="Calibri"/>
                <a:cs typeface="Calibri"/>
              </a:rPr>
              <a:t>αζώτου </a:t>
            </a:r>
            <a:r>
              <a:rPr sz="2100" dirty="0">
                <a:latin typeface="Calibri"/>
                <a:cs typeface="Calibri"/>
              </a:rPr>
              <a:t>σε</a:t>
            </a:r>
            <a:r>
              <a:rPr sz="2100" spc="18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μορφή</a:t>
            </a:r>
            <a:r>
              <a:rPr sz="2100" spc="19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αξιοποιήσιμη</a:t>
            </a:r>
            <a:r>
              <a:rPr sz="2100" spc="19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από</a:t>
            </a:r>
            <a:r>
              <a:rPr sz="2100" spc="18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τους</a:t>
            </a:r>
            <a:r>
              <a:rPr sz="2100" spc="204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παραγωγούς</a:t>
            </a:r>
            <a:r>
              <a:rPr sz="2100" spc="200" dirty="0">
                <a:latin typeface="Calibri"/>
                <a:cs typeface="Calibri"/>
              </a:rPr>
              <a:t>  </a:t>
            </a:r>
            <a:r>
              <a:rPr sz="2100" spc="-10" dirty="0">
                <a:latin typeface="Calibri"/>
                <a:cs typeface="Calibri"/>
              </a:rPr>
              <a:t>(=νιτρικά </a:t>
            </a:r>
            <a:r>
              <a:rPr sz="2100" dirty="0">
                <a:latin typeface="Calibri"/>
                <a:cs typeface="Calibri"/>
              </a:rPr>
              <a:t>ιόντα)</a:t>
            </a:r>
            <a:r>
              <a:rPr sz="2100" spc="140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195" dirty="0">
                <a:latin typeface="Times New Roman"/>
                <a:cs typeface="Times New Roman"/>
              </a:rPr>
              <a:t> </a:t>
            </a:r>
            <a:r>
              <a:rPr sz="21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Αζωτοδέσμευση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2.3.2</a:t>
            </a:r>
            <a:r>
              <a:rPr spc="-65" dirty="0"/>
              <a:t> </a:t>
            </a:r>
            <a:r>
              <a:rPr dirty="0"/>
              <a:t>ΚΥΚΛΟΣ</a:t>
            </a:r>
            <a:r>
              <a:rPr spc="-120" dirty="0"/>
              <a:t> </a:t>
            </a:r>
            <a:r>
              <a:rPr spc="-10" dirty="0"/>
              <a:t>ΤΟΥ</a:t>
            </a:r>
            <a:r>
              <a:rPr spc="-105" dirty="0"/>
              <a:t> </a:t>
            </a:r>
            <a:r>
              <a:rPr spc="-10" dirty="0"/>
              <a:t>ΑΖΩΤΟΥ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3592" y="1810702"/>
            <a:ext cx="7371715" cy="408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indent="-273685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78571"/>
              <a:buFont typeface="Arial MT"/>
              <a:buChar char="•"/>
              <a:tabLst>
                <a:tab pos="349885" algn="l"/>
              </a:tabLst>
            </a:pPr>
            <a:r>
              <a:rPr sz="21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Αζωτοδέσμευση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40"/>
              </a:spcBef>
              <a:buClr>
                <a:srgbClr val="00AF50"/>
              </a:buClr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441959" algn="just">
              <a:lnSpc>
                <a:spcPct val="100000"/>
              </a:lnSpc>
            </a:pPr>
            <a:r>
              <a:rPr sz="2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Ατμοσφαιρική</a:t>
            </a:r>
            <a:r>
              <a:rPr sz="2100" b="1" u="sng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2100" b="1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(~10%)</a:t>
            </a:r>
            <a:endParaRPr sz="2100">
              <a:latin typeface="Calibri"/>
              <a:cs typeface="Calibri"/>
            </a:endParaRPr>
          </a:p>
          <a:p>
            <a:pPr marL="683260" lvl="1" indent="-287655">
              <a:lnSpc>
                <a:spcPct val="100000"/>
              </a:lnSpc>
              <a:spcBef>
                <a:spcPts val="284"/>
              </a:spcBef>
              <a:buSzPct val="78571"/>
              <a:buFont typeface="Arial MT"/>
              <a:buChar char="•"/>
              <a:tabLst>
                <a:tab pos="683260" algn="l"/>
              </a:tabLst>
            </a:pPr>
            <a:r>
              <a:rPr sz="2100" dirty="0">
                <a:latin typeface="Calibri"/>
                <a:cs typeface="Calibri"/>
              </a:rPr>
              <a:t>Ν</a:t>
            </a:r>
            <a:r>
              <a:rPr sz="2100" baseline="-19841" dirty="0">
                <a:latin typeface="Calibri"/>
                <a:cs typeface="Calibri"/>
              </a:rPr>
              <a:t>2</a:t>
            </a:r>
            <a:r>
              <a:rPr sz="2100" spc="547" baseline="-19841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+</a:t>
            </a:r>
            <a:r>
              <a:rPr sz="2100" spc="2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υδρατμοί</a:t>
            </a:r>
            <a:r>
              <a:rPr sz="2100" spc="1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+</a:t>
            </a:r>
            <a:r>
              <a:rPr sz="2100" spc="2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ενέργεια</a:t>
            </a:r>
            <a:r>
              <a:rPr sz="2100" spc="1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από</a:t>
            </a:r>
            <a:r>
              <a:rPr sz="2100" spc="2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εκκενώσεις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204" dirty="0">
                <a:latin typeface="Times New Roman"/>
                <a:cs typeface="Times New Roman"/>
              </a:rPr>
              <a:t> </a:t>
            </a:r>
            <a:r>
              <a:rPr sz="2100" b="1" spc="-10" dirty="0">
                <a:solidFill>
                  <a:srgbClr val="252525"/>
                </a:solidFill>
                <a:latin typeface="Calibri"/>
                <a:cs typeface="Calibri"/>
              </a:rPr>
              <a:t>αμμωνία</a:t>
            </a:r>
            <a:endParaRPr sz="2100">
              <a:latin typeface="Calibri"/>
              <a:cs typeface="Calibri"/>
            </a:endParaRPr>
          </a:p>
          <a:p>
            <a:pPr marL="683260" marR="119380" lvl="1" indent="-287655" algn="just">
              <a:lnSpc>
                <a:spcPts val="2260"/>
              </a:lnSpc>
              <a:spcBef>
                <a:spcPts val="530"/>
              </a:spcBef>
              <a:buSzPct val="78571"/>
              <a:buFont typeface="Arial MT"/>
              <a:buChar char="•"/>
              <a:tabLst>
                <a:tab pos="683260" algn="l"/>
                <a:tab pos="684530" algn="l"/>
              </a:tabLst>
            </a:pPr>
            <a:r>
              <a:rPr sz="2100" dirty="0">
                <a:latin typeface="Calibri"/>
                <a:cs typeface="Calibri"/>
              </a:rPr>
              <a:t>	Ν</a:t>
            </a:r>
            <a:r>
              <a:rPr sz="2100" baseline="-19841" dirty="0">
                <a:latin typeface="Calibri"/>
                <a:cs typeface="Calibri"/>
              </a:rPr>
              <a:t>2</a:t>
            </a:r>
            <a:r>
              <a:rPr sz="2100" spc="494" baseline="-19841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+</a:t>
            </a:r>
            <a:r>
              <a:rPr sz="2100" spc="19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οξυγόνο</a:t>
            </a:r>
            <a:r>
              <a:rPr sz="2100" spc="19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+</a:t>
            </a:r>
            <a:r>
              <a:rPr sz="2100" spc="18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ενέργεια</a:t>
            </a:r>
            <a:r>
              <a:rPr sz="2100" spc="204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από</a:t>
            </a:r>
            <a:r>
              <a:rPr sz="2100" spc="19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εκκενώσεις</a:t>
            </a:r>
            <a:r>
              <a:rPr sz="2100" spc="210" dirty="0">
                <a:latin typeface="Calibri"/>
                <a:cs typeface="Calibri"/>
              </a:rPr>
              <a:t> 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150" dirty="0">
                <a:latin typeface="Times New Roman"/>
                <a:cs typeface="Times New Roman"/>
              </a:rPr>
              <a:t>  </a:t>
            </a:r>
            <a:r>
              <a:rPr sz="2100" b="1" spc="-10" dirty="0">
                <a:solidFill>
                  <a:srgbClr val="FF0066"/>
                </a:solidFill>
                <a:latin typeface="Calibri"/>
                <a:cs typeface="Calibri"/>
              </a:rPr>
              <a:t>νιτρικά ιόντα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5"/>
              </a:spcBef>
              <a:buFont typeface="Arial MT"/>
              <a:buChar char="•"/>
            </a:pPr>
            <a:endParaRPr sz="2100">
              <a:latin typeface="Calibri"/>
              <a:cs typeface="Calibri"/>
            </a:endParaRPr>
          </a:p>
          <a:p>
            <a:pPr marL="441959" algn="just">
              <a:lnSpc>
                <a:spcPct val="100000"/>
              </a:lnSpc>
            </a:pPr>
            <a:r>
              <a:rPr sz="21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Βιολογική</a:t>
            </a:r>
            <a:r>
              <a:rPr sz="2100" b="1" u="sng" spc="39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sng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(~90%)</a:t>
            </a:r>
            <a:endParaRPr sz="2100">
              <a:latin typeface="Calibri"/>
              <a:cs typeface="Calibri"/>
            </a:endParaRPr>
          </a:p>
          <a:p>
            <a:pPr marL="683260" marR="117475" lvl="1" indent="-287655" algn="just">
              <a:lnSpc>
                <a:spcPct val="89700"/>
              </a:lnSpc>
              <a:spcBef>
                <a:spcPts val="545"/>
              </a:spcBef>
              <a:buSzPct val="78571"/>
              <a:buFont typeface="Arial MT"/>
              <a:buChar char="•"/>
              <a:tabLst>
                <a:tab pos="683260" algn="l"/>
                <a:tab pos="684530" algn="l"/>
              </a:tabLst>
            </a:pPr>
            <a:r>
              <a:rPr sz="2100" dirty="0">
                <a:latin typeface="Calibri"/>
                <a:cs typeface="Calibri"/>
              </a:rPr>
              <a:t>	Ν</a:t>
            </a:r>
            <a:r>
              <a:rPr sz="2100" baseline="-19841" dirty="0">
                <a:latin typeface="Calibri"/>
                <a:cs typeface="Calibri"/>
              </a:rPr>
              <a:t>2</a:t>
            </a:r>
            <a:r>
              <a:rPr sz="2100" spc="142" baseline="-19841" dirty="0">
                <a:latin typeface="Calibri"/>
                <a:cs typeface="Calibri"/>
              </a:rPr>
              <a:t>  </a:t>
            </a:r>
            <a:r>
              <a:rPr sz="2100" dirty="0">
                <a:latin typeface="Wingdings"/>
                <a:cs typeface="Wingdings"/>
              </a:rPr>
              <a:t></a:t>
            </a:r>
            <a:r>
              <a:rPr sz="2100" spc="3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libri"/>
                <a:cs typeface="Calibri"/>
              </a:rPr>
              <a:t>ελεύθερα</a:t>
            </a:r>
            <a:r>
              <a:rPr sz="2100" spc="3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&amp;</a:t>
            </a:r>
            <a:r>
              <a:rPr sz="2100" spc="3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συμβιωτικά</a:t>
            </a:r>
            <a:r>
              <a:rPr sz="2100" spc="40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στις</a:t>
            </a:r>
            <a:r>
              <a:rPr sz="2100" spc="39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ρίζες</a:t>
            </a:r>
            <a:r>
              <a:rPr sz="2100" spc="3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των</a:t>
            </a:r>
            <a:r>
              <a:rPr sz="2100" spc="395" dirty="0"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AF50"/>
                </a:solidFill>
                <a:latin typeface="Calibri"/>
                <a:cs typeface="Calibri"/>
              </a:rPr>
              <a:t>ψυχανθών </a:t>
            </a:r>
            <a:r>
              <a:rPr sz="2100" dirty="0">
                <a:latin typeface="Calibri"/>
                <a:cs typeface="Calibri"/>
              </a:rPr>
              <a:t>(τριφύλλι,</a:t>
            </a:r>
            <a:r>
              <a:rPr sz="2100" spc="395" dirty="0">
                <a:latin typeface="Calibri"/>
                <a:cs typeface="Calibri"/>
              </a:rPr>
              <a:t>     </a:t>
            </a:r>
            <a:r>
              <a:rPr sz="2100" dirty="0">
                <a:latin typeface="Calibri"/>
                <a:cs typeface="Calibri"/>
              </a:rPr>
              <a:t>μπιζελιά,</a:t>
            </a:r>
            <a:r>
              <a:rPr sz="2100" spc="400" dirty="0">
                <a:latin typeface="Calibri"/>
                <a:cs typeface="Calibri"/>
              </a:rPr>
              <a:t>     </a:t>
            </a:r>
            <a:r>
              <a:rPr sz="2100" dirty="0">
                <a:latin typeface="Calibri"/>
                <a:cs typeface="Calibri"/>
              </a:rPr>
              <a:t>φασολιά,</a:t>
            </a:r>
            <a:r>
              <a:rPr sz="2100" spc="400" dirty="0">
                <a:latin typeface="Calibri"/>
                <a:cs typeface="Calibri"/>
              </a:rPr>
              <a:t>     </a:t>
            </a:r>
            <a:r>
              <a:rPr sz="2100" dirty="0">
                <a:latin typeface="Calibri"/>
                <a:cs typeface="Calibri"/>
              </a:rPr>
              <a:t>σόγια,</a:t>
            </a:r>
            <a:r>
              <a:rPr sz="2100" spc="395" dirty="0">
                <a:latin typeface="Calibri"/>
                <a:cs typeface="Calibri"/>
              </a:rPr>
              <a:t>     </a:t>
            </a:r>
            <a:r>
              <a:rPr sz="2100" spc="-10" dirty="0">
                <a:latin typeface="Calibri"/>
                <a:cs typeface="Calibri"/>
              </a:rPr>
              <a:t>κ.ά.) </a:t>
            </a:r>
            <a:r>
              <a:rPr sz="2100" spc="10" dirty="0">
                <a:latin typeface="Calibri"/>
                <a:cs typeface="Calibri"/>
              </a:rPr>
              <a:t>ΑΖΩΤΟΔΕΣΜΕΥΤΙΚΑ</a:t>
            </a:r>
            <a:r>
              <a:rPr sz="2100" spc="225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βακτήρια</a:t>
            </a:r>
            <a:r>
              <a:rPr sz="2100" spc="229" dirty="0">
                <a:latin typeface="Calibri"/>
                <a:cs typeface="Calibri"/>
              </a:rPr>
              <a:t> </a:t>
            </a:r>
            <a:r>
              <a:rPr sz="2100" spc="10" dirty="0">
                <a:latin typeface="Wingdings"/>
                <a:cs typeface="Wingdings"/>
              </a:rPr>
              <a:t></a:t>
            </a:r>
            <a:r>
              <a:rPr sz="2100" spc="245" dirty="0">
                <a:latin typeface="Times New Roman"/>
                <a:cs typeface="Times New Roman"/>
              </a:rPr>
              <a:t> </a:t>
            </a:r>
            <a:r>
              <a:rPr sz="2100" b="1" spc="10" dirty="0">
                <a:solidFill>
                  <a:srgbClr val="FF0066"/>
                </a:solidFill>
                <a:latin typeface="Calibri"/>
                <a:cs typeface="Calibri"/>
              </a:rPr>
              <a:t>νιτρικά</a:t>
            </a:r>
            <a:r>
              <a:rPr sz="2100" b="1" spc="265" dirty="0">
                <a:solidFill>
                  <a:srgbClr val="FF0066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66"/>
                </a:solidFill>
                <a:latin typeface="Calibri"/>
                <a:cs typeface="Calibri"/>
              </a:rPr>
              <a:t>ιόντα</a:t>
            </a:r>
            <a:endParaRPr sz="2100">
              <a:latin typeface="Calibri"/>
              <a:cs typeface="Calibri"/>
            </a:endParaRPr>
          </a:p>
          <a:p>
            <a:pPr marL="683260" lvl="1" indent="-287655">
              <a:lnSpc>
                <a:spcPct val="100000"/>
              </a:lnSpc>
              <a:spcBef>
                <a:spcPts val="240"/>
              </a:spcBef>
              <a:buSzPct val="78571"/>
              <a:buFont typeface="Arial MT"/>
              <a:buChar char="•"/>
              <a:tabLst>
                <a:tab pos="683260" algn="l"/>
              </a:tabLst>
            </a:pPr>
            <a:r>
              <a:rPr sz="2100" spc="45" dirty="0">
                <a:latin typeface="Calibri"/>
                <a:cs typeface="Calibri"/>
              </a:rPr>
              <a:t>Όσπρια: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πλούσια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σε</a:t>
            </a:r>
            <a:r>
              <a:rPr sz="2100" spc="2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πρωτεΐνες</a:t>
            </a:r>
            <a:r>
              <a:rPr sz="2100" spc="2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(ΓΙΑΤΙ;)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ΑΤΜΟΣΦΑΙΡΙΚΗ</a:t>
            </a:r>
            <a:r>
              <a:rPr spc="-65" dirty="0"/>
              <a:t> </a:t>
            </a:r>
            <a:r>
              <a:rPr spc="-10" dirty="0"/>
              <a:t>ΑΖΩΤΟΔΕΣΜΕΥΣΗ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88290" indent="-275590" algn="just">
              <a:lnSpc>
                <a:spcPct val="100000"/>
              </a:lnSpc>
              <a:spcBef>
                <a:spcPts val="1100"/>
              </a:spcBef>
              <a:buClr>
                <a:srgbClr val="00AF50"/>
              </a:buClr>
              <a:buSzPct val="78571"/>
              <a:buFont typeface="Arial MT"/>
              <a:buChar char="•"/>
              <a:tabLst>
                <a:tab pos="288290" algn="l"/>
              </a:tabLst>
            </a:pPr>
            <a:r>
              <a:rPr b="1" dirty="0">
                <a:latin typeface="Calibri"/>
                <a:cs typeface="Calibri"/>
              </a:rPr>
              <a:t>Κατέχει</a:t>
            </a:r>
            <a:r>
              <a:rPr b="1" spc="2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το</a:t>
            </a:r>
            <a:r>
              <a:rPr b="1" spc="2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10%</a:t>
            </a:r>
            <a:r>
              <a:rPr b="1" spc="24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της</a:t>
            </a:r>
            <a:r>
              <a:rPr b="1" spc="2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συνολικής</a:t>
            </a:r>
            <a:r>
              <a:rPr b="1" spc="19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αζωτοδέσμευσης</a:t>
            </a:r>
          </a:p>
          <a:p>
            <a:pPr marL="469900" marR="12065" indent="-457834" algn="just">
              <a:lnSpc>
                <a:spcPct val="100000"/>
              </a:lnSpc>
              <a:spcBef>
                <a:spcPts val="1000"/>
              </a:spcBef>
              <a:buClr>
                <a:srgbClr val="00AF50"/>
              </a:buClr>
              <a:buSzPct val="78571"/>
              <a:buAutoNum type="arabicPeriod"/>
              <a:tabLst>
                <a:tab pos="469900" algn="l"/>
              </a:tabLst>
            </a:pPr>
            <a:r>
              <a:rPr dirty="0"/>
              <a:t>Το</a:t>
            </a:r>
            <a:r>
              <a:rPr spc="35" dirty="0"/>
              <a:t>  </a:t>
            </a:r>
            <a:r>
              <a:rPr dirty="0"/>
              <a:t>άζωτο</a:t>
            </a:r>
            <a:r>
              <a:rPr spc="40" dirty="0"/>
              <a:t>  </a:t>
            </a:r>
            <a:r>
              <a:rPr dirty="0"/>
              <a:t>της</a:t>
            </a:r>
            <a:r>
              <a:rPr spc="30" dirty="0"/>
              <a:t>  </a:t>
            </a:r>
            <a:r>
              <a:rPr dirty="0"/>
              <a:t>ατμόσφαιρας</a:t>
            </a:r>
            <a:r>
              <a:rPr spc="55" dirty="0"/>
              <a:t>  </a:t>
            </a:r>
            <a:r>
              <a:rPr dirty="0"/>
              <a:t>αντιδρά</a:t>
            </a:r>
            <a:r>
              <a:rPr spc="40" dirty="0"/>
              <a:t>  </a:t>
            </a:r>
            <a:r>
              <a:rPr dirty="0"/>
              <a:t>με</a:t>
            </a:r>
            <a:r>
              <a:rPr spc="40" dirty="0"/>
              <a:t>  </a:t>
            </a:r>
            <a:r>
              <a:rPr dirty="0"/>
              <a:t>το</a:t>
            </a:r>
            <a:r>
              <a:rPr spc="35" dirty="0"/>
              <a:t>  </a:t>
            </a:r>
            <a:r>
              <a:rPr spc="-10" dirty="0"/>
              <a:t>ατμοσφαιρικό </a:t>
            </a:r>
            <a:r>
              <a:rPr dirty="0"/>
              <a:t>οξυγόνο</a:t>
            </a:r>
            <a:r>
              <a:rPr spc="185" dirty="0"/>
              <a:t>  </a:t>
            </a:r>
            <a:r>
              <a:rPr dirty="0"/>
              <a:t>και</a:t>
            </a:r>
            <a:r>
              <a:rPr spc="195" dirty="0"/>
              <a:t>  </a:t>
            </a:r>
            <a:r>
              <a:rPr dirty="0"/>
              <a:t>με</a:t>
            </a:r>
            <a:r>
              <a:rPr spc="195" dirty="0"/>
              <a:t>  </a:t>
            </a:r>
            <a:r>
              <a:rPr dirty="0"/>
              <a:t>τους</a:t>
            </a:r>
            <a:r>
              <a:rPr spc="195" dirty="0"/>
              <a:t>  </a:t>
            </a:r>
            <a:r>
              <a:rPr dirty="0"/>
              <a:t>υδρατμούς</a:t>
            </a:r>
            <a:r>
              <a:rPr spc="204" dirty="0"/>
              <a:t>  </a:t>
            </a:r>
            <a:r>
              <a:rPr dirty="0"/>
              <a:t>σχηματίζοντας</a:t>
            </a:r>
            <a:r>
              <a:rPr spc="220" dirty="0"/>
              <a:t>  </a:t>
            </a:r>
            <a:r>
              <a:rPr b="1" spc="-10" dirty="0">
                <a:solidFill>
                  <a:srgbClr val="6F2F9F"/>
                </a:solidFill>
                <a:latin typeface="Calibri"/>
                <a:cs typeface="Calibri"/>
              </a:rPr>
              <a:t>νιτρικά </a:t>
            </a:r>
            <a:r>
              <a:rPr b="1" dirty="0">
                <a:solidFill>
                  <a:srgbClr val="6F2F9F"/>
                </a:solidFill>
                <a:latin typeface="Calibri"/>
                <a:cs typeface="Calibri"/>
              </a:rPr>
              <a:t>ιόντα</a:t>
            </a:r>
            <a:r>
              <a:rPr b="1" spc="2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/>
              <a:t>και</a:t>
            </a:r>
            <a:r>
              <a:rPr spc="225" dirty="0"/>
              <a:t> </a:t>
            </a:r>
            <a:r>
              <a:rPr b="1" dirty="0">
                <a:solidFill>
                  <a:srgbClr val="FF0000"/>
                </a:solidFill>
                <a:latin typeface="Calibri"/>
                <a:cs typeface="Calibri"/>
              </a:rPr>
              <a:t>αμμωνία</a:t>
            </a:r>
            <a:r>
              <a:rPr b="1" spc="25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pc="-10" dirty="0"/>
              <a:t>αντίστοιχα</a:t>
            </a:r>
          </a:p>
          <a:p>
            <a:pPr>
              <a:lnSpc>
                <a:spcPct val="100000"/>
              </a:lnSpc>
              <a:spcBef>
                <a:spcPts val="1960"/>
              </a:spcBef>
              <a:buClr>
                <a:srgbClr val="00AF50"/>
              </a:buClr>
              <a:buFont typeface="Calibri"/>
              <a:buAutoNum type="arabicPeriod"/>
            </a:pPr>
            <a:endParaRPr spc="-10" dirty="0"/>
          </a:p>
          <a:p>
            <a:pPr marL="469900" marR="15240" indent="-457834" algn="just">
              <a:lnSpc>
                <a:spcPct val="100000"/>
              </a:lnSpc>
              <a:buClr>
                <a:srgbClr val="00AF50"/>
              </a:buClr>
              <a:buSzPct val="78571"/>
              <a:buAutoNum type="arabicPeriod"/>
              <a:tabLst>
                <a:tab pos="469900" algn="l"/>
              </a:tabLst>
            </a:pPr>
            <a:r>
              <a:rPr dirty="0"/>
              <a:t>Η</a:t>
            </a:r>
            <a:r>
              <a:rPr spc="60" dirty="0"/>
              <a:t>  </a:t>
            </a:r>
            <a:r>
              <a:rPr dirty="0"/>
              <a:t>απαραίτητη</a:t>
            </a:r>
            <a:r>
              <a:rPr spc="65" dirty="0"/>
              <a:t>  </a:t>
            </a:r>
            <a:r>
              <a:rPr dirty="0"/>
              <a:t>ενέργεια</a:t>
            </a:r>
            <a:r>
              <a:rPr spc="75" dirty="0"/>
              <a:t>  </a:t>
            </a:r>
            <a:r>
              <a:rPr dirty="0"/>
              <a:t>προσφέρεται</a:t>
            </a:r>
            <a:r>
              <a:rPr spc="80" dirty="0"/>
              <a:t>  </a:t>
            </a:r>
            <a:r>
              <a:rPr dirty="0"/>
              <a:t>από</a:t>
            </a:r>
            <a:r>
              <a:rPr spc="55" dirty="0"/>
              <a:t>  </a:t>
            </a:r>
            <a:r>
              <a:rPr dirty="0"/>
              <a:t>τις</a:t>
            </a:r>
            <a:r>
              <a:rPr spc="55" dirty="0"/>
              <a:t>  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ηλεκτρικές 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εκκενώσεις</a:t>
            </a:r>
            <a:r>
              <a:rPr b="1" spc="3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/>
              <a:t>(Αστραπές</a:t>
            </a:r>
            <a:r>
              <a:rPr spc="305" dirty="0"/>
              <a:t> </a:t>
            </a:r>
            <a:r>
              <a:rPr dirty="0"/>
              <a:t>–</a:t>
            </a:r>
            <a:r>
              <a:rPr spc="355" dirty="0"/>
              <a:t> </a:t>
            </a:r>
            <a:r>
              <a:rPr spc="-10" dirty="0"/>
              <a:t>Κεραυνοί)</a:t>
            </a:r>
          </a:p>
          <a:p>
            <a:pPr>
              <a:lnSpc>
                <a:spcPct val="100000"/>
              </a:lnSpc>
              <a:spcBef>
                <a:spcPts val="1960"/>
              </a:spcBef>
              <a:buClr>
                <a:srgbClr val="00AF50"/>
              </a:buClr>
              <a:buFont typeface="Calibri"/>
              <a:buAutoNum type="arabicPeriod"/>
            </a:pPr>
            <a:endParaRPr spc="-10" dirty="0"/>
          </a:p>
          <a:p>
            <a:pPr marL="471170" indent="-458470" algn="just">
              <a:lnSpc>
                <a:spcPct val="100000"/>
              </a:lnSpc>
              <a:buClr>
                <a:srgbClr val="00AF50"/>
              </a:buClr>
              <a:buSzPct val="78571"/>
              <a:buAutoNum type="arabicPeriod"/>
              <a:tabLst>
                <a:tab pos="471170" algn="l"/>
              </a:tabLst>
            </a:pPr>
            <a:r>
              <a:rPr dirty="0"/>
              <a:t>Τα</a:t>
            </a:r>
            <a:r>
              <a:rPr spc="265" dirty="0"/>
              <a:t>  </a:t>
            </a:r>
            <a:r>
              <a:rPr dirty="0"/>
              <a:t>νιτρικά</a:t>
            </a:r>
            <a:r>
              <a:rPr spc="270" dirty="0"/>
              <a:t>  </a:t>
            </a:r>
            <a:r>
              <a:rPr dirty="0"/>
              <a:t>ιόντα</a:t>
            </a:r>
            <a:r>
              <a:rPr spc="275" dirty="0"/>
              <a:t>  </a:t>
            </a:r>
            <a:r>
              <a:rPr dirty="0"/>
              <a:t>και</a:t>
            </a:r>
            <a:r>
              <a:rPr spc="280" dirty="0"/>
              <a:t>  </a:t>
            </a:r>
            <a:r>
              <a:rPr dirty="0"/>
              <a:t>η</a:t>
            </a:r>
            <a:r>
              <a:rPr spc="260" dirty="0"/>
              <a:t>  </a:t>
            </a:r>
            <a:r>
              <a:rPr dirty="0"/>
              <a:t>αμμωνία</a:t>
            </a:r>
            <a:r>
              <a:rPr spc="275" dirty="0"/>
              <a:t>  </a:t>
            </a:r>
            <a:r>
              <a:rPr dirty="0"/>
              <a:t>μεταφέρονται</a:t>
            </a:r>
            <a:r>
              <a:rPr spc="280" dirty="0"/>
              <a:t>  </a:t>
            </a:r>
            <a:r>
              <a:rPr dirty="0"/>
              <a:t>με</a:t>
            </a:r>
            <a:r>
              <a:rPr spc="275" dirty="0"/>
              <a:t>  </a:t>
            </a:r>
            <a:r>
              <a:rPr spc="-25" dirty="0"/>
              <a:t>τη</a:t>
            </a: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b="1" dirty="0">
                <a:solidFill>
                  <a:srgbClr val="00AF50"/>
                </a:solidFill>
                <a:latin typeface="Calibri"/>
                <a:cs typeface="Calibri"/>
              </a:rPr>
              <a:t>βροχή</a:t>
            </a:r>
            <a:r>
              <a:rPr b="1" spc="2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/>
              <a:t>στο</a:t>
            </a:r>
            <a:r>
              <a:rPr spc="204" dirty="0"/>
              <a:t> </a:t>
            </a:r>
            <a:r>
              <a:rPr spc="-10" dirty="0"/>
              <a:t>έδαφος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1739" y="1277619"/>
            <a:ext cx="6252210" cy="5384800"/>
            <a:chOff x="1221739" y="1277619"/>
            <a:chExt cx="6252210" cy="5384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1739" y="1277619"/>
              <a:ext cx="6251947" cy="37185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5919" y="4777740"/>
              <a:ext cx="2344420" cy="18846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ΑΤΜΟΣΦΑΙΡΙΚΗ</a:t>
            </a:r>
            <a:r>
              <a:rPr spc="-45" dirty="0"/>
              <a:t> </a:t>
            </a:r>
            <a:r>
              <a:rPr spc="-10" dirty="0"/>
              <a:t>ΑΖΩΤΟΔΕΣΜΕΥΣΗ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ΒΙΟΛΟΓΙΚΗ</a:t>
            </a:r>
            <a:r>
              <a:rPr spc="-155" dirty="0"/>
              <a:t> </a:t>
            </a:r>
            <a:r>
              <a:rPr spc="-10" dirty="0"/>
              <a:t>ΑΖΩΤΟΔΕΣΜΕΥΣΗ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7092" y="1714626"/>
            <a:ext cx="7197090" cy="4116704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100"/>
              </a:spcBef>
              <a:buClr>
                <a:srgbClr val="00AF50"/>
              </a:buClr>
              <a:buSzPct val="78571"/>
              <a:buFont typeface="Arial MT"/>
              <a:buChar char="•"/>
              <a:tabLst>
                <a:tab pos="286385" algn="l"/>
              </a:tabLst>
            </a:pPr>
            <a:r>
              <a:rPr sz="2100" b="1" dirty="0">
                <a:latin typeface="Calibri"/>
                <a:cs typeface="Calibri"/>
              </a:rPr>
              <a:t>Κατέχει</a:t>
            </a:r>
            <a:r>
              <a:rPr sz="2100" b="1" spc="22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το</a:t>
            </a:r>
            <a:r>
              <a:rPr sz="2100" b="1" spc="27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90%</a:t>
            </a:r>
            <a:r>
              <a:rPr sz="2100" b="1" spc="24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της</a:t>
            </a:r>
            <a:r>
              <a:rPr sz="2100" b="1" spc="27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συνολικής</a:t>
            </a:r>
            <a:r>
              <a:rPr sz="2100" b="1" spc="19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αζωτοδέσμευσης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100" spc="10" dirty="0">
                <a:latin typeface="Calibri"/>
                <a:cs typeface="Calibri"/>
              </a:rPr>
              <a:t>Πραγματοποιείται</a:t>
            </a:r>
            <a:r>
              <a:rPr sz="2100" spc="51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από:</a:t>
            </a:r>
            <a:endParaRPr sz="21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005"/>
              </a:spcBef>
              <a:buSzPct val="78571"/>
              <a:buAutoNum type="arabicPeriod"/>
              <a:tabLst>
                <a:tab pos="469900" algn="l"/>
              </a:tabLst>
            </a:pP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Ελεύθερους</a:t>
            </a:r>
            <a:r>
              <a:rPr sz="2100" b="1" spc="3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ή</a:t>
            </a:r>
            <a:r>
              <a:rPr sz="2100" b="1" spc="4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AF50"/>
                </a:solidFill>
                <a:latin typeface="Calibri"/>
                <a:cs typeface="Calibri"/>
              </a:rPr>
              <a:t>συμβιωτικούς</a:t>
            </a:r>
            <a:r>
              <a:rPr sz="2100" b="1" spc="3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AF50"/>
                </a:solidFill>
                <a:latin typeface="Calibri"/>
                <a:cs typeface="Calibri"/>
              </a:rPr>
              <a:t>μικροοργανισμούς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55"/>
              </a:spcBef>
              <a:buAutoNum type="arabicPeriod"/>
            </a:pPr>
            <a:endParaRPr sz="2100">
              <a:latin typeface="Calibri"/>
              <a:cs typeface="Calibri"/>
            </a:endParaRPr>
          </a:p>
          <a:p>
            <a:pPr marL="469900" marR="8255" indent="-457834" algn="just">
              <a:lnSpc>
                <a:spcPct val="100000"/>
              </a:lnSpc>
              <a:buClr>
                <a:srgbClr val="00AF50"/>
              </a:buClr>
              <a:buSzPct val="78571"/>
              <a:buAutoNum type="arabicPeriod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Σημαντικότερα</a:t>
            </a:r>
            <a:r>
              <a:rPr sz="2100" spc="415" dirty="0">
                <a:latin typeface="Calibri"/>
                <a:cs typeface="Calibri"/>
              </a:rPr>
              <a:t> 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αζωτοδεσμευτικά</a:t>
            </a:r>
            <a:r>
              <a:rPr sz="2100" b="1" spc="41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βακτήρια</a:t>
            </a:r>
            <a:r>
              <a:rPr sz="2100" b="1" spc="405" dirty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είναι</a:t>
            </a:r>
            <a:r>
              <a:rPr sz="2100" spc="385" dirty="0">
                <a:latin typeface="Calibri"/>
                <a:cs typeface="Calibri"/>
              </a:rPr>
              <a:t>  </a:t>
            </a:r>
            <a:r>
              <a:rPr sz="2100" spc="-20" dirty="0">
                <a:latin typeface="Calibri"/>
                <a:cs typeface="Calibri"/>
              </a:rPr>
              <a:t>αυτά </a:t>
            </a:r>
            <a:r>
              <a:rPr sz="2100" dirty="0">
                <a:latin typeface="Calibri"/>
                <a:cs typeface="Calibri"/>
              </a:rPr>
              <a:t>που</a:t>
            </a:r>
            <a:r>
              <a:rPr sz="2100" spc="4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ζουν</a:t>
            </a:r>
            <a:r>
              <a:rPr sz="2100" spc="4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συμβιωτικά</a:t>
            </a:r>
            <a:r>
              <a:rPr sz="2100" spc="47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στις</a:t>
            </a:r>
            <a:r>
              <a:rPr sz="2100" spc="4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ρίζες</a:t>
            </a:r>
            <a:r>
              <a:rPr sz="2100" spc="45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των</a:t>
            </a:r>
            <a:r>
              <a:rPr sz="2100" spc="4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ψυχανθών</a:t>
            </a:r>
            <a:r>
              <a:rPr sz="2100" spc="4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σε</a:t>
            </a:r>
            <a:r>
              <a:rPr sz="2100" spc="49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ειδικά </a:t>
            </a:r>
            <a:r>
              <a:rPr sz="2100" dirty="0">
                <a:latin typeface="Calibri"/>
                <a:cs typeface="Calibri"/>
              </a:rPr>
              <a:t>εξογκώματα</a:t>
            </a:r>
            <a:r>
              <a:rPr sz="2100" spc="2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τα</a:t>
            </a:r>
            <a:r>
              <a:rPr sz="2100" spc="2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φυμάτια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60"/>
              </a:spcBef>
              <a:buAutoNum type="arabicPeriod"/>
            </a:pPr>
            <a:endParaRPr sz="21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Clr>
                <a:srgbClr val="00AF50"/>
              </a:buClr>
              <a:buSzPct val="78571"/>
              <a:buAutoNum type="arabicPeriod"/>
              <a:tabLst>
                <a:tab pos="469900" algn="l"/>
                <a:tab pos="1715135" algn="l"/>
                <a:tab pos="2426335" algn="l"/>
                <a:tab pos="2827655" algn="l"/>
                <a:tab pos="4042410" algn="l"/>
                <a:tab pos="4336415" algn="l"/>
                <a:tab pos="5530850" algn="l"/>
                <a:tab pos="5828030" algn="l"/>
                <a:tab pos="7040245" algn="l"/>
              </a:tabLst>
            </a:pPr>
            <a:r>
              <a:rPr sz="2100" b="1" spc="-10" dirty="0">
                <a:solidFill>
                  <a:srgbClr val="006FC0"/>
                </a:solidFill>
                <a:latin typeface="Calibri"/>
                <a:cs typeface="Calibri"/>
              </a:rPr>
              <a:t>Ψυχανθή</a:t>
            </a:r>
            <a:r>
              <a:rPr sz="2100" b="1" dirty="0">
                <a:solidFill>
                  <a:srgbClr val="006FC0"/>
                </a:solidFill>
                <a:latin typeface="Calibri"/>
                <a:cs typeface="Calibri"/>
              </a:rPr>
              <a:t>	</a:t>
            </a:r>
            <a:r>
              <a:rPr sz="2100" spc="-20" dirty="0">
                <a:latin typeface="Calibri"/>
                <a:cs typeface="Calibri"/>
              </a:rPr>
              <a:t>είναι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25" dirty="0">
                <a:latin typeface="Calibri"/>
                <a:cs typeface="Calibri"/>
              </a:rPr>
              <a:t>το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τριφύλλι,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50" dirty="0">
                <a:latin typeface="Calibri"/>
                <a:cs typeface="Calibri"/>
              </a:rPr>
              <a:t>η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μπιζελιά,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50" dirty="0">
                <a:latin typeface="Calibri"/>
                <a:cs typeface="Calibri"/>
              </a:rPr>
              <a:t>η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10" dirty="0">
                <a:latin typeface="Calibri"/>
                <a:cs typeface="Calibri"/>
              </a:rPr>
              <a:t>φασολιά,</a:t>
            </a:r>
            <a:r>
              <a:rPr sz="2100" dirty="0">
                <a:latin typeface="Calibri"/>
                <a:cs typeface="Calibri"/>
              </a:rPr>
              <a:t>	</a:t>
            </a:r>
            <a:r>
              <a:rPr sz="2100" spc="-50" dirty="0">
                <a:latin typeface="Calibri"/>
                <a:cs typeface="Calibri"/>
              </a:rPr>
              <a:t>η</a:t>
            </a:r>
            <a:endParaRPr sz="21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100" dirty="0">
                <a:latin typeface="Calibri"/>
                <a:cs typeface="Calibri"/>
              </a:rPr>
              <a:t>φακή,</a:t>
            </a:r>
            <a:r>
              <a:rPr sz="2100" spc="1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η</a:t>
            </a:r>
            <a:r>
              <a:rPr sz="2100" spc="204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σόγια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ΒΙΟΛΟΓΙΚΗ</a:t>
            </a:r>
            <a:r>
              <a:rPr spc="-155" dirty="0"/>
              <a:t> </a:t>
            </a:r>
            <a:r>
              <a:rPr spc="-10" dirty="0"/>
              <a:t>ΑΖΩΤΟΔΕΣΜΕΥΣΗ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7972108" cy="3608808"/>
          </a:xfrm>
          <a:prstGeom prst="rect">
            <a:avLst/>
          </a:prstGeom>
        </p:spPr>
        <p:txBody>
          <a:bodyPr vert="horz" wrap="square" lIns="0" tIns="139827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78571"/>
              <a:buAutoNum type="arabicPeriod" startAt="4"/>
              <a:tabLst>
                <a:tab pos="469900" algn="l"/>
              </a:tabLst>
            </a:pPr>
            <a:r>
              <a:rPr sz="2400" dirty="0"/>
              <a:t>Τα</a:t>
            </a:r>
            <a:r>
              <a:rPr sz="2400" spc="210" dirty="0"/>
              <a:t>  </a:t>
            </a:r>
            <a:r>
              <a:rPr sz="2400" dirty="0"/>
              <a:t>αζωτοδεσμευτικά</a:t>
            </a:r>
            <a:r>
              <a:rPr sz="2400" spc="220" dirty="0"/>
              <a:t>  </a:t>
            </a:r>
            <a:r>
              <a:rPr sz="2400" dirty="0"/>
              <a:t>βακτήρια</a:t>
            </a:r>
            <a:r>
              <a:rPr sz="2400" spc="225" dirty="0"/>
              <a:t>  </a:t>
            </a:r>
            <a:r>
              <a:rPr sz="2400" dirty="0"/>
              <a:t>έχουν</a:t>
            </a:r>
            <a:r>
              <a:rPr sz="2400" spc="215" dirty="0"/>
              <a:t>  </a:t>
            </a:r>
            <a:r>
              <a:rPr sz="2400" dirty="0"/>
              <a:t>την</a:t>
            </a:r>
            <a:r>
              <a:rPr sz="2400" spc="210" dirty="0"/>
              <a:t>  </a:t>
            </a:r>
            <a:r>
              <a:rPr sz="2400" dirty="0"/>
              <a:t>ικανότητα</a:t>
            </a:r>
            <a:r>
              <a:rPr sz="2400" spc="225" dirty="0"/>
              <a:t>  </a:t>
            </a:r>
            <a:r>
              <a:rPr sz="2400" spc="-25" dirty="0"/>
              <a:t>να </a:t>
            </a:r>
            <a:r>
              <a:rPr sz="2400" dirty="0"/>
              <a:t>δεσμεύουν</a:t>
            </a:r>
            <a:r>
              <a:rPr sz="2400" spc="425" dirty="0"/>
              <a:t>   </a:t>
            </a:r>
            <a:r>
              <a:rPr sz="2400" dirty="0"/>
              <a:t>το</a:t>
            </a:r>
            <a:r>
              <a:rPr sz="2400" spc="415" dirty="0"/>
              <a:t>  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ατμοσφαιρικό</a:t>
            </a:r>
            <a:r>
              <a:rPr sz="2400" b="1" spc="430" dirty="0">
                <a:solidFill>
                  <a:srgbClr val="00AF50"/>
                </a:solidFill>
                <a:latin typeface="Calibri"/>
                <a:cs typeface="Calibri"/>
              </a:rPr>
              <a:t>  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άζωτο</a:t>
            </a:r>
            <a:r>
              <a:rPr sz="2400" b="1" spc="420" dirty="0">
                <a:solidFill>
                  <a:srgbClr val="00AF50"/>
                </a:solidFill>
                <a:latin typeface="Calibri"/>
                <a:cs typeface="Calibri"/>
              </a:rPr>
              <a:t>   </a:t>
            </a:r>
            <a:r>
              <a:rPr sz="2400" dirty="0"/>
              <a:t>και</a:t>
            </a:r>
            <a:r>
              <a:rPr sz="2400" spc="420" dirty="0"/>
              <a:t>   </a:t>
            </a:r>
            <a:r>
              <a:rPr sz="2400" dirty="0"/>
              <a:t>να</a:t>
            </a:r>
            <a:r>
              <a:rPr sz="2400" spc="420" dirty="0"/>
              <a:t>   </a:t>
            </a:r>
            <a:r>
              <a:rPr sz="2400" spc="-25" dirty="0"/>
              <a:t>το </a:t>
            </a:r>
            <a:r>
              <a:rPr sz="2400" dirty="0"/>
              <a:t>μετατρέπουν</a:t>
            </a:r>
            <a:r>
              <a:rPr sz="2400" spc="275" dirty="0"/>
              <a:t> </a:t>
            </a:r>
            <a:r>
              <a:rPr sz="2400" dirty="0"/>
              <a:t>σε</a:t>
            </a:r>
            <a:r>
              <a:rPr sz="2400" spc="310" dirty="0"/>
              <a:t> </a:t>
            </a: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νιτρικά</a:t>
            </a:r>
            <a:r>
              <a:rPr sz="2400" b="1" spc="29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F2F9F"/>
                </a:solidFill>
                <a:latin typeface="Calibri"/>
                <a:cs typeface="Calibri"/>
              </a:rPr>
              <a:t>ιόντα</a:t>
            </a:r>
          </a:p>
          <a:p>
            <a:pPr>
              <a:lnSpc>
                <a:spcPct val="100000"/>
              </a:lnSpc>
              <a:spcBef>
                <a:spcPts val="1955"/>
              </a:spcBef>
              <a:buClr>
                <a:srgbClr val="00AF50"/>
              </a:buClr>
              <a:buFont typeface="Calibri"/>
              <a:buAutoNum type="arabicPeriod" startAt="4"/>
            </a:pPr>
            <a:endParaRPr sz="2400" b="1" spc="-10" dirty="0">
              <a:solidFill>
                <a:srgbClr val="6F2F9F"/>
              </a:solidFill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00AF50"/>
              </a:buClr>
              <a:buSzPct val="78571"/>
              <a:buAutoNum type="arabicPeriod" startAt="4"/>
              <a:tabLst>
                <a:tab pos="469900" algn="l"/>
                <a:tab pos="934719" algn="l"/>
                <a:tab pos="1907539" algn="l"/>
                <a:tab pos="2695575" algn="l"/>
                <a:tab pos="3887470" algn="l"/>
                <a:tab pos="4336415" algn="l"/>
                <a:tab pos="6296025" algn="l"/>
                <a:tab pos="6922770" algn="l"/>
              </a:tabLst>
            </a:pPr>
            <a:r>
              <a:rPr sz="2400" spc="-25" dirty="0"/>
              <a:t>Τα</a:t>
            </a:r>
            <a:r>
              <a:rPr sz="2400" dirty="0"/>
              <a:t>	</a:t>
            </a:r>
            <a:r>
              <a:rPr sz="2400" spc="-10" dirty="0"/>
              <a:t>νιτρικά</a:t>
            </a:r>
            <a:r>
              <a:rPr sz="2400" dirty="0"/>
              <a:t>	</a:t>
            </a:r>
            <a:r>
              <a:rPr sz="2400" spc="-20" dirty="0"/>
              <a:t>ιόντα</a:t>
            </a:r>
            <a:r>
              <a:rPr sz="2400" dirty="0"/>
              <a:t>	</a:t>
            </a:r>
            <a:r>
              <a:rPr sz="2400" spc="-10" dirty="0"/>
              <a:t>μπορούν</a:t>
            </a:r>
            <a:r>
              <a:rPr sz="2400" dirty="0"/>
              <a:t>	</a:t>
            </a:r>
            <a:r>
              <a:rPr sz="2400" spc="-25" dirty="0"/>
              <a:t>να</a:t>
            </a:r>
            <a:r>
              <a:rPr sz="2400" dirty="0"/>
              <a:t>	</a:t>
            </a:r>
            <a:r>
              <a:rPr sz="2400" spc="-10" dirty="0"/>
              <a:t>απορροφηθούν</a:t>
            </a:r>
            <a:r>
              <a:rPr sz="2400" dirty="0"/>
              <a:t>	</a:t>
            </a:r>
            <a:r>
              <a:rPr sz="2400" spc="-25" dirty="0"/>
              <a:t>από</a:t>
            </a:r>
            <a:r>
              <a:rPr sz="2400" dirty="0"/>
              <a:t>	</a:t>
            </a:r>
            <a:r>
              <a:rPr sz="2400" spc="-25" dirty="0"/>
              <a:t>τα</a:t>
            </a:r>
          </a:p>
          <a:p>
            <a:pPr marL="469900">
              <a:lnSpc>
                <a:spcPct val="100000"/>
              </a:lnSpc>
            </a:pPr>
            <a:r>
              <a:rPr sz="2400" spc="-10" dirty="0"/>
              <a:t>ψυχανθή</a:t>
            </a:r>
          </a:p>
          <a:p>
            <a:pPr>
              <a:lnSpc>
                <a:spcPct val="100000"/>
              </a:lnSpc>
              <a:spcBef>
                <a:spcPts val="1960"/>
              </a:spcBef>
            </a:pPr>
            <a:endParaRPr sz="2400" spc="-10" dirty="0"/>
          </a:p>
          <a:p>
            <a:pPr marL="469900" indent="-457200">
              <a:lnSpc>
                <a:spcPct val="100000"/>
              </a:lnSpc>
              <a:buClr>
                <a:srgbClr val="00AF50"/>
              </a:buClr>
              <a:buSzPct val="78571"/>
              <a:buAutoNum type="arabicPeriod" startAt="6"/>
              <a:tabLst>
                <a:tab pos="469900" algn="l"/>
              </a:tabLst>
            </a:pPr>
            <a:r>
              <a:rPr sz="2400" dirty="0"/>
              <a:t>Για</a:t>
            </a:r>
            <a:r>
              <a:rPr sz="2400" spc="180" dirty="0"/>
              <a:t> </a:t>
            </a:r>
            <a:r>
              <a:rPr sz="2400" dirty="0"/>
              <a:t>αυτό</a:t>
            </a:r>
            <a:r>
              <a:rPr sz="2400" spc="170" dirty="0"/>
              <a:t> </a:t>
            </a:r>
            <a:r>
              <a:rPr sz="2400" dirty="0"/>
              <a:t>το</a:t>
            </a:r>
            <a:r>
              <a:rPr sz="2400" spc="180" dirty="0"/>
              <a:t> </a:t>
            </a:r>
            <a:r>
              <a:rPr sz="2400" dirty="0"/>
              <a:t>λόγο</a:t>
            </a:r>
            <a:r>
              <a:rPr sz="2400" spc="185" dirty="0"/>
              <a:t> </a:t>
            </a:r>
            <a:r>
              <a:rPr sz="2400" dirty="0"/>
              <a:t>τα</a:t>
            </a:r>
            <a:r>
              <a:rPr sz="2400" spc="210" dirty="0"/>
              <a:t> </a:t>
            </a:r>
            <a:r>
              <a:rPr sz="2400" b="1" spc="45" dirty="0">
                <a:solidFill>
                  <a:srgbClr val="006FC0"/>
                </a:solidFill>
                <a:latin typeface="Calibri"/>
                <a:cs typeface="Calibri"/>
              </a:rPr>
              <a:t>όσπρια</a:t>
            </a:r>
            <a:r>
              <a:rPr sz="2400" b="1" spc="1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είναι</a:t>
            </a:r>
            <a:r>
              <a:rPr sz="2400" b="1" spc="2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πλούσια</a:t>
            </a:r>
            <a:r>
              <a:rPr sz="2400" b="1" spc="1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σε</a:t>
            </a:r>
            <a:r>
              <a:rPr sz="2400" b="1" spc="1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πρωτεΐνες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B21E2F-7B40-B983-B87E-9274EE15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611B57E-CA8A-AB42-F927-8A0279727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C6FCB37-353C-14D3-B40F-39D0CEBA0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04800"/>
            <a:ext cx="899159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44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092" y="709140"/>
            <a:ext cx="2446655" cy="960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600"/>
              </a:lnSpc>
              <a:spcBef>
                <a:spcPts val="95"/>
              </a:spcBef>
            </a:pPr>
            <a:r>
              <a:rPr spc="-10" dirty="0"/>
              <a:t>ΑΞΙΟΠΟΙΗΣΙΜΕΣ ΠΑΡΑΓΩΓΟΥΣ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860507"/>
            <a:ext cx="7407909" cy="4288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 algn="just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78571"/>
              <a:buAutoNum type="arabicPeriod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Τα</a:t>
            </a:r>
            <a:r>
              <a:rPr sz="2100" spc="285" dirty="0">
                <a:latin typeface="Calibri"/>
                <a:cs typeface="Calibri"/>
              </a:rPr>
              <a:t>    </a:t>
            </a:r>
            <a:r>
              <a:rPr sz="2100" dirty="0">
                <a:latin typeface="Calibri"/>
                <a:cs typeface="Calibri"/>
              </a:rPr>
              <a:t>φυτά</a:t>
            </a:r>
            <a:r>
              <a:rPr sz="2100" spc="285" dirty="0">
                <a:latin typeface="Calibri"/>
                <a:cs typeface="Calibri"/>
              </a:rPr>
              <a:t>    </a:t>
            </a:r>
            <a:r>
              <a:rPr sz="2100" dirty="0">
                <a:latin typeface="Calibri"/>
                <a:cs typeface="Calibri"/>
              </a:rPr>
              <a:t>χρησιμοποιούν</a:t>
            </a:r>
            <a:r>
              <a:rPr sz="2100" spc="290" dirty="0">
                <a:latin typeface="Calibri"/>
                <a:cs typeface="Calibri"/>
              </a:rPr>
              <a:t>    </a:t>
            </a:r>
            <a:r>
              <a:rPr sz="2100" dirty="0">
                <a:latin typeface="Calibri"/>
                <a:cs typeface="Calibri"/>
              </a:rPr>
              <a:t>τα</a:t>
            </a:r>
            <a:r>
              <a:rPr sz="2100" spc="285" dirty="0">
                <a:latin typeface="Calibri"/>
                <a:cs typeface="Calibri"/>
              </a:rPr>
              <a:t>    </a:t>
            </a:r>
            <a:r>
              <a:rPr sz="2100" dirty="0">
                <a:latin typeface="Calibri"/>
                <a:cs typeface="Calibri"/>
              </a:rPr>
              <a:t>νιτρικά</a:t>
            </a:r>
            <a:r>
              <a:rPr sz="2100" spc="285" dirty="0">
                <a:latin typeface="Calibri"/>
                <a:cs typeface="Calibri"/>
              </a:rPr>
              <a:t>    </a:t>
            </a:r>
            <a:r>
              <a:rPr sz="2100" dirty="0">
                <a:latin typeface="Calibri"/>
                <a:cs typeface="Calibri"/>
              </a:rPr>
              <a:t>ιόντα</a:t>
            </a:r>
            <a:r>
              <a:rPr sz="2100" spc="285" dirty="0">
                <a:latin typeface="Calibri"/>
                <a:cs typeface="Calibri"/>
              </a:rPr>
              <a:t>    </a:t>
            </a:r>
            <a:r>
              <a:rPr sz="2100" spc="-25" dirty="0">
                <a:latin typeface="Calibri"/>
                <a:cs typeface="Calibri"/>
              </a:rPr>
              <a:t>που </a:t>
            </a:r>
            <a:r>
              <a:rPr sz="2100" dirty="0">
                <a:latin typeface="Calibri"/>
                <a:cs typeface="Calibri"/>
              </a:rPr>
              <a:t>προσλαμβάνουν</a:t>
            </a:r>
            <a:r>
              <a:rPr sz="2100" spc="15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από</a:t>
            </a:r>
            <a:r>
              <a:rPr sz="2100" spc="14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το</a:t>
            </a:r>
            <a:r>
              <a:rPr sz="2100" spc="15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έδαφος</a:t>
            </a:r>
            <a:r>
              <a:rPr sz="2100" spc="15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που</a:t>
            </a:r>
            <a:r>
              <a:rPr sz="2100" spc="15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παράχθηκαν</a:t>
            </a:r>
            <a:r>
              <a:rPr sz="2100" spc="15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με</a:t>
            </a:r>
            <a:r>
              <a:rPr sz="2100" spc="140" dirty="0">
                <a:latin typeface="Calibri"/>
                <a:cs typeface="Calibri"/>
              </a:rPr>
              <a:t>  </a:t>
            </a:r>
            <a:r>
              <a:rPr sz="2100" spc="-25" dirty="0">
                <a:latin typeface="Calibri"/>
                <a:cs typeface="Calibri"/>
              </a:rPr>
              <a:t>την </a:t>
            </a:r>
            <a:r>
              <a:rPr sz="2100" dirty="0">
                <a:latin typeface="Calibri"/>
                <a:cs typeface="Calibri"/>
              </a:rPr>
              <a:t>ατμοσφαιρική</a:t>
            </a:r>
            <a:r>
              <a:rPr sz="2100" spc="254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αζωτοδέσμευση</a:t>
            </a:r>
            <a:r>
              <a:rPr sz="2100" spc="26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είτε</a:t>
            </a:r>
            <a:r>
              <a:rPr sz="2100" spc="254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με</a:t>
            </a:r>
            <a:r>
              <a:rPr sz="2100" spc="254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την</a:t>
            </a:r>
            <a:r>
              <a:rPr sz="2100" spc="254" dirty="0">
                <a:latin typeface="Calibri"/>
                <a:cs typeface="Calibri"/>
              </a:rPr>
              <a:t>   </a:t>
            </a:r>
            <a:r>
              <a:rPr sz="2100" spc="-10">
                <a:latin typeface="Calibri"/>
                <a:cs typeface="Calibri"/>
              </a:rPr>
              <a:t>βιολογική αζωτοδέσμευση</a:t>
            </a:r>
            <a:endParaRPr lang="en-US" sz="2100" spc="-10">
              <a:latin typeface="Calibri"/>
              <a:cs typeface="Calibri"/>
            </a:endParaRPr>
          </a:p>
          <a:p>
            <a:pPr marL="469900" marR="5080" indent="-457834" algn="just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78571"/>
              <a:buAutoNum type="arabicPeriod"/>
              <a:tabLst>
                <a:tab pos="469900" algn="l"/>
              </a:tabLst>
            </a:pPr>
            <a:endParaRPr sz="2100">
              <a:latin typeface="Calibri"/>
              <a:cs typeface="Calibri"/>
            </a:endParaRPr>
          </a:p>
          <a:p>
            <a:pPr marL="469900" marR="6985" indent="-457834" algn="just">
              <a:lnSpc>
                <a:spcPct val="100000"/>
              </a:lnSpc>
              <a:spcBef>
                <a:spcPts val="1000"/>
              </a:spcBef>
              <a:buClr>
                <a:srgbClr val="00AF50"/>
              </a:buClr>
              <a:buSzPct val="78571"/>
              <a:buAutoNum type="arabicPeriod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Συνθέτουν</a:t>
            </a:r>
            <a:r>
              <a:rPr sz="2100" spc="48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τις</a:t>
            </a:r>
            <a:r>
              <a:rPr sz="2100" spc="4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αζωτούχες</a:t>
            </a:r>
            <a:r>
              <a:rPr sz="2100" spc="4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ενώσεις</a:t>
            </a:r>
            <a:r>
              <a:rPr sz="2100" spc="484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τους</a:t>
            </a:r>
            <a:r>
              <a:rPr sz="2100" spc="50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όπως</a:t>
            </a:r>
            <a:r>
              <a:rPr sz="2100" spc="505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πρωτεΐνες</a:t>
            </a:r>
            <a:r>
              <a:rPr sz="2100" spc="455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και </a:t>
            </a:r>
            <a:r>
              <a:rPr sz="2100" b="1">
                <a:latin typeface="Calibri"/>
                <a:cs typeface="Calibri"/>
              </a:rPr>
              <a:t>νουκλεïκά</a:t>
            </a:r>
            <a:r>
              <a:rPr sz="2100" b="1" spc="355">
                <a:latin typeface="Calibri"/>
                <a:cs typeface="Calibri"/>
              </a:rPr>
              <a:t> </a:t>
            </a:r>
            <a:r>
              <a:rPr sz="2100" b="1" spc="-20">
                <a:latin typeface="Calibri"/>
                <a:cs typeface="Calibri"/>
              </a:rPr>
              <a:t>οξέα</a:t>
            </a:r>
            <a:endParaRPr lang="en-US" sz="2100" b="1" spc="-20">
              <a:latin typeface="Calibri"/>
              <a:cs typeface="Calibri"/>
            </a:endParaRPr>
          </a:p>
          <a:p>
            <a:pPr marL="469900" marR="6985" indent="-457834" algn="just">
              <a:lnSpc>
                <a:spcPct val="100000"/>
              </a:lnSpc>
              <a:spcBef>
                <a:spcPts val="1000"/>
              </a:spcBef>
              <a:buClr>
                <a:srgbClr val="00AF50"/>
              </a:buClr>
              <a:buSzPct val="78571"/>
              <a:buAutoNum type="arabicPeriod"/>
              <a:tabLst>
                <a:tab pos="469900" algn="l"/>
              </a:tabLst>
            </a:pPr>
            <a:endParaRPr sz="2100" b="1">
              <a:latin typeface="Calibri"/>
              <a:cs typeface="Calibri"/>
            </a:endParaRPr>
          </a:p>
          <a:p>
            <a:pPr marL="469900" marR="5715" indent="-457834" algn="just">
              <a:lnSpc>
                <a:spcPct val="100000"/>
              </a:lnSpc>
              <a:spcBef>
                <a:spcPts val="1005"/>
              </a:spcBef>
              <a:buClr>
                <a:srgbClr val="00AF50"/>
              </a:buClr>
              <a:buSzPct val="78571"/>
              <a:buAutoNum type="arabicPeriod"/>
              <a:tabLst>
                <a:tab pos="469900" algn="l"/>
              </a:tabLst>
            </a:pPr>
            <a:r>
              <a:rPr sz="2100" dirty="0">
                <a:latin typeface="Calibri"/>
                <a:cs typeface="Calibri"/>
              </a:rPr>
              <a:t>Το</a:t>
            </a:r>
            <a:r>
              <a:rPr sz="2100" spc="22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άζωτο</a:t>
            </a:r>
            <a:r>
              <a:rPr sz="2100" spc="2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που</a:t>
            </a:r>
            <a:r>
              <a:rPr sz="2100" spc="2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περιέχεται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στις</a:t>
            </a:r>
            <a:r>
              <a:rPr sz="2100" spc="2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ουσίες</a:t>
            </a:r>
            <a:r>
              <a:rPr sz="2100" spc="2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αυτές</a:t>
            </a:r>
            <a:r>
              <a:rPr sz="2100" spc="2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διακινείται</a:t>
            </a:r>
            <a:r>
              <a:rPr sz="2100" spc="25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μέσω </a:t>
            </a:r>
            <a:r>
              <a:rPr sz="2100" dirty="0">
                <a:latin typeface="Calibri"/>
                <a:cs typeface="Calibri"/>
              </a:rPr>
              <a:t>των</a:t>
            </a:r>
            <a:r>
              <a:rPr sz="2100" spc="310" dirty="0">
                <a:latin typeface="Calibri"/>
                <a:cs typeface="Calibri"/>
              </a:rPr>
              <a:t>   </a:t>
            </a:r>
            <a:r>
              <a:rPr sz="2100" b="1" dirty="0">
                <a:latin typeface="Calibri"/>
                <a:cs typeface="Calibri"/>
              </a:rPr>
              <a:t>τροφικών</a:t>
            </a:r>
            <a:r>
              <a:rPr sz="2100" b="1" spc="315" dirty="0">
                <a:latin typeface="Calibri"/>
                <a:cs typeface="Calibri"/>
              </a:rPr>
              <a:t>   </a:t>
            </a:r>
            <a:r>
              <a:rPr sz="2100" b="1" dirty="0">
                <a:latin typeface="Calibri"/>
                <a:cs typeface="Calibri"/>
              </a:rPr>
              <a:t>αλυσίδων</a:t>
            </a:r>
            <a:r>
              <a:rPr sz="2100" spc="310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στις</a:t>
            </a:r>
            <a:r>
              <a:rPr sz="2100" spc="31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διάφορες</a:t>
            </a:r>
            <a:r>
              <a:rPr sz="2100" spc="325" dirty="0">
                <a:latin typeface="Calibri"/>
                <a:cs typeface="Calibri"/>
              </a:rPr>
              <a:t>   </a:t>
            </a:r>
            <a:r>
              <a:rPr sz="2100" dirty="0">
                <a:latin typeface="Calibri"/>
                <a:cs typeface="Calibri"/>
              </a:rPr>
              <a:t>τάξεις</a:t>
            </a:r>
            <a:r>
              <a:rPr sz="2100" spc="315" dirty="0">
                <a:latin typeface="Calibri"/>
                <a:cs typeface="Calibri"/>
              </a:rPr>
              <a:t>   </a:t>
            </a:r>
            <a:r>
              <a:rPr sz="2100" spc="-25" dirty="0">
                <a:latin typeface="Calibri"/>
                <a:cs typeface="Calibri"/>
              </a:rPr>
              <a:t>των </a:t>
            </a:r>
            <a:r>
              <a:rPr sz="2100" dirty="0">
                <a:latin typeface="Calibri"/>
                <a:cs typeface="Calibri"/>
              </a:rPr>
              <a:t>καταναλωτών,</a:t>
            </a:r>
            <a:r>
              <a:rPr sz="2100" spc="9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ώστε</a:t>
            </a:r>
            <a:r>
              <a:rPr sz="2100" spc="8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να</a:t>
            </a:r>
            <a:r>
              <a:rPr sz="2100" spc="8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χρησιμοποιηθεί</a:t>
            </a:r>
            <a:r>
              <a:rPr sz="2100" spc="10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για</a:t>
            </a:r>
            <a:r>
              <a:rPr sz="2100" spc="8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την</a:t>
            </a:r>
            <a:r>
              <a:rPr sz="2100" spc="80" dirty="0">
                <a:latin typeface="Calibri"/>
                <a:cs typeface="Calibri"/>
              </a:rPr>
              <a:t>  </a:t>
            </a:r>
            <a:r>
              <a:rPr sz="2100" spc="-10">
                <a:latin typeface="Calibri"/>
                <a:cs typeface="Calibri"/>
              </a:rPr>
              <a:t>παραγωγή πρωτεϊνών</a:t>
            </a:r>
            <a:r>
              <a:rPr lang="el-GR" sz="2100" spc="-1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6146" y="758404"/>
            <a:ext cx="4808855" cy="3877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880"/>
              </a:lnSpc>
              <a:tabLst>
                <a:tab pos="1242060" algn="l"/>
                <a:tab pos="2748280" algn="l"/>
                <a:tab pos="3724275" algn="l"/>
              </a:tabLst>
            </a:pPr>
            <a:r>
              <a:rPr sz="2800" b="1" spc="-10">
                <a:latin typeface="Calibri"/>
                <a:cs typeface="Calibri"/>
              </a:rPr>
              <a:t>ΠΗΓΕΣ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10" dirty="0">
                <a:latin typeface="Calibri"/>
                <a:cs typeface="Calibri"/>
              </a:rPr>
              <a:t>ΑΖΩΤΟΥ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5" dirty="0">
                <a:latin typeface="Calibri"/>
                <a:cs typeface="Calibri"/>
              </a:rPr>
              <a:t>ΑΠΟ</a:t>
            </a:r>
            <a:r>
              <a:rPr sz="2800" b="1" dirty="0">
                <a:latin typeface="Calibri"/>
                <a:cs typeface="Calibri"/>
              </a:rPr>
              <a:t>	</a:t>
            </a:r>
            <a:r>
              <a:rPr sz="2800" b="1" spc="-20" dirty="0">
                <a:latin typeface="Calibri"/>
                <a:cs typeface="Calibri"/>
              </a:rPr>
              <a:t>ΤΟΥΣ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Μητροπολιτικό">
  <a:themeElements>
    <a:clrScheme name="Μητροπολιτικό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Μητροπολιτικ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Μητροπολιτικό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676</Words>
  <Application>Microsoft Office PowerPoint</Application>
  <PresentationFormat>Προβολή στην οθόνη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7" baseType="lpstr">
      <vt:lpstr>Arial</vt:lpstr>
      <vt:lpstr>Arial MT</vt:lpstr>
      <vt:lpstr>Calibri</vt:lpstr>
      <vt:lpstr>Calibri Light</vt:lpstr>
      <vt:lpstr>Segoe UI</vt:lpstr>
      <vt:lpstr>Times New Roman</vt:lpstr>
      <vt:lpstr>Wingdings</vt:lpstr>
      <vt:lpstr>Office Theme</vt:lpstr>
      <vt:lpstr>Μητροπολιτικό</vt:lpstr>
      <vt:lpstr>ΒΙΟΛΟΓΙΑ Γενικής Παιδείας Β΄ ΓΕΝΙΚΟΥ ΛΥΚΕΙΟΥ</vt:lpstr>
      <vt:lpstr>2.3.2 ΚΥΚΛΟΣ ΤΟΥ ΑΖΩΤΟΥ</vt:lpstr>
      <vt:lpstr>2.3.2 ΚΥΚΛΟΣ ΤΟΥ ΑΖΩΤΟΥ</vt:lpstr>
      <vt:lpstr>ΑΤΜΟΣΦΑΙΡΙΚΗ ΑΖΩΤΟΔΕΣΜΕΥΣΗ</vt:lpstr>
      <vt:lpstr>ΑΤΜΟΣΦΑΙΡΙΚΗ ΑΖΩΤΟΔΕΣΜΕΥΣΗ</vt:lpstr>
      <vt:lpstr>ΒΙΟΛΟΓΙΚΗ ΑΖΩΤΟΔΕΣΜΕΥΣΗ</vt:lpstr>
      <vt:lpstr>ΒΙΟΛΟΓΙΚΗ ΑΖΩΤΟΔΕΣΜΕΥΣΗ</vt:lpstr>
      <vt:lpstr>Παρουσίαση του PowerPoint</vt:lpstr>
      <vt:lpstr>ΑΞΙΟΠΟΙΗΣΙΜΕΣ ΠΑΡΑΓΩΓΟΥΣ</vt:lpstr>
      <vt:lpstr>ΚΥΚΛΟΣ ΑΖΩΤΟΥ ΕΝΤΟΣ ΤΟΥ ΟΙΚΟΣΥΣΤΗΜΑΤΟΣ</vt:lpstr>
      <vt:lpstr>Παρουσίαση του PowerPoint</vt:lpstr>
      <vt:lpstr>ΕΠΙΣΤΡΟΦΗ ΑΖΩΤΟΥ ΣΤΗΝ ΑΤΜΟΣΦΑΙΡΑ</vt:lpstr>
      <vt:lpstr>Παρουσίαση του PowerPoint</vt:lpstr>
      <vt:lpstr>2.3.1 ΚΥΚΛΟΣ ΤΟΥ ΑΖΩΤΟΥ ΠΑΡΕΜΒΑΣΕΙΣ ΤΟΥ ΑΝΘΡΩΠΟΥ</vt:lpstr>
      <vt:lpstr>Παρουσίαση του PowerPoint</vt:lpstr>
      <vt:lpstr>2.3.1 ΚΥΚΛΟΣ ΤΟΥ ΑΖΩΤΟΥ ΠΑΡΕΜΒΑΣΕΙΣ ΤΟΥ ΑΝΘΡΩΠΟΥ</vt:lpstr>
      <vt:lpstr>Παρουσίαση του PowerPoint</vt:lpstr>
      <vt:lpstr>ΟΙΚΟΛΟΓΙΚΟΙ ΤΡΟΠΟΙ ΕΜΠΛΟΥΤΙΣΜΟΥ ΤΟΥ ΕΔΑΦΟΥΣ ΜΕ ΑΖΩΤΟ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Giannis Zachariadis</cp:lastModifiedBy>
  <cp:revision>4</cp:revision>
  <dcterms:created xsi:type="dcterms:W3CDTF">2025-02-19T19:01:19Z</dcterms:created>
  <dcterms:modified xsi:type="dcterms:W3CDTF">2025-02-19T19:46:19Z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2025-02-19T00:00:00Z</vt:filetime>
  </property>
  <property fmtid="{D5CDD505-2E9C-101B-9397-08002B2CF9AE}" pid="5" name="Producer">
    <vt:lpwstr>Microsoft® PowerPoint® 2019</vt:lpwstr>
  </property>
</Properties>
</file>