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6" r:id="rId5"/>
    <p:sldId id="260" r:id="rId6"/>
    <p:sldId id="261" r:id="rId7"/>
    <p:sldId id="262" r:id="rId8"/>
    <p:sldId id="268" r:id="rId9"/>
    <p:sldId id="269" r:id="rId10"/>
    <p:sldId id="264" r:id="rId11"/>
    <p:sldId id="270" r:id="rId12"/>
    <p:sldId id="271" r:id="rId13"/>
    <p:sldId id="272" r:id="rId14"/>
    <p:sldId id="273" r:id="rId15"/>
    <p:sldId id="274" r:id="rId16"/>
    <p:sldId id="276" r:id="rId17"/>
    <p:sldId id="275" r:id="rId1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5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2B90947-713B-DB92-98CF-DC13FFB7DB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81BE59D1-FAB6-15EE-B00E-5543D0CADC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731033E-DB2F-7D17-D1ED-B2B49A533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D450-5030-466C-8172-ADEFAB9FB291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2304712-519E-C6FB-2DC2-326A60689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A86E63B-4E20-219A-09A2-8694378C4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BD8BC-5ED2-401B-B5DD-C84B42FE5FB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49928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C4534B0-135E-EE84-C7F9-79F30B344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6C1B814F-576D-A507-128C-F8BFB12439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E36B7BF-B778-2B65-B234-DEFBBF966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D450-5030-466C-8172-ADEFAB9FB291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F77ED03-3C49-B90F-D2E9-27645846B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B50024F-B73F-30A8-5ED6-81FD438FA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BD8BC-5ED2-401B-B5DD-C84B42FE5FB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6477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138D7339-28B0-46EA-D444-8345890C43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E3925007-9978-6C44-D344-019CA1F5FF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9EF1868-345F-2470-DCC6-8B43BFED4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D450-5030-466C-8172-ADEFAB9FB291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4280ED9-724B-87A9-5436-082458504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844D3C0-9069-B978-A429-BBD4E70AB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BD8BC-5ED2-401B-B5DD-C84B42FE5FB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5845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AE93A0A-7767-2DBA-73A1-E81005E8B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A7D8F6E-AC0C-9497-FDAA-C4A15EAFA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ABACC0E-272B-235B-F7BF-6C3A7E941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D450-5030-466C-8172-ADEFAB9FB291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D2887FE-D569-514D-C0DA-051CB7A53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40C4BD4-4187-759E-595F-BC4C6FFB5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BD8BC-5ED2-401B-B5DD-C84B42FE5FB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4213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3BD14DF-EA78-56B4-4EAB-5D15BC183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1086EB2-1E69-FA91-4B68-85AA9C6D8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8CAC871-4F99-84F6-2C20-CD19E0486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D450-5030-466C-8172-ADEFAB9FB291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600037F-B938-4F35-CB93-E31D81C25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05516EB-9D00-05B3-D7F5-61ADE537B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BD8BC-5ED2-401B-B5DD-C84B42FE5FB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9915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D4E6064-42BB-A201-11C0-7269C70C7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990B781-54E5-1AC8-2C47-6D5198214B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3E675DB1-03FE-1767-B5F2-4AA7D15EB1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0638F2C-4BCC-7E1D-917C-6AB8A37CD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D450-5030-466C-8172-ADEFAB9FB291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F0A6596-1A16-C2B8-6CD8-4E05F80A6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1E38E7C-1E41-4078-5825-69568234E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BD8BC-5ED2-401B-B5DD-C84B42FE5FB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9036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BD2565F-A9EF-2371-A33B-66FDA88F2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A7DB34F-509A-93F7-C765-DB2C90A73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339F237-24CC-D230-3C78-FD76EA9B4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D28B601-F1FB-14D9-83B3-1A9D20D70A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93D2A085-0E55-8607-A503-0D6434A5BD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D19B0873-2FEE-607E-DAE8-8FB07FC3E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D450-5030-466C-8172-ADEFAB9FB291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6CBD3A58-773C-BFE6-8315-9C2CE46A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53BC6F4F-D6E8-CDA3-7656-CB1733BB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BD8BC-5ED2-401B-B5DD-C84B42FE5FB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4102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E4E5BC5-0724-821D-9DE9-1648A0567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BAE64F09-FA5B-04BD-B259-1E3B2C5D6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D450-5030-466C-8172-ADEFAB9FB291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F542AC63-2BE5-0901-4AFB-10AD03868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4DB8EA26-6575-4BFB-A6DB-05D3E6424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BD8BC-5ED2-401B-B5DD-C84B42FE5FB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9033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322D4A8B-0601-C76C-D502-9E30EC45B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D450-5030-466C-8172-ADEFAB9FB291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E806C4A4-4E5F-3E4F-2789-BB4AB72B7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E5BE55A-2538-A8A6-FB49-3D42C3F47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BD8BC-5ED2-401B-B5DD-C84B42FE5FB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1917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704182F-5719-280A-30D4-284B353D0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7755577-9C6C-CFC6-7220-EB6487151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837D595D-CFA3-B07C-ADA3-0171548C9F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82F87CC-08B0-F5AA-4EFF-49F998592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D450-5030-466C-8172-ADEFAB9FB291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AF98666-05E1-E57E-9547-910C3ED8F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8064EA6-EC91-1746-1206-4E1AF6ECD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BD8BC-5ED2-401B-B5DD-C84B42FE5FB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0153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62A015F-BF8D-B18B-5AAD-196B25EA2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8FF2CC2E-330E-CB2B-A8B6-34CA1355A1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EA1949F-2202-B2D8-633A-C28C56BBCA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FD3A0F2-6608-F3CE-DAA8-6DD3437A5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D450-5030-466C-8172-ADEFAB9FB291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7E72764A-1E18-A416-14F5-06D399951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186B72D-27FA-A580-9A5C-D1239B6AA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BD8BC-5ED2-401B-B5DD-C84B42FE5FB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2522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6C83E63F-711F-F1A1-F97D-2C4B09730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010DC39-D0F3-FDB1-C230-072C90DAB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C986087-3BE3-2005-E690-604BB78450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D450-5030-466C-8172-ADEFAB9FB291}" type="datetimeFigureOut">
              <a:rPr lang="el-GR" smtClean="0"/>
              <a:pPr/>
              <a:t>6/3/2025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FF95A60-D951-B393-AD76-4FC2714855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6711007-83DB-85DE-5E29-56DB28746E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BD8BC-5ED2-401B-B5DD-C84B42FE5FB4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14353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214D9A7-FFBA-B59C-3F23-5BD8D3BA42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4829" y="188536"/>
            <a:ext cx="9144000" cy="710201"/>
          </a:xfrm>
        </p:spPr>
        <p:txBody>
          <a:bodyPr>
            <a:normAutofit/>
          </a:bodyPr>
          <a:lstStyle/>
          <a:p>
            <a:r>
              <a:rPr lang="el-GR" sz="4400">
                <a:solidFill>
                  <a:schemeClr val="accent1">
                    <a:lumMod val="75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Κύκλος του Νερού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7EDA8AC-22BD-778A-EF22-B2DA99E5FE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3" r="23685" b="14514"/>
          <a:stretch/>
        </p:blipFill>
        <p:spPr bwMode="auto">
          <a:xfrm>
            <a:off x="197962" y="1143000"/>
            <a:ext cx="10932027" cy="54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212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E1FE5EA3-4558-5AB4-211F-688CCCAAE6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352" y="84841"/>
            <a:ext cx="12078648" cy="6773159"/>
          </a:xfrm>
        </p:spPr>
      </p:pic>
    </p:spTree>
    <p:extLst>
      <p:ext uri="{BB962C8B-B14F-4D97-AF65-F5344CB8AC3E}">
        <p14:creationId xmlns:p14="http://schemas.microsoft.com/office/powerpoint/2010/main" val="1591013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D98A940D-915E-C711-CF38-F75474F01F5B}"/>
              </a:ext>
            </a:extLst>
          </p:cNvPr>
          <p:cNvSpPr/>
          <p:nvPr/>
        </p:nvSpPr>
        <p:spPr>
          <a:xfrm>
            <a:off x="615884" y="146901"/>
            <a:ext cx="10960231" cy="772997"/>
          </a:xfrm>
          <a:prstGeom prst="roundRect">
            <a:avLst/>
          </a:prstGeom>
          <a:solidFill>
            <a:srgbClr val="7F50B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/>
              <a:t>Γιατί τα δέλτα των ποταμών εμφανίζουν υψηλή παραγωγικότητα;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AD618EF0-C504-C52D-63C2-F0FA6426A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69" y="3429000"/>
            <a:ext cx="5396060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63351329-9F43-1CF4-9C8C-8FC0D11E6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352" y="3429000"/>
            <a:ext cx="5396060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1746A6-53F5-5C8C-2BD8-C76269FD3ECA}"/>
              </a:ext>
            </a:extLst>
          </p:cNvPr>
          <p:cNvSpPr txBox="1"/>
          <p:nvPr/>
        </p:nvSpPr>
        <p:spPr>
          <a:xfrm>
            <a:off x="615884" y="1281897"/>
            <a:ext cx="1076541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Τα επιφανειακά ρέοντα ύδατα απομακρύνουν τα </a:t>
            </a:r>
            <a:r>
              <a:rPr lang="el-GR" sz="22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θρεπτικά συστατικά</a:t>
            </a:r>
            <a:r>
              <a:rPr lang="en-US" sz="22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l-GR" sz="22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τα οποία</a:t>
            </a:r>
            <a:r>
              <a:rPr lang="en-US" sz="22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l-GR" sz="22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θα καταλήξουν τελικά στους υδάτινους αποδέκτες (ποτάμια, λίμνες, ωκεανοί κλπ).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200" dirty="0">
                <a:solidFill>
                  <a:srgbClr val="000000"/>
                </a:solidFill>
                <a:latin typeface="Verdana" panose="020B0604030504040204" pitchFamily="34" charset="0"/>
              </a:rPr>
              <a:t>Στη συνέχεια μ</a:t>
            </a:r>
            <a:r>
              <a:rPr lang="el-GR" sz="22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ε μακροχρόνιες διαδικασίες γίνονται διαθέσιμα στους οργανισμούς.</a:t>
            </a:r>
            <a:endParaRPr lang="el-GR" sz="2200" dirty="0"/>
          </a:p>
        </p:txBody>
      </p:sp>
    </p:spTree>
    <p:extLst>
      <p:ext uri="{BB962C8B-B14F-4D97-AF65-F5344CB8AC3E}">
        <p14:creationId xmlns:p14="http://schemas.microsoft.com/office/powerpoint/2010/main" val="1129125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09F8C06-A9B3-2C00-EDB2-C953A5EE1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884" y="223067"/>
            <a:ext cx="11859706" cy="24352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b="1" i="0">
                <a:solidFill>
                  <a:srgbClr val="21262C"/>
                </a:solidFill>
                <a:effectLst/>
                <a:latin typeface="Noto Sans" panose="020B0502040504020204" pitchFamily="34" charset="0"/>
              </a:rPr>
              <a:t>2.2 Τα στόματα των φύλλων όταν είναι ανοιχτά συμβάλλουν στον βιογεωχημικό κύκλο τόσο του άνθρακα όσο και του νερού.</a:t>
            </a:r>
            <a:br>
              <a:rPr lang="el-GR" sz="2000"/>
            </a:br>
            <a:r>
              <a:rPr lang="el-GR" sz="2000" b="1" i="0">
                <a:solidFill>
                  <a:srgbClr val="21262C"/>
                </a:solidFill>
                <a:effectLst/>
                <a:latin typeface="Noto Sans" panose="020B0502040504020204" pitchFamily="34" charset="0"/>
              </a:rPr>
              <a:t>α.</a:t>
            </a:r>
            <a:r>
              <a:rPr lang="el-GR" sz="2000" b="0" i="0">
                <a:solidFill>
                  <a:srgbClr val="21262C"/>
                </a:solidFill>
                <a:effectLst/>
                <a:latin typeface="Noto Sans" panose="020B0502040504020204" pitchFamily="34" charset="0"/>
              </a:rPr>
              <a:t> Να εξηγήσετε πως συμβάλουν τα ανοιχτά στόματα των φύλλων στον βιογεωχημικό κύκλο του άνθρακα.</a:t>
            </a:r>
            <a:br>
              <a:rPr lang="el-GR" sz="2000"/>
            </a:br>
            <a:r>
              <a:rPr lang="el-GR" sz="2000" b="1" i="0">
                <a:solidFill>
                  <a:srgbClr val="21262C"/>
                </a:solidFill>
                <a:effectLst/>
                <a:latin typeface="Noto Sans" panose="020B0502040504020204" pitchFamily="34" charset="0"/>
              </a:rPr>
              <a:t>β.</a:t>
            </a:r>
            <a:r>
              <a:rPr lang="el-GR" sz="2000" b="0" i="0">
                <a:solidFill>
                  <a:srgbClr val="21262C"/>
                </a:solidFill>
                <a:effectLst/>
                <a:latin typeface="Noto Sans" panose="020B0502040504020204" pitchFamily="34" charset="0"/>
              </a:rPr>
              <a:t> Να ονομάσετε τη διαδικασία με την οποία απομακρύνεται το νερό μέσω των στομάτων των φύλλων των φυτών.</a:t>
            </a:r>
            <a:br>
              <a:rPr lang="el-GR" sz="2000"/>
            </a:br>
            <a:r>
              <a:rPr lang="el-GR" sz="2000" b="0" i="0">
                <a:solidFill>
                  <a:srgbClr val="21262C"/>
                </a:solidFill>
                <a:effectLst/>
                <a:latin typeface="Noto Sans" panose="020B0502040504020204" pitchFamily="34" charset="0"/>
              </a:rPr>
              <a:t>και να εξηγήσετε πως σχετίζεται με την μεταφορά θρεπτικών χημικών στοιχείων στους παραγωγούς.</a:t>
            </a:r>
            <a:endParaRPr lang="el-GR" sz="2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E65F71-BC40-5D62-59A2-79848BCA2848}"/>
              </a:ext>
            </a:extLst>
          </p:cNvPr>
          <p:cNvSpPr txBox="1"/>
          <p:nvPr/>
        </p:nvSpPr>
        <p:spPr>
          <a:xfrm>
            <a:off x="166147" y="2988298"/>
            <a:ext cx="118597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i="0" dirty="0">
                <a:solidFill>
                  <a:srgbClr val="21262C"/>
                </a:solidFill>
                <a:effectLst/>
                <a:latin typeface="Noto Sans" panose="020B0502040504020204" pitchFamily="34" charset="0"/>
              </a:rPr>
              <a:t>α.</a:t>
            </a:r>
            <a:r>
              <a:rPr lang="el-GR" sz="2000" b="0" i="0" dirty="0">
                <a:solidFill>
                  <a:srgbClr val="21262C"/>
                </a:solidFill>
                <a:effectLst/>
                <a:latin typeface="Noto Sans" panose="020B0502040504020204" pitchFamily="34" charset="0"/>
              </a:rPr>
              <a:t> Μέσω των στομάτων γίνεται η ανταλλαγή των αερίων μεταξύ των φυτών και της ατμόσφαιρας (είσοδος διοξειδίου του άνθρακα και αποβολή οξυγόνου κατά τη φωτοσύνθεση, αντίστροφα κατά την κυτταρική αναπνοή).</a:t>
            </a:r>
            <a:br>
              <a:rPr lang="el-GR" sz="2000" dirty="0"/>
            </a:br>
            <a:r>
              <a:rPr lang="el-GR" sz="2000" b="1" i="0" dirty="0">
                <a:solidFill>
                  <a:srgbClr val="21262C"/>
                </a:solidFill>
                <a:effectLst/>
                <a:latin typeface="Noto Sans" panose="020B0502040504020204" pitchFamily="34" charset="0"/>
              </a:rPr>
              <a:t>β.</a:t>
            </a:r>
            <a:r>
              <a:rPr lang="el-GR" sz="2000" b="0" i="0" dirty="0">
                <a:solidFill>
                  <a:srgbClr val="21262C"/>
                </a:solidFill>
                <a:effectLst/>
                <a:latin typeface="Noto Sans" panose="020B0502040504020204" pitchFamily="34" charset="0"/>
              </a:rPr>
              <a:t> Η διαδικασία ονομάζεται διαπνοή.</a:t>
            </a:r>
            <a:br>
              <a:rPr lang="el-GR" sz="2000" dirty="0"/>
            </a:br>
            <a:r>
              <a:rPr lang="el-GR" sz="2000" b="0" i="0" dirty="0">
                <a:solidFill>
                  <a:srgbClr val="21262C"/>
                </a:solidFill>
                <a:effectLst/>
                <a:latin typeface="Noto Sans" panose="020B0502040504020204" pitchFamily="34" charset="0"/>
              </a:rPr>
              <a:t>Το νερό του εδάφους, που είναι πλούσιο σε θρεπτικά στοιχεία, απορροφάται από τις ρίζες των φυτών και κυκλοφορεί στο εσωτερικό τους.</a:t>
            </a:r>
            <a:br>
              <a:rPr lang="el-GR" sz="2000" dirty="0"/>
            </a:br>
            <a:r>
              <a:rPr lang="el-GR" sz="2000" b="0" i="0" dirty="0">
                <a:solidFill>
                  <a:srgbClr val="21262C"/>
                </a:solidFill>
                <a:effectLst/>
                <a:latin typeface="Noto Sans" panose="020B0502040504020204" pitchFamily="34" charset="0"/>
              </a:rPr>
              <a:t>Φθάνοντας το νερό στα φύλλα απομακρύνεται με τη διαπνοή από τα στόματά τους.</a:t>
            </a:r>
            <a:br>
              <a:rPr lang="el-GR" sz="2000" dirty="0"/>
            </a:br>
            <a:r>
              <a:rPr lang="el-GR" sz="2000" b="0" i="0" dirty="0">
                <a:solidFill>
                  <a:srgbClr val="21262C"/>
                </a:solidFill>
                <a:effectLst/>
                <a:latin typeface="Noto Sans" panose="020B0502040504020204" pitchFamily="34" charset="0"/>
              </a:rPr>
              <a:t>Έτσι η διαπνοή αποτελεί την «κινητήρια δύναμη» για τη μεταφορά των θρεπτικών στοιχείων στο εσωτερικό των φυτικών οργανισμών.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45815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28BC3C9-14E4-5063-D9D0-4F0A2D0C6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84" y="527901"/>
            <a:ext cx="8729219" cy="599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1086E2-C898-EDA5-1F06-E04ECE993C0D}"/>
              </a:ext>
            </a:extLst>
          </p:cNvPr>
          <p:cNvSpPr txBox="1"/>
          <p:nvPr/>
        </p:nvSpPr>
        <p:spPr>
          <a:xfrm>
            <a:off x="8974318" y="1753386"/>
            <a:ext cx="285946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l-GR" sz="2000" b="1" i="0">
                <a:solidFill>
                  <a:srgbClr val="21262C"/>
                </a:solidFill>
                <a:effectLst/>
                <a:latin typeface="Noto Sans" panose="020B0502040504020204" pitchFamily="34" charset="0"/>
              </a:rPr>
              <a:t>1 = κατακρημνίσεις</a:t>
            </a:r>
            <a:br>
              <a:rPr lang="el-GR" sz="2000" b="1" i="0">
                <a:solidFill>
                  <a:srgbClr val="21262C"/>
                </a:solidFill>
                <a:effectLst/>
                <a:latin typeface="Noto Sans" panose="020B0502040504020204" pitchFamily="34" charset="0"/>
              </a:rPr>
            </a:br>
            <a:r>
              <a:rPr lang="el-GR" sz="2000" b="1" i="0">
                <a:solidFill>
                  <a:srgbClr val="21262C"/>
                </a:solidFill>
                <a:effectLst/>
                <a:latin typeface="Noto Sans" panose="020B0502040504020204" pitchFamily="34" charset="0"/>
              </a:rPr>
              <a:t>6 = εξάτμιση</a:t>
            </a:r>
            <a:endParaRPr lang="el-GR" sz="2000" b="0" i="0">
              <a:solidFill>
                <a:srgbClr val="21262C"/>
              </a:solidFill>
              <a:effectLst/>
              <a:latin typeface="Noto Sans" panose="020B0502040504020204" pitchFamily="34" charset="0"/>
            </a:endParaRPr>
          </a:p>
          <a:p>
            <a:pPr algn="l"/>
            <a:r>
              <a:rPr lang="el-GR" sz="2000" b="1" i="0">
                <a:solidFill>
                  <a:srgbClr val="21262C"/>
                </a:solidFill>
                <a:effectLst/>
                <a:latin typeface="Noto Sans" panose="020B0502040504020204" pitchFamily="34" charset="0"/>
              </a:rPr>
              <a:t>2 = επιφανειακή απορροή,</a:t>
            </a:r>
            <a:br>
              <a:rPr lang="el-GR" sz="2000" b="1" i="0">
                <a:solidFill>
                  <a:srgbClr val="21262C"/>
                </a:solidFill>
                <a:effectLst/>
                <a:latin typeface="Noto Sans" panose="020B0502040504020204" pitchFamily="34" charset="0"/>
              </a:rPr>
            </a:br>
            <a:r>
              <a:rPr lang="el-GR" sz="2000" b="1" i="0">
                <a:solidFill>
                  <a:srgbClr val="21262C"/>
                </a:solidFill>
                <a:effectLst/>
                <a:latin typeface="Noto Sans" panose="020B0502040504020204" pitchFamily="34" charset="0"/>
              </a:rPr>
              <a:t>3 = απορρόφηση από τις ρίζες,</a:t>
            </a:r>
            <a:br>
              <a:rPr lang="el-GR" sz="2000" b="1" i="0">
                <a:solidFill>
                  <a:srgbClr val="21262C"/>
                </a:solidFill>
                <a:effectLst/>
                <a:latin typeface="Noto Sans" panose="020B0502040504020204" pitchFamily="34" charset="0"/>
              </a:rPr>
            </a:br>
            <a:r>
              <a:rPr lang="el-GR" sz="2000" b="1" i="0">
                <a:solidFill>
                  <a:srgbClr val="21262C"/>
                </a:solidFill>
                <a:effectLst/>
                <a:latin typeface="Noto Sans" panose="020B0502040504020204" pitchFamily="34" charset="0"/>
              </a:rPr>
              <a:t>4 = διαπνοή,</a:t>
            </a:r>
            <a:br>
              <a:rPr lang="el-GR" sz="2000" b="1" i="0">
                <a:solidFill>
                  <a:srgbClr val="21262C"/>
                </a:solidFill>
                <a:effectLst/>
                <a:latin typeface="Noto Sans" panose="020B0502040504020204" pitchFamily="34" charset="0"/>
              </a:rPr>
            </a:br>
            <a:r>
              <a:rPr lang="el-GR" sz="2000" b="1" i="0">
                <a:solidFill>
                  <a:srgbClr val="21262C"/>
                </a:solidFill>
                <a:effectLst/>
                <a:latin typeface="Noto Sans" panose="020B0502040504020204" pitchFamily="34" charset="0"/>
              </a:rPr>
              <a:t>5 = υπόγεια ύδατα</a:t>
            </a:r>
            <a:endParaRPr lang="el-GR" sz="2000" b="0" i="0">
              <a:solidFill>
                <a:srgbClr val="21262C"/>
              </a:solidFill>
              <a:effectLst/>
              <a:latin typeface="Noto Sans" panose="020B0502040504020204" pitchFamily="34" charset="0"/>
            </a:endParaRPr>
          </a:p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266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85354" y="353877"/>
            <a:ext cx="10515600" cy="264187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l-GR" sz="2200" b="1" dirty="0"/>
              <a:t>4.1 Η αναζήτηση για ύπαρξη ζωής εκτός του πλανήτη μας έχει εντατικά ξεκινήσει τις τελευταίες δεκαετίες. Πολλά ερευνητικά προγράμματα εστιάζουν στην ανακάλυψη πλανητών εκτός του ηλιακού μας συστήματος (</a:t>
            </a:r>
            <a:r>
              <a:rPr lang="el-GR" sz="2200" b="1" dirty="0" err="1"/>
              <a:t>εξωπλανητών</a:t>
            </a:r>
            <a:r>
              <a:rPr lang="el-GR" sz="2200" b="1" dirty="0"/>
              <a:t>) που εμφανίζουν παρόμοιες συνθήκες με τη Γη. Μερικά κριτήρια που χρησιμοποιούνται προκειμένου να προβλέψουν αν ένας πλανήτης είναι κατοικήσιμος είναι η σύσταση της ατμόσφαιράς του, η παρουσία χημικών ουσιών που σχετίζονται με τη ζωή και η διαθεσιμότητα νερού σε υγρή μορφή.</a:t>
            </a:r>
            <a:br>
              <a:rPr lang="el-GR" sz="2200" dirty="0"/>
            </a:br>
            <a:r>
              <a:rPr lang="el-GR" sz="2200" b="1" dirty="0"/>
              <a:t>α.</a:t>
            </a:r>
            <a:r>
              <a:rPr lang="el-GR" sz="2200" dirty="0"/>
              <a:t> Να αναφέρετε δύο παραδείγματα χημικών στοιχείων που είναι απαραίτητα στους οργανισμούς  και να ονομάσετε τα </a:t>
            </a:r>
            <a:r>
              <a:rPr lang="el-GR" sz="2200" dirty="0" err="1"/>
              <a:t>βιομόρια</a:t>
            </a:r>
            <a:r>
              <a:rPr lang="el-GR" sz="2200" dirty="0"/>
              <a:t> στα οποία αποτελούν συστατικά καθένα από αυτά.</a:t>
            </a:r>
            <a:br>
              <a:rPr lang="el-GR" sz="2200" dirty="0"/>
            </a:br>
            <a:r>
              <a:rPr lang="el-GR" sz="2200" b="1" dirty="0"/>
              <a:t>β.</a:t>
            </a:r>
            <a:r>
              <a:rPr lang="el-GR" sz="2200" dirty="0"/>
              <a:t> Να εξηγήσετε γιατί το νερό έχει συνδεθεί με το φαινόμενο της ζωής.</a:t>
            </a:r>
            <a:br>
              <a:rPr lang="el-GR" sz="2200" dirty="0"/>
            </a:br>
            <a:endParaRPr lang="el-GR" sz="2200" dirty="0"/>
          </a:p>
        </p:txBody>
      </p:sp>
      <p:sp>
        <p:nvSpPr>
          <p:cNvPr id="4" name="3 - TextBox"/>
          <p:cNvSpPr txBox="1"/>
          <p:nvPr/>
        </p:nvSpPr>
        <p:spPr>
          <a:xfrm>
            <a:off x="522514" y="3196047"/>
            <a:ext cx="105460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α.</a:t>
            </a:r>
            <a:r>
              <a:rPr lang="el-GR" sz="2000" dirty="0"/>
              <a:t> Δύο χημικά στοιχεία που είναι απαραίτητα στους οργανισμούς είναι ο </a:t>
            </a:r>
            <a:r>
              <a:rPr lang="el-GR" sz="2000" b="1" dirty="0"/>
              <a:t>άνθρακας (C) και το άζωτο (Ν). </a:t>
            </a:r>
            <a:r>
              <a:rPr lang="el-GR" sz="2000" dirty="0"/>
              <a:t>Με βάση το χημικό στοιχείο του άνθρακα δομούνται όλες οι </a:t>
            </a:r>
            <a:r>
              <a:rPr lang="el-GR" sz="2000" i="1" dirty="0"/>
              <a:t>οργανικές ενώσεις</a:t>
            </a:r>
            <a:r>
              <a:rPr lang="el-GR" sz="2000" dirty="0"/>
              <a:t> και συνεπώς, </a:t>
            </a:r>
            <a:r>
              <a:rPr lang="el-GR" sz="2000" b="1" dirty="0"/>
              <a:t>όλα τα βιολογικά </a:t>
            </a:r>
            <a:r>
              <a:rPr lang="el-GR" sz="2000" b="1" dirty="0" err="1"/>
              <a:t>μακρομόρια</a:t>
            </a:r>
            <a:r>
              <a:rPr lang="el-GR" sz="2000" dirty="0"/>
              <a:t>. Το άζωτο αποτελεί συστατικό πολλών </a:t>
            </a:r>
            <a:r>
              <a:rPr lang="el-GR" sz="2000" dirty="0" err="1"/>
              <a:t>βιομορίων</a:t>
            </a:r>
            <a:r>
              <a:rPr lang="el-GR" sz="2000" dirty="0"/>
              <a:t>, όπως των </a:t>
            </a:r>
            <a:r>
              <a:rPr lang="el-GR" sz="2000" b="1" i="1" dirty="0" err="1"/>
              <a:t>νουκλεϊκών</a:t>
            </a:r>
            <a:r>
              <a:rPr lang="el-GR" sz="2000" b="1" i="1" dirty="0"/>
              <a:t> οξέων</a:t>
            </a:r>
            <a:r>
              <a:rPr lang="el-GR" sz="2000" dirty="0"/>
              <a:t> και των </a:t>
            </a:r>
            <a:r>
              <a:rPr lang="el-GR" sz="2000" b="1" i="1" dirty="0"/>
              <a:t>πρωτεϊνών</a:t>
            </a:r>
            <a:r>
              <a:rPr lang="el-GR" sz="2000" dirty="0"/>
              <a:t>.</a:t>
            </a:r>
          </a:p>
          <a:p>
            <a:r>
              <a:rPr lang="el-GR" sz="2000" b="1" dirty="0"/>
              <a:t>β.</a:t>
            </a:r>
            <a:r>
              <a:rPr lang="el-GR" sz="2000" dirty="0"/>
              <a:t> Το νερό έχει συνδεθεί με το φαινόμενο της ζωής για διάφορους λόγους. Είναι το μέσο με το οποίο τα θρεπτικά συστατικά εισέρχονται και κυκλοφορούν στο εσωτερικό των </a:t>
            </a:r>
            <a:r>
              <a:rPr lang="el-GR" sz="2000" dirty="0" err="1"/>
              <a:t>αυτότροφων</a:t>
            </a:r>
            <a:r>
              <a:rPr lang="el-GR" sz="2000" dirty="0"/>
              <a:t> οργανισμών. Αποτελεί σημαντικό τμήμα των ζωντανών ιστών (το 75% του νωπού βάρους τους) και συμβάλλει στη </a:t>
            </a:r>
            <a:r>
              <a:rPr lang="el-GR" sz="2000" dirty="0" err="1"/>
              <a:t>θερμορρύθμιση</a:t>
            </a:r>
            <a:r>
              <a:rPr lang="el-GR" sz="2000" dirty="0"/>
              <a:t> τόσο των φυτικών, όσο και των ζωικών οργανισμών. Χρησιμοποιείται, επίσης, στη φωτοσύνθεση των φυτικών οργανισμών.</a:t>
            </a:r>
          </a:p>
          <a:p>
            <a:endParaRPr lang="el-G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407913C-07B2-C616-B230-6F1F021F7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835" y="340412"/>
            <a:ext cx="10515600" cy="681250"/>
          </a:xfrm>
        </p:spPr>
        <p:txBody>
          <a:bodyPr>
            <a:normAutofit fontScale="90000"/>
          </a:bodyPr>
          <a:lstStyle/>
          <a:p>
            <a:pPr algn="ctr"/>
            <a:r>
              <a:rPr lang="el-GR"/>
              <a:t>Ερημοποίηση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94958498-EF8D-204C-D231-72930A0F1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12321"/>
          <a:stretch/>
        </p:blipFill>
        <p:spPr>
          <a:xfrm>
            <a:off x="720365" y="1264579"/>
            <a:ext cx="10294070" cy="511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53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F3754C3-8374-1676-D48D-C36BA50D8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7CD3458-BBEB-20FE-EC13-62E52AD77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" t="20993" r="6572" b="10173"/>
          <a:stretch/>
        </p:blipFill>
        <p:spPr bwMode="auto">
          <a:xfrm>
            <a:off x="133546" y="445993"/>
            <a:ext cx="11924908" cy="596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7A392E57-8EDC-84E2-7D34-5C578DBB0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738" y="2284747"/>
            <a:ext cx="4322974" cy="1817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11F114E6-0C29-2B32-3A85-8E12C0D1FD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1845"/>
          <a:stretch/>
        </p:blipFill>
        <p:spPr>
          <a:xfrm>
            <a:off x="7154944" y="4214516"/>
            <a:ext cx="4628561" cy="1849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2296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44A52D3-4C14-3900-8500-C9B6808BE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798" y="72894"/>
            <a:ext cx="10515600" cy="718957"/>
          </a:xfrm>
        </p:spPr>
        <p:txBody>
          <a:bodyPr>
            <a:normAutofit/>
          </a:bodyPr>
          <a:lstStyle/>
          <a:p>
            <a:pPr algn="ctr"/>
            <a:r>
              <a:rPr lang="el-GR" sz="3200" b="1"/>
              <a:t>Αιτίες</a:t>
            </a:r>
            <a:r>
              <a:rPr lang="el-GR" sz="3200"/>
              <a:t> </a:t>
            </a:r>
            <a:r>
              <a:rPr lang="el-GR" sz="3200" b="1"/>
              <a:t>Ερημοποίησης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9C7FD7-5E54-A2E3-C32A-F589F534A5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4" b="23904"/>
          <a:stretch/>
        </p:blipFill>
        <p:spPr bwMode="auto">
          <a:xfrm>
            <a:off x="696798" y="659875"/>
            <a:ext cx="10292499" cy="594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829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D6D6BEB-99E9-C02E-1454-E4E9BFF65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  <a:p>
            <a:endParaRPr lang="el-GR"/>
          </a:p>
          <a:p>
            <a:endParaRPr lang="el-GR"/>
          </a:p>
          <a:p>
            <a:endParaRPr lang="el-GR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9092B32-4D51-6F11-C91C-4F456600E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DD5498C-6E18-A7DF-9DA4-0F8AEDD58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62F0425-422B-F817-EE0F-1474C73F9B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3" b="11063"/>
          <a:stretch/>
        </p:blipFill>
        <p:spPr bwMode="auto">
          <a:xfrm>
            <a:off x="1340472" y="1429699"/>
            <a:ext cx="9132708" cy="514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0ABC89-5F24-E74A-B681-A75225D3FA6B}"/>
              </a:ext>
            </a:extLst>
          </p:cNvPr>
          <p:cNvSpPr txBox="1"/>
          <p:nvPr/>
        </p:nvSpPr>
        <p:spPr>
          <a:xfrm>
            <a:off x="2362347" y="225161"/>
            <a:ext cx="7088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/>
              <a:t>Κινητικότητα του νερού</a:t>
            </a:r>
          </a:p>
        </p:txBody>
      </p:sp>
    </p:spTree>
    <p:extLst>
      <p:ext uri="{BB962C8B-B14F-4D97-AF65-F5344CB8AC3E}">
        <p14:creationId xmlns:p14="http://schemas.microsoft.com/office/powerpoint/2010/main" val="31856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DED7F66F-0B6F-6165-8CB4-6548EF9D6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3903"/>
          <a:stretch/>
        </p:blipFill>
        <p:spPr>
          <a:xfrm>
            <a:off x="237241" y="514915"/>
            <a:ext cx="11717517" cy="5828170"/>
          </a:xfrm>
        </p:spPr>
      </p:pic>
    </p:spTree>
    <p:extLst>
      <p:ext uri="{BB962C8B-B14F-4D97-AF65-F5344CB8AC3E}">
        <p14:creationId xmlns:p14="http://schemas.microsoft.com/office/powerpoint/2010/main" val="568626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457B0D5-10D1-CEF0-1D71-D683C2BB3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CB051A6-A620-4CDA-BF70-D5A318AD8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5E27188-AFE2-7F3D-4744-8BEE25875D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224" r="3174"/>
          <a:stretch/>
        </p:blipFill>
        <p:spPr bwMode="auto">
          <a:xfrm>
            <a:off x="838200" y="179109"/>
            <a:ext cx="10515600" cy="649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126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C1DCD1EE-08E8-62AA-E522-1ED3CC03E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2925"/>
          <a:stretch/>
        </p:blipFill>
        <p:spPr>
          <a:xfrm>
            <a:off x="137733" y="571475"/>
            <a:ext cx="11692906" cy="5715050"/>
          </a:xfrm>
        </p:spPr>
      </p:pic>
    </p:spTree>
    <p:extLst>
      <p:ext uri="{BB962C8B-B14F-4D97-AF65-F5344CB8AC3E}">
        <p14:creationId xmlns:p14="http://schemas.microsoft.com/office/powerpoint/2010/main" val="2165669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749DE987-01B1-37BA-1115-CBF9D2E169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3727"/>
          <a:stretch/>
        </p:blipFill>
        <p:spPr>
          <a:xfrm>
            <a:off x="95853" y="838986"/>
            <a:ext cx="12000294" cy="5434553"/>
          </a:xfrm>
        </p:spPr>
      </p:pic>
    </p:spTree>
    <p:extLst>
      <p:ext uri="{BB962C8B-B14F-4D97-AF65-F5344CB8AC3E}">
        <p14:creationId xmlns:p14="http://schemas.microsoft.com/office/powerpoint/2010/main" val="3906953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A30C7758-0005-1076-45AA-5DF437B74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3470"/>
          <a:stretch/>
        </p:blipFill>
        <p:spPr>
          <a:xfrm>
            <a:off x="235671" y="294587"/>
            <a:ext cx="11830638" cy="6268825"/>
          </a:xfrm>
        </p:spPr>
      </p:pic>
    </p:spTree>
    <p:extLst>
      <p:ext uri="{BB962C8B-B14F-4D97-AF65-F5344CB8AC3E}">
        <p14:creationId xmlns:p14="http://schemas.microsoft.com/office/powerpoint/2010/main" val="4088424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88228D36-7976-DEA2-7CE3-B0B0C08168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106" b="5907"/>
          <a:stretch/>
        </p:blipFill>
        <p:spPr>
          <a:xfrm>
            <a:off x="-1" y="609600"/>
            <a:ext cx="12192000" cy="56949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FDBFC-1286-81AE-243F-F09EC72BF42C}"/>
              </a:ext>
            </a:extLst>
          </p:cNvPr>
          <p:cNvSpPr txBox="1"/>
          <p:nvPr/>
        </p:nvSpPr>
        <p:spPr>
          <a:xfrm>
            <a:off x="2400692" y="311085"/>
            <a:ext cx="7390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/>
              <a:t>Το νερό που πέφτει στην ξηρά μπορεί:</a:t>
            </a:r>
          </a:p>
        </p:txBody>
      </p:sp>
    </p:spTree>
    <p:extLst>
      <p:ext uri="{BB962C8B-B14F-4D97-AF65-F5344CB8AC3E}">
        <p14:creationId xmlns:p14="http://schemas.microsoft.com/office/powerpoint/2010/main" val="472776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FAB4395-FD52-A28B-1596-C8632BD8B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47" y="0"/>
            <a:ext cx="10515600" cy="624689"/>
          </a:xfrm>
        </p:spPr>
        <p:txBody>
          <a:bodyPr>
            <a:noAutofit/>
          </a:bodyPr>
          <a:lstStyle/>
          <a:p>
            <a:pPr algn="ctr"/>
            <a:r>
              <a:rPr lang="el-GR" sz="3200" b="1"/>
              <a:t>Ρόλος των φυτών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C1038A54-810B-D81F-796A-213AFA5524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503" t="11011" r="23865" b="13598"/>
          <a:stretch/>
        </p:blipFill>
        <p:spPr>
          <a:xfrm>
            <a:off x="650449" y="754144"/>
            <a:ext cx="11114203" cy="614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16043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520</Words>
  <Application>Microsoft Office PowerPoint</Application>
  <PresentationFormat>Ευρεία οθόνη</PresentationFormat>
  <Paragraphs>18</Paragraphs>
  <Slides>17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24" baseType="lpstr">
      <vt:lpstr>Yu Gothic UI Semibold</vt:lpstr>
      <vt:lpstr>Arial</vt:lpstr>
      <vt:lpstr>Calibri</vt:lpstr>
      <vt:lpstr>Calibri Light</vt:lpstr>
      <vt:lpstr>Noto Sans</vt:lpstr>
      <vt:lpstr>Verdana</vt:lpstr>
      <vt:lpstr>Θέμα του Office</vt:lpstr>
      <vt:lpstr>Κύκλος του Νερού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Ρόλος των φυτών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Ερημοποίηση</vt:lpstr>
      <vt:lpstr>Παρουσίαση του PowerPoint</vt:lpstr>
      <vt:lpstr>Αιτίες Ερημοποίησης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Κύκλος του Νερού</dc:title>
  <dc:creator>Giannis Zachariadis</dc:creator>
  <cp:lastModifiedBy>Giannis Zachariadis</cp:lastModifiedBy>
  <cp:revision>12</cp:revision>
  <dcterms:created xsi:type="dcterms:W3CDTF">2025-02-23T18:08:13Z</dcterms:created>
  <dcterms:modified xsi:type="dcterms:W3CDTF">2025-03-06T14:23:49Z</dcterms:modified>
</cp:coreProperties>
</file>