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89" r:id="rId4"/>
    <p:sldId id="291" r:id="rId5"/>
    <p:sldId id="290" r:id="rId6"/>
    <p:sldId id="292" r:id="rId7"/>
    <p:sldId id="293" r:id="rId8"/>
    <p:sldId id="294" r:id="rId9"/>
    <p:sldId id="296" r:id="rId10"/>
    <p:sldId id="338" r:id="rId11"/>
    <p:sldId id="295" r:id="rId12"/>
    <p:sldId id="297" r:id="rId13"/>
    <p:sldId id="298" r:id="rId14"/>
    <p:sldId id="299" r:id="rId15"/>
    <p:sldId id="339" r:id="rId16"/>
    <p:sldId id="300" r:id="rId17"/>
    <p:sldId id="301" r:id="rId18"/>
    <p:sldId id="302" r:id="rId19"/>
    <p:sldId id="303" r:id="rId20"/>
    <p:sldId id="304" r:id="rId21"/>
    <p:sldId id="305" r:id="rId22"/>
    <p:sldId id="307" r:id="rId23"/>
    <p:sldId id="306" r:id="rId24"/>
    <p:sldId id="308" r:id="rId25"/>
    <p:sldId id="309" r:id="rId26"/>
    <p:sldId id="311" r:id="rId27"/>
    <p:sldId id="313" r:id="rId28"/>
    <p:sldId id="314" r:id="rId29"/>
    <p:sldId id="315" r:id="rId30"/>
    <p:sldId id="310" r:id="rId31"/>
    <p:sldId id="316" r:id="rId32"/>
    <p:sldId id="340" r:id="rId33"/>
    <p:sldId id="341" r:id="rId34"/>
    <p:sldId id="317" r:id="rId35"/>
    <p:sldId id="318" r:id="rId36"/>
    <p:sldId id="319" r:id="rId37"/>
    <p:sldId id="320" r:id="rId38"/>
    <p:sldId id="322" r:id="rId39"/>
    <p:sldId id="321" r:id="rId40"/>
    <p:sldId id="342" r:id="rId41"/>
    <p:sldId id="323" r:id="rId42"/>
    <p:sldId id="324" r:id="rId43"/>
    <p:sldId id="344" r:id="rId44"/>
    <p:sldId id="343" r:id="rId45"/>
    <p:sldId id="325" r:id="rId46"/>
    <p:sldId id="32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11468-DD02-44E4-96FC-D180ED58C961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A3F6DE-CC7E-41B5-8820-CA777132B7CE}">
      <dgm:prSet phldrT="[Κείμενο]"/>
      <dgm:spPr/>
      <dgm:t>
        <a:bodyPr/>
        <a:lstStyle/>
        <a:p>
          <a:r>
            <a:rPr lang="el-GR" dirty="0"/>
            <a:t>Μετάδοση </a:t>
          </a:r>
          <a:endParaRPr lang="en-US" dirty="0"/>
        </a:p>
      </dgm:t>
    </dgm:pt>
    <dgm:pt modelId="{18F32618-D95B-447B-A9E0-C5BD47862824}" type="parTrans" cxnId="{3B5E385B-1728-42B5-A392-2F92E4C9C9D5}">
      <dgm:prSet/>
      <dgm:spPr/>
      <dgm:t>
        <a:bodyPr/>
        <a:lstStyle/>
        <a:p>
          <a:endParaRPr lang="en-US"/>
        </a:p>
      </dgm:t>
    </dgm:pt>
    <dgm:pt modelId="{E0BDF9B8-9D73-4702-ADBB-2F219B22484B}" type="sibTrans" cxnId="{3B5E385B-1728-42B5-A392-2F92E4C9C9D5}">
      <dgm:prSet/>
      <dgm:spPr/>
      <dgm:t>
        <a:bodyPr/>
        <a:lstStyle/>
        <a:p>
          <a:endParaRPr lang="en-US"/>
        </a:p>
      </dgm:t>
    </dgm:pt>
    <dgm:pt modelId="{656C3A2D-7887-4A9F-BAA7-4075BC403EB6}">
      <dgm:prSet phldrT="[Κείμενο]"/>
      <dgm:spPr/>
      <dgm:t>
        <a:bodyPr/>
        <a:lstStyle/>
        <a:p>
          <a:r>
            <a:rPr lang="el-GR" dirty="0"/>
            <a:t>Τροφή</a:t>
          </a:r>
          <a:endParaRPr lang="en-US" dirty="0"/>
        </a:p>
      </dgm:t>
    </dgm:pt>
    <dgm:pt modelId="{56C4DE64-57E2-4602-A337-20E9AE70F8E7}" type="parTrans" cxnId="{F04B3209-F01A-4125-8589-9FE6A1622BF7}">
      <dgm:prSet/>
      <dgm:spPr/>
      <dgm:t>
        <a:bodyPr/>
        <a:lstStyle/>
        <a:p>
          <a:endParaRPr lang="en-US"/>
        </a:p>
      </dgm:t>
    </dgm:pt>
    <dgm:pt modelId="{7EA9421E-708A-4961-BC99-584333650181}" type="sibTrans" cxnId="{F04B3209-F01A-4125-8589-9FE6A1622BF7}">
      <dgm:prSet/>
      <dgm:spPr/>
      <dgm:t>
        <a:bodyPr/>
        <a:lstStyle/>
        <a:p>
          <a:endParaRPr lang="en-US"/>
        </a:p>
      </dgm:t>
    </dgm:pt>
    <dgm:pt modelId="{15A1EA9C-F6FD-4081-9397-A71EFBD9D684}">
      <dgm:prSet phldrT="[Κείμενο]"/>
      <dgm:spPr/>
      <dgm:t>
        <a:bodyPr/>
        <a:lstStyle/>
        <a:p>
          <a:r>
            <a:rPr lang="el-GR" dirty="0"/>
            <a:t>Νερό</a:t>
          </a:r>
          <a:endParaRPr lang="en-US" dirty="0"/>
        </a:p>
      </dgm:t>
    </dgm:pt>
    <dgm:pt modelId="{E79E2694-D59C-4984-9A6F-78E9FB8FA2F6}" type="parTrans" cxnId="{3CF37582-34F0-41FD-A953-163294A32327}">
      <dgm:prSet/>
      <dgm:spPr/>
      <dgm:t>
        <a:bodyPr/>
        <a:lstStyle/>
        <a:p>
          <a:endParaRPr lang="en-US"/>
        </a:p>
      </dgm:t>
    </dgm:pt>
    <dgm:pt modelId="{08ABD4F8-37E4-48D6-9642-9ACE3E347356}" type="sibTrans" cxnId="{3CF37582-34F0-41FD-A953-163294A32327}">
      <dgm:prSet/>
      <dgm:spPr/>
      <dgm:t>
        <a:bodyPr/>
        <a:lstStyle/>
        <a:p>
          <a:endParaRPr lang="en-US"/>
        </a:p>
      </dgm:t>
    </dgm:pt>
    <dgm:pt modelId="{8364F550-54DA-46F1-9100-0C8313AC575A}">
      <dgm:prSet phldrT="[Κείμενο]"/>
      <dgm:spPr/>
      <dgm:t>
        <a:bodyPr/>
        <a:lstStyle/>
        <a:p>
          <a:r>
            <a:rPr lang="el-GR" dirty="0"/>
            <a:t>Μολυσμένα ζώα</a:t>
          </a:r>
          <a:endParaRPr lang="en-US" dirty="0"/>
        </a:p>
      </dgm:t>
    </dgm:pt>
    <dgm:pt modelId="{BDFF39DE-7CFA-4ED8-8497-2234D9256615}" type="parTrans" cxnId="{FD87BAB5-D69D-45E9-8D18-F77033AF132A}">
      <dgm:prSet/>
      <dgm:spPr/>
      <dgm:t>
        <a:bodyPr/>
        <a:lstStyle/>
        <a:p>
          <a:endParaRPr lang="en-US"/>
        </a:p>
      </dgm:t>
    </dgm:pt>
    <dgm:pt modelId="{D1887BDF-FFA7-414D-A538-F196A1C115D2}" type="sibTrans" cxnId="{FD87BAB5-D69D-45E9-8D18-F77033AF132A}">
      <dgm:prSet/>
      <dgm:spPr/>
      <dgm:t>
        <a:bodyPr/>
        <a:lstStyle/>
        <a:p>
          <a:endParaRPr lang="en-US"/>
        </a:p>
      </dgm:t>
    </dgm:pt>
    <dgm:pt modelId="{F1D0DE7E-B20C-447D-A5F1-98F85E351399}">
      <dgm:prSet phldrT="[Κείμενο]"/>
      <dgm:spPr/>
      <dgm:t>
        <a:bodyPr/>
        <a:lstStyle/>
        <a:p>
          <a:r>
            <a:rPr lang="el-GR" dirty="0"/>
            <a:t>Σταγονίδια βήχα ασθενούς</a:t>
          </a:r>
          <a:endParaRPr lang="en-US" dirty="0"/>
        </a:p>
      </dgm:t>
    </dgm:pt>
    <dgm:pt modelId="{A1A09625-7156-4692-B9CA-230F2642D5B5}" type="parTrans" cxnId="{151595DF-72D6-4677-8459-4E92D88A751C}">
      <dgm:prSet/>
      <dgm:spPr/>
      <dgm:t>
        <a:bodyPr/>
        <a:lstStyle/>
        <a:p>
          <a:endParaRPr lang="en-US"/>
        </a:p>
      </dgm:t>
    </dgm:pt>
    <dgm:pt modelId="{66B66B4C-21B6-4EB5-B8AC-CFB5AFF54073}" type="sibTrans" cxnId="{151595DF-72D6-4677-8459-4E92D88A751C}">
      <dgm:prSet/>
      <dgm:spPr/>
      <dgm:t>
        <a:bodyPr/>
        <a:lstStyle/>
        <a:p>
          <a:endParaRPr lang="en-US"/>
        </a:p>
      </dgm:t>
    </dgm:pt>
    <dgm:pt modelId="{8A956233-632A-4F95-892A-74FEE1712AAA}">
      <dgm:prSet phldrT="[Κείμενο]"/>
      <dgm:spPr/>
      <dgm:t>
        <a:bodyPr/>
        <a:lstStyle/>
        <a:p>
          <a:r>
            <a:rPr lang="el-GR" dirty="0"/>
            <a:t>Άμεση επαφή με μολυσμένα άτομα</a:t>
          </a:r>
          <a:endParaRPr lang="en-US" dirty="0"/>
        </a:p>
      </dgm:t>
    </dgm:pt>
    <dgm:pt modelId="{DFF36CEA-C906-4D09-A760-1E6181596816}" type="parTrans" cxnId="{0BBF1D23-02EC-46C8-9A0F-6767E1BEF966}">
      <dgm:prSet/>
      <dgm:spPr/>
      <dgm:t>
        <a:bodyPr/>
        <a:lstStyle/>
        <a:p>
          <a:endParaRPr lang="en-US"/>
        </a:p>
      </dgm:t>
    </dgm:pt>
    <dgm:pt modelId="{970FCBD6-0CB8-4B81-B272-3052FE036948}" type="sibTrans" cxnId="{0BBF1D23-02EC-46C8-9A0F-6767E1BEF966}">
      <dgm:prSet/>
      <dgm:spPr/>
      <dgm:t>
        <a:bodyPr/>
        <a:lstStyle/>
        <a:p>
          <a:endParaRPr lang="en-US"/>
        </a:p>
      </dgm:t>
    </dgm:pt>
    <dgm:pt modelId="{A6F9DC47-84A6-4420-8B61-EA273DE915EB}">
      <dgm:prSet phldrT="[Κείμενο]"/>
      <dgm:spPr/>
      <dgm:t>
        <a:bodyPr/>
        <a:lstStyle/>
        <a:p>
          <a:r>
            <a:rPr lang="el-GR" dirty="0"/>
            <a:t>Έμμεση επαφή με αντικείμενα</a:t>
          </a:r>
          <a:endParaRPr lang="en-US" dirty="0"/>
        </a:p>
      </dgm:t>
    </dgm:pt>
    <dgm:pt modelId="{DC085723-880A-4AFD-864D-94D39EFD7A64}" type="parTrans" cxnId="{99865326-738E-49F7-80D3-26BC1404A466}">
      <dgm:prSet/>
      <dgm:spPr/>
      <dgm:t>
        <a:bodyPr/>
        <a:lstStyle/>
        <a:p>
          <a:endParaRPr lang="en-US"/>
        </a:p>
      </dgm:t>
    </dgm:pt>
    <dgm:pt modelId="{3C67FF1E-A1D9-44BE-A45D-856F460F804A}" type="sibTrans" cxnId="{99865326-738E-49F7-80D3-26BC1404A466}">
      <dgm:prSet/>
      <dgm:spPr/>
      <dgm:t>
        <a:bodyPr/>
        <a:lstStyle/>
        <a:p>
          <a:endParaRPr lang="en-US"/>
        </a:p>
      </dgm:t>
    </dgm:pt>
    <dgm:pt modelId="{E15F52AB-3129-4E9E-BAD0-B60A566E4309}" type="pres">
      <dgm:prSet presAssocID="{94311468-DD02-44E4-96FC-D180ED58C9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101002-E795-4BE8-9C60-03825B265C61}" type="pres">
      <dgm:prSet presAssocID="{25A3F6DE-CC7E-41B5-8820-CA777132B7CE}" presName="singleCycle" presStyleCnt="0"/>
      <dgm:spPr/>
    </dgm:pt>
    <dgm:pt modelId="{50035ACE-9C4D-4622-BD9C-E310DCC97FD3}" type="pres">
      <dgm:prSet presAssocID="{25A3F6DE-CC7E-41B5-8820-CA777132B7CE}" presName="singleCenter" presStyleLbl="node1" presStyleIdx="0" presStyleCnt="7">
        <dgm:presLayoutVars>
          <dgm:chMax val="7"/>
          <dgm:chPref val="7"/>
        </dgm:presLayoutVars>
      </dgm:prSet>
      <dgm:spPr/>
    </dgm:pt>
    <dgm:pt modelId="{806E0DFC-9AF0-47BC-AD9F-C07AB9404846}" type="pres">
      <dgm:prSet presAssocID="{56C4DE64-57E2-4602-A337-20E9AE70F8E7}" presName="Name56" presStyleLbl="parChTrans1D2" presStyleIdx="0" presStyleCnt="6"/>
      <dgm:spPr/>
    </dgm:pt>
    <dgm:pt modelId="{7194D683-2EE8-4231-8E36-926F2D6437A1}" type="pres">
      <dgm:prSet presAssocID="{656C3A2D-7887-4A9F-BAA7-4075BC403EB6}" presName="text0" presStyleLbl="node1" presStyleIdx="1" presStyleCnt="7" custRadScaleRad="78777" custRadScaleInc="50948">
        <dgm:presLayoutVars>
          <dgm:bulletEnabled val="1"/>
        </dgm:presLayoutVars>
      </dgm:prSet>
      <dgm:spPr/>
    </dgm:pt>
    <dgm:pt modelId="{4A2CA4C0-F77A-4BDD-85EE-938BE9922CE8}" type="pres">
      <dgm:prSet presAssocID="{E79E2694-D59C-4984-9A6F-78E9FB8FA2F6}" presName="Name56" presStyleLbl="parChTrans1D2" presStyleIdx="1" presStyleCnt="6"/>
      <dgm:spPr/>
    </dgm:pt>
    <dgm:pt modelId="{C3B255AF-32CE-4520-B870-05DD0D872807}" type="pres">
      <dgm:prSet presAssocID="{15A1EA9C-F6FD-4081-9397-A71EFBD9D684}" presName="text0" presStyleLbl="node1" presStyleIdx="2" presStyleCnt="7" custRadScaleRad="148710" custRadScaleInc="41304">
        <dgm:presLayoutVars>
          <dgm:bulletEnabled val="1"/>
        </dgm:presLayoutVars>
      </dgm:prSet>
      <dgm:spPr/>
    </dgm:pt>
    <dgm:pt modelId="{CBFCEDBA-F827-4B84-AD1D-AD0035DA01AD}" type="pres">
      <dgm:prSet presAssocID="{BDFF39DE-7CFA-4ED8-8497-2234D9256615}" presName="Name56" presStyleLbl="parChTrans1D2" presStyleIdx="2" presStyleCnt="6"/>
      <dgm:spPr/>
    </dgm:pt>
    <dgm:pt modelId="{F101A7AC-6C46-4EEA-B72D-B2AB989A1839}" type="pres">
      <dgm:prSet presAssocID="{8364F550-54DA-46F1-9100-0C8313AC575A}" presName="text0" presStyleLbl="node1" presStyleIdx="3" presStyleCnt="7" custScaleX="272072" custRadScaleRad="186110" custRadScaleInc="-52614">
        <dgm:presLayoutVars>
          <dgm:bulletEnabled val="1"/>
        </dgm:presLayoutVars>
      </dgm:prSet>
      <dgm:spPr/>
    </dgm:pt>
    <dgm:pt modelId="{8B28BCAE-434A-4581-8C69-673956D1F6D1}" type="pres">
      <dgm:prSet presAssocID="{A1A09625-7156-4692-B9CA-230F2642D5B5}" presName="Name56" presStyleLbl="parChTrans1D2" presStyleIdx="3" presStyleCnt="6"/>
      <dgm:spPr/>
    </dgm:pt>
    <dgm:pt modelId="{C652BEF7-945F-41D0-8C2C-9AB720B684F9}" type="pres">
      <dgm:prSet presAssocID="{F1D0DE7E-B20C-447D-A5F1-98F85E351399}" presName="text0" presStyleLbl="node1" presStyleIdx="4" presStyleCnt="7" custScaleX="207096" custRadScaleRad="98288" custRadScaleInc="2783">
        <dgm:presLayoutVars>
          <dgm:bulletEnabled val="1"/>
        </dgm:presLayoutVars>
      </dgm:prSet>
      <dgm:spPr/>
    </dgm:pt>
    <dgm:pt modelId="{298C4785-BA3B-4444-A80F-F21BC26F7EB3}" type="pres">
      <dgm:prSet presAssocID="{DFF36CEA-C906-4D09-A760-1E6181596816}" presName="Name56" presStyleLbl="parChTrans1D2" presStyleIdx="4" presStyleCnt="6"/>
      <dgm:spPr/>
    </dgm:pt>
    <dgm:pt modelId="{51ABA711-9203-41B7-AB4F-230ED3B6933D}" type="pres">
      <dgm:prSet presAssocID="{8A956233-632A-4F95-892A-74FEE1712AAA}" presName="text0" presStyleLbl="node1" presStyleIdx="5" presStyleCnt="7" custScaleX="200708" custRadScaleRad="183401" custRadScaleInc="38473">
        <dgm:presLayoutVars>
          <dgm:bulletEnabled val="1"/>
        </dgm:presLayoutVars>
      </dgm:prSet>
      <dgm:spPr/>
    </dgm:pt>
    <dgm:pt modelId="{3A2AEE09-95DC-482E-9299-DEA7BF5B805A}" type="pres">
      <dgm:prSet presAssocID="{DC085723-880A-4AFD-864D-94D39EFD7A64}" presName="Name56" presStyleLbl="parChTrans1D2" presStyleIdx="5" presStyleCnt="6"/>
      <dgm:spPr/>
    </dgm:pt>
    <dgm:pt modelId="{24BB2A69-F9E1-460D-BEFE-BF5635DD97C2}" type="pres">
      <dgm:prSet presAssocID="{A6F9DC47-84A6-4420-8B61-EA273DE915EB}" presName="text0" presStyleLbl="node1" presStyleIdx="6" presStyleCnt="7" custScaleX="214571" custRadScaleRad="171794" custRadScaleInc="-39423">
        <dgm:presLayoutVars>
          <dgm:bulletEnabled val="1"/>
        </dgm:presLayoutVars>
      </dgm:prSet>
      <dgm:spPr/>
    </dgm:pt>
  </dgm:ptLst>
  <dgm:cxnLst>
    <dgm:cxn modelId="{F04B3209-F01A-4125-8589-9FE6A1622BF7}" srcId="{25A3F6DE-CC7E-41B5-8820-CA777132B7CE}" destId="{656C3A2D-7887-4A9F-BAA7-4075BC403EB6}" srcOrd="0" destOrd="0" parTransId="{56C4DE64-57E2-4602-A337-20E9AE70F8E7}" sibTransId="{7EA9421E-708A-4961-BC99-584333650181}"/>
    <dgm:cxn modelId="{78FF8112-AB34-4A44-8386-893697169ADA}" type="presOf" srcId="{DFF36CEA-C906-4D09-A760-1E6181596816}" destId="{298C4785-BA3B-4444-A80F-F21BC26F7EB3}" srcOrd="0" destOrd="0" presId="urn:microsoft.com/office/officeart/2008/layout/RadialCluster"/>
    <dgm:cxn modelId="{E4B07A14-9AE6-47EF-B58A-4193987FD8CB}" type="presOf" srcId="{94311468-DD02-44E4-96FC-D180ED58C961}" destId="{E15F52AB-3129-4E9E-BAD0-B60A566E4309}" srcOrd="0" destOrd="0" presId="urn:microsoft.com/office/officeart/2008/layout/RadialCluster"/>
    <dgm:cxn modelId="{3C5D0E1C-1D14-474E-8D41-301640B6BFF9}" type="presOf" srcId="{A1A09625-7156-4692-B9CA-230F2642D5B5}" destId="{8B28BCAE-434A-4581-8C69-673956D1F6D1}" srcOrd="0" destOrd="0" presId="urn:microsoft.com/office/officeart/2008/layout/RadialCluster"/>
    <dgm:cxn modelId="{0BBF1D23-02EC-46C8-9A0F-6767E1BEF966}" srcId="{25A3F6DE-CC7E-41B5-8820-CA777132B7CE}" destId="{8A956233-632A-4F95-892A-74FEE1712AAA}" srcOrd="4" destOrd="0" parTransId="{DFF36CEA-C906-4D09-A760-1E6181596816}" sibTransId="{970FCBD6-0CB8-4B81-B272-3052FE036948}"/>
    <dgm:cxn modelId="{99865326-738E-49F7-80D3-26BC1404A466}" srcId="{25A3F6DE-CC7E-41B5-8820-CA777132B7CE}" destId="{A6F9DC47-84A6-4420-8B61-EA273DE915EB}" srcOrd="5" destOrd="0" parTransId="{DC085723-880A-4AFD-864D-94D39EFD7A64}" sibTransId="{3C67FF1E-A1D9-44BE-A45D-856F460F804A}"/>
    <dgm:cxn modelId="{34BD992D-A090-4B0F-9721-06E5F786C4BE}" type="presOf" srcId="{25A3F6DE-CC7E-41B5-8820-CA777132B7CE}" destId="{50035ACE-9C4D-4622-BD9C-E310DCC97FD3}" srcOrd="0" destOrd="0" presId="urn:microsoft.com/office/officeart/2008/layout/RadialCluster"/>
    <dgm:cxn modelId="{38B99331-012C-4B84-BF52-897D1E2F432C}" type="presOf" srcId="{8364F550-54DA-46F1-9100-0C8313AC575A}" destId="{F101A7AC-6C46-4EEA-B72D-B2AB989A1839}" srcOrd="0" destOrd="0" presId="urn:microsoft.com/office/officeart/2008/layout/RadialCluster"/>
    <dgm:cxn modelId="{3B5E385B-1728-42B5-A392-2F92E4C9C9D5}" srcId="{94311468-DD02-44E4-96FC-D180ED58C961}" destId="{25A3F6DE-CC7E-41B5-8820-CA777132B7CE}" srcOrd="0" destOrd="0" parTransId="{18F32618-D95B-447B-A9E0-C5BD47862824}" sibTransId="{E0BDF9B8-9D73-4702-ADBB-2F219B22484B}"/>
    <dgm:cxn modelId="{914AFA5F-FD4D-4BFF-AB31-632B8B5F636E}" type="presOf" srcId="{56C4DE64-57E2-4602-A337-20E9AE70F8E7}" destId="{806E0DFC-9AF0-47BC-AD9F-C07AB9404846}" srcOrd="0" destOrd="0" presId="urn:microsoft.com/office/officeart/2008/layout/RadialCluster"/>
    <dgm:cxn modelId="{91FC9C62-69D3-4E1C-9EB3-EA1322C97542}" type="presOf" srcId="{DC085723-880A-4AFD-864D-94D39EFD7A64}" destId="{3A2AEE09-95DC-482E-9299-DEA7BF5B805A}" srcOrd="0" destOrd="0" presId="urn:microsoft.com/office/officeart/2008/layout/RadialCluster"/>
    <dgm:cxn modelId="{B96D2E71-4FF9-465A-B8E3-F65D75212348}" type="presOf" srcId="{F1D0DE7E-B20C-447D-A5F1-98F85E351399}" destId="{C652BEF7-945F-41D0-8C2C-9AB720B684F9}" srcOrd="0" destOrd="0" presId="urn:microsoft.com/office/officeart/2008/layout/RadialCluster"/>
    <dgm:cxn modelId="{3CF37582-34F0-41FD-A953-163294A32327}" srcId="{25A3F6DE-CC7E-41B5-8820-CA777132B7CE}" destId="{15A1EA9C-F6FD-4081-9397-A71EFBD9D684}" srcOrd="1" destOrd="0" parTransId="{E79E2694-D59C-4984-9A6F-78E9FB8FA2F6}" sibTransId="{08ABD4F8-37E4-48D6-9642-9ACE3E347356}"/>
    <dgm:cxn modelId="{2DDFB086-A37D-41FE-9774-0DA2FB8B1126}" type="presOf" srcId="{15A1EA9C-F6FD-4081-9397-A71EFBD9D684}" destId="{C3B255AF-32CE-4520-B870-05DD0D872807}" srcOrd="0" destOrd="0" presId="urn:microsoft.com/office/officeart/2008/layout/RadialCluster"/>
    <dgm:cxn modelId="{FD87BAB5-D69D-45E9-8D18-F77033AF132A}" srcId="{25A3F6DE-CC7E-41B5-8820-CA777132B7CE}" destId="{8364F550-54DA-46F1-9100-0C8313AC575A}" srcOrd="2" destOrd="0" parTransId="{BDFF39DE-7CFA-4ED8-8497-2234D9256615}" sibTransId="{D1887BDF-FFA7-414D-A538-F196A1C115D2}"/>
    <dgm:cxn modelId="{E0CAB1C4-BA2C-4D1E-A51F-CB3DCA193D6E}" type="presOf" srcId="{E79E2694-D59C-4984-9A6F-78E9FB8FA2F6}" destId="{4A2CA4C0-F77A-4BDD-85EE-938BE9922CE8}" srcOrd="0" destOrd="0" presId="urn:microsoft.com/office/officeart/2008/layout/RadialCluster"/>
    <dgm:cxn modelId="{757319C5-A86E-4699-AC56-24953B0F8870}" type="presOf" srcId="{8A956233-632A-4F95-892A-74FEE1712AAA}" destId="{51ABA711-9203-41B7-AB4F-230ED3B6933D}" srcOrd="0" destOrd="0" presId="urn:microsoft.com/office/officeart/2008/layout/RadialCluster"/>
    <dgm:cxn modelId="{151595DF-72D6-4677-8459-4E92D88A751C}" srcId="{25A3F6DE-CC7E-41B5-8820-CA777132B7CE}" destId="{F1D0DE7E-B20C-447D-A5F1-98F85E351399}" srcOrd="3" destOrd="0" parTransId="{A1A09625-7156-4692-B9CA-230F2642D5B5}" sibTransId="{66B66B4C-21B6-4EB5-B8AC-CFB5AFF54073}"/>
    <dgm:cxn modelId="{D3CE55E1-A56F-4F3A-86BE-571245E7C537}" type="presOf" srcId="{A6F9DC47-84A6-4420-8B61-EA273DE915EB}" destId="{24BB2A69-F9E1-460D-BEFE-BF5635DD97C2}" srcOrd="0" destOrd="0" presId="urn:microsoft.com/office/officeart/2008/layout/RadialCluster"/>
    <dgm:cxn modelId="{36D779F0-AD2E-4F80-B93F-624B7AA0EF77}" type="presOf" srcId="{656C3A2D-7887-4A9F-BAA7-4075BC403EB6}" destId="{7194D683-2EE8-4231-8E36-926F2D6437A1}" srcOrd="0" destOrd="0" presId="urn:microsoft.com/office/officeart/2008/layout/RadialCluster"/>
    <dgm:cxn modelId="{3F9BF1FD-E37C-4B35-88B9-D06CDD7A0B05}" type="presOf" srcId="{BDFF39DE-7CFA-4ED8-8497-2234D9256615}" destId="{CBFCEDBA-F827-4B84-AD1D-AD0035DA01AD}" srcOrd="0" destOrd="0" presId="urn:microsoft.com/office/officeart/2008/layout/RadialCluster"/>
    <dgm:cxn modelId="{CBDAB97D-1724-4B2F-9CAE-984ACA5443B2}" type="presParOf" srcId="{E15F52AB-3129-4E9E-BAD0-B60A566E4309}" destId="{53101002-E795-4BE8-9C60-03825B265C61}" srcOrd="0" destOrd="0" presId="urn:microsoft.com/office/officeart/2008/layout/RadialCluster"/>
    <dgm:cxn modelId="{584D40DF-3F47-4B2B-82F9-B9191E2512EB}" type="presParOf" srcId="{53101002-E795-4BE8-9C60-03825B265C61}" destId="{50035ACE-9C4D-4622-BD9C-E310DCC97FD3}" srcOrd="0" destOrd="0" presId="urn:microsoft.com/office/officeart/2008/layout/RadialCluster"/>
    <dgm:cxn modelId="{25C134EA-C70A-4AE2-A134-45EF5B3DF5F0}" type="presParOf" srcId="{53101002-E795-4BE8-9C60-03825B265C61}" destId="{806E0DFC-9AF0-47BC-AD9F-C07AB9404846}" srcOrd="1" destOrd="0" presId="urn:microsoft.com/office/officeart/2008/layout/RadialCluster"/>
    <dgm:cxn modelId="{D1CF281C-4D71-43B0-96DB-D666F8FA596E}" type="presParOf" srcId="{53101002-E795-4BE8-9C60-03825B265C61}" destId="{7194D683-2EE8-4231-8E36-926F2D6437A1}" srcOrd="2" destOrd="0" presId="urn:microsoft.com/office/officeart/2008/layout/RadialCluster"/>
    <dgm:cxn modelId="{D2A80D41-2E45-465C-B644-4B311C26288A}" type="presParOf" srcId="{53101002-E795-4BE8-9C60-03825B265C61}" destId="{4A2CA4C0-F77A-4BDD-85EE-938BE9922CE8}" srcOrd="3" destOrd="0" presId="urn:microsoft.com/office/officeart/2008/layout/RadialCluster"/>
    <dgm:cxn modelId="{8A7D5991-F1BC-4D4C-99D2-442A093B8010}" type="presParOf" srcId="{53101002-E795-4BE8-9C60-03825B265C61}" destId="{C3B255AF-32CE-4520-B870-05DD0D872807}" srcOrd="4" destOrd="0" presId="urn:microsoft.com/office/officeart/2008/layout/RadialCluster"/>
    <dgm:cxn modelId="{66B0A2A7-C261-4EC2-A654-4784202B2C7F}" type="presParOf" srcId="{53101002-E795-4BE8-9C60-03825B265C61}" destId="{CBFCEDBA-F827-4B84-AD1D-AD0035DA01AD}" srcOrd="5" destOrd="0" presId="urn:microsoft.com/office/officeart/2008/layout/RadialCluster"/>
    <dgm:cxn modelId="{8FE8AEC7-8155-4256-B2AB-8D902B163CB5}" type="presParOf" srcId="{53101002-E795-4BE8-9C60-03825B265C61}" destId="{F101A7AC-6C46-4EEA-B72D-B2AB989A1839}" srcOrd="6" destOrd="0" presId="urn:microsoft.com/office/officeart/2008/layout/RadialCluster"/>
    <dgm:cxn modelId="{D63A2BCF-C461-4363-871B-22DDF3E4824E}" type="presParOf" srcId="{53101002-E795-4BE8-9C60-03825B265C61}" destId="{8B28BCAE-434A-4581-8C69-673956D1F6D1}" srcOrd="7" destOrd="0" presId="urn:microsoft.com/office/officeart/2008/layout/RadialCluster"/>
    <dgm:cxn modelId="{D59F36AE-1EEA-4D50-B8DD-CA26B1924E2D}" type="presParOf" srcId="{53101002-E795-4BE8-9C60-03825B265C61}" destId="{C652BEF7-945F-41D0-8C2C-9AB720B684F9}" srcOrd="8" destOrd="0" presId="urn:microsoft.com/office/officeart/2008/layout/RadialCluster"/>
    <dgm:cxn modelId="{E89F13FB-10A6-49B0-B187-AAE5C10E3B76}" type="presParOf" srcId="{53101002-E795-4BE8-9C60-03825B265C61}" destId="{298C4785-BA3B-4444-A80F-F21BC26F7EB3}" srcOrd="9" destOrd="0" presId="urn:microsoft.com/office/officeart/2008/layout/RadialCluster"/>
    <dgm:cxn modelId="{F8228276-3CD6-4C82-9E09-75CA3A7D7744}" type="presParOf" srcId="{53101002-E795-4BE8-9C60-03825B265C61}" destId="{51ABA711-9203-41B7-AB4F-230ED3B6933D}" srcOrd="10" destOrd="0" presId="urn:microsoft.com/office/officeart/2008/layout/RadialCluster"/>
    <dgm:cxn modelId="{E504A67D-7033-49C9-9603-49C1C6E31D64}" type="presParOf" srcId="{53101002-E795-4BE8-9C60-03825B265C61}" destId="{3A2AEE09-95DC-482E-9299-DEA7BF5B805A}" srcOrd="11" destOrd="0" presId="urn:microsoft.com/office/officeart/2008/layout/RadialCluster"/>
    <dgm:cxn modelId="{FF247DFB-7D63-436E-848A-E4CBBE936825}" type="presParOf" srcId="{53101002-E795-4BE8-9C60-03825B265C61}" destId="{24BB2A69-F9E1-460D-BEFE-BF5635DD97C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11468-DD02-44E4-96FC-D180ED58C961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A3F6DE-CC7E-41B5-8820-CA777132B7CE}">
      <dgm:prSet phldrT="[Κείμενο]"/>
      <dgm:spPr/>
      <dgm:t>
        <a:bodyPr/>
        <a:lstStyle/>
        <a:p>
          <a:r>
            <a:rPr lang="el-GR" dirty="0"/>
            <a:t>Μετάδοση </a:t>
          </a:r>
          <a:endParaRPr lang="en-US" dirty="0"/>
        </a:p>
      </dgm:t>
    </dgm:pt>
    <dgm:pt modelId="{18F32618-D95B-447B-A9E0-C5BD47862824}" type="parTrans" cxnId="{3B5E385B-1728-42B5-A392-2F92E4C9C9D5}">
      <dgm:prSet/>
      <dgm:spPr/>
      <dgm:t>
        <a:bodyPr/>
        <a:lstStyle/>
        <a:p>
          <a:endParaRPr lang="en-US"/>
        </a:p>
      </dgm:t>
    </dgm:pt>
    <dgm:pt modelId="{E0BDF9B8-9D73-4702-ADBB-2F219B22484B}" type="sibTrans" cxnId="{3B5E385B-1728-42B5-A392-2F92E4C9C9D5}">
      <dgm:prSet/>
      <dgm:spPr/>
      <dgm:t>
        <a:bodyPr/>
        <a:lstStyle/>
        <a:p>
          <a:endParaRPr lang="en-US"/>
        </a:p>
      </dgm:t>
    </dgm:pt>
    <dgm:pt modelId="{656C3A2D-7887-4A9F-BAA7-4075BC403EB6}">
      <dgm:prSet phldrT="[Κείμενο]"/>
      <dgm:spPr/>
      <dgm:t>
        <a:bodyPr/>
        <a:lstStyle/>
        <a:p>
          <a:r>
            <a:rPr lang="el-GR" dirty="0"/>
            <a:t>Τροφή</a:t>
          </a:r>
          <a:endParaRPr lang="en-US" dirty="0"/>
        </a:p>
      </dgm:t>
    </dgm:pt>
    <dgm:pt modelId="{56C4DE64-57E2-4602-A337-20E9AE70F8E7}" type="parTrans" cxnId="{F04B3209-F01A-4125-8589-9FE6A1622BF7}">
      <dgm:prSet/>
      <dgm:spPr/>
      <dgm:t>
        <a:bodyPr/>
        <a:lstStyle/>
        <a:p>
          <a:endParaRPr lang="en-US"/>
        </a:p>
      </dgm:t>
    </dgm:pt>
    <dgm:pt modelId="{7EA9421E-708A-4961-BC99-584333650181}" type="sibTrans" cxnId="{F04B3209-F01A-4125-8589-9FE6A1622BF7}">
      <dgm:prSet/>
      <dgm:spPr/>
      <dgm:t>
        <a:bodyPr/>
        <a:lstStyle/>
        <a:p>
          <a:endParaRPr lang="en-US"/>
        </a:p>
      </dgm:t>
    </dgm:pt>
    <dgm:pt modelId="{15A1EA9C-F6FD-4081-9397-A71EFBD9D684}">
      <dgm:prSet phldrT="[Κείμενο]"/>
      <dgm:spPr/>
      <dgm:t>
        <a:bodyPr/>
        <a:lstStyle/>
        <a:p>
          <a:r>
            <a:rPr lang="el-GR" dirty="0"/>
            <a:t>Νερό</a:t>
          </a:r>
          <a:endParaRPr lang="en-US" dirty="0"/>
        </a:p>
      </dgm:t>
    </dgm:pt>
    <dgm:pt modelId="{E79E2694-D59C-4984-9A6F-78E9FB8FA2F6}" type="parTrans" cxnId="{3CF37582-34F0-41FD-A953-163294A32327}">
      <dgm:prSet/>
      <dgm:spPr/>
      <dgm:t>
        <a:bodyPr/>
        <a:lstStyle/>
        <a:p>
          <a:endParaRPr lang="en-US"/>
        </a:p>
      </dgm:t>
    </dgm:pt>
    <dgm:pt modelId="{08ABD4F8-37E4-48D6-9642-9ACE3E347356}" type="sibTrans" cxnId="{3CF37582-34F0-41FD-A953-163294A32327}">
      <dgm:prSet/>
      <dgm:spPr/>
      <dgm:t>
        <a:bodyPr/>
        <a:lstStyle/>
        <a:p>
          <a:endParaRPr lang="en-US"/>
        </a:p>
      </dgm:t>
    </dgm:pt>
    <dgm:pt modelId="{8364F550-54DA-46F1-9100-0C8313AC575A}">
      <dgm:prSet phldrT="[Κείμενο]"/>
      <dgm:spPr/>
      <dgm:t>
        <a:bodyPr/>
        <a:lstStyle/>
        <a:p>
          <a:r>
            <a:rPr lang="el-GR" dirty="0"/>
            <a:t>Μολυσμένα ζώα</a:t>
          </a:r>
          <a:endParaRPr lang="en-US" dirty="0"/>
        </a:p>
      </dgm:t>
    </dgm:pt>
    <dgm:pt modelId="{BDFF39DE-7CFA-4ED8-8497-2234D9256615}" type="parTrans" cxnId="{FD87BAB5-D69D-45E9-8D18-F77033AF132A}">
      <dgm:prSet/>
      <dgm:spPr/>
      <dgm:t>
        <a:bodyPr/>
        <a:lstStyle/>
        <a:p>
          <a:endParaRPr lang="en-US"/>
        </a:p>
      </dgm:t>
    </dgm:pt>
    <dgm:pt modelId="{D1887BDF-FFA7-414D-A538-F196A1C115D2}" type="sibTrans" cxnId="{FD87BAB5-D69D-45E9-8D18-F77033AF132A}">
      <dgm:prSet/>
      <dgm:spPr/>
      <dgm:t>
        <a:bodyPr/>
        <a:lstStyle/>
        <a:p>
          <a:endParaRPr lang="en-US"/>
        </a:p>
      </dgm:t>
    </dgm:pt>
    <dgm:pt modelId="{F1D0DE7E-B20C-447D-A5F1-98F85E351399}">
      <dgm:prSet phldrT="[Κείμενο]"/>
      <dgm:spPr/>
      <dgm:t>
        <a:bodyPr/>
        <a:lstStyle/>
        <a:p>
          <a:r>
            <a:rPr lang="el-GR" dirty="0"/>
            <a:t>Σταγονίδια βήχα ασθενούς</a:t>
          </a:r>
          <a:endParaRPr lang="en-US" dirty="0"/>
        </a:p>
      </dgm:t>
    </dgm:pt>
    <dgm:pt modelId="{A1A09625-7156-4692-B9CA-230F2642D5B5}" type="parTrans" cxnId="{151595DF-72D6-4677-8459-4E92D88A751C}">
      <dgm:prSet/>
      <dgm:spPr/>
      <dgm:t>
        <a:bodyPr/>
        <a:lstStyle/>
        <a:p>
          <a:endParaRPr lang="en-US"/>
        </a:p>
      </dgm:t>
    </dgm:pt>
    <dgm:pt modelId="{66B66B4C-21B6-4EB5-B8AC-CFB5AFF54073}" type="sibTrans" cxnId="{151595DF-72D6-4677-8459-4E92D88A751C}">
      <dgm:prSet/>
      <dgm:spPr/>
      <dgm:t>
        <a:bodyPr/>
        <a:lstStyle/>
        <a:p>
          <a:endParaRPr lang="en-US"/>
        </a:p>
      </dgm:t>
    </dgm:pt>
    <dgm:pt modelId="{8A956233-632A-4F95-892A-74FEE1712AAA}">
      <dgm:prSet phldrT="[Κείμενο]"/>
      <dgm:spPr/>
      <dgm:t>
        <a:bodyPr/>
        <a:lstStyle/>
        <a:p>
          <a:r>
            <a:rPr lang="el-GR" dirty="0"/>
            <a:t>Άμεση επαφή με μολυσμένα άτομα</a:t>
          </a:r>
          <a:endParaRPr lang="en-US" dirty="0"/>
        </a:p>
      </dgm:t>
    </dgm:pt>
    <dgm:pt modelId="{DFF36CEA-C906-4D09-A760-1E6181596816}" type="parTrans" cxnId="{0BBF1D23-02EC-46C8-9A0F-6767E1BEF966}">
      <dgm:prSet/>
      <dgm:spPr/>
      <dgm:t>
        <a:bodyPr/>
        <a:lstStyle/>
        <a:p>
          <a:endParaRPr lang="en-US"/>
        </a:p>
      </dgm:t>
    </dgm:pt>
    <dgm:pt modelId="{970FCBD6-0CB8-4B81-B272-3052FE036948}" type="sibTrans" cxnId="{0BBF1D23-02EC-46C8-9A0F-6767E1BEF966}">
      <dgm:prSet/>
      <dgm:spPr/>
      <dgm:t>
        <a:bodyPr/>
        <a:lstStyle/>
        <a:p>
          <a:endParaRPr lang="en-US"/>
        </a:p>
      </dgm:t>
    </dgm:pt>
    <dgm:pt modelId="{A6F9DC47-84A6-4420-8B61-EA273DE915EB}">
      <dgm:prSet phldrT="[Κείμενο]"/>
      <dgm:spPr/>
      <dgm:t>
        <a:bodyPr/>
        <a:lstStyle/>
        <a:p>
          <a:r>
            <a:rPr lang="el-GR" dirty="0"/>
            <a:t>Έμμεση επαφή με αντικείμενα</a:t>
          </a:r>
          <a:endParaRPr lang="en-US" dirty="0"/>
        </a:p>
      </dgm:t>
    </dgm:pt>
    <dgm:pt modelId="{DC085723-880A-4AFD-864D-94D39EFD7A64}" type="parTrans" cxnId="{99865326-738E-49F7-80D3-26BC1404A466}">
      <dgm:prSet/>
      <dgm:spPr/>
      <dgm:t>
        <a:bodyPr/>
        <a:lstStyle/>
        <a:p>
          <a:endParaRPr lang="en-US"/>
        </a:p>
      </dgm:t>
    </dgm:pt>
    <dgm:pt modelId="{3C67FF1E-A1D9-44BE-A45D-856F460F804A}" type="sibTrans" cxnId="{99865326-738E-49F7-80D3-26BC1404A466}">
      <dgm:prSet/>
      <dgm:spPr/>
      <dgm:t>
        <a:bodyPr/>
        <a:lstStyle/>
        <a:p>
          <a:endParaRPr lang="en-US"/>
        </a:p>
      </dgm:t>
    </dgm:pt>
    <dgm:pt modelId="{E15F52AB-3129-4E9E-BAD0-B60A566E4309}" type="pres">
      <dgm:prSet presAssocID="{94311468-DD02-44E4-96FC-D180ED58C9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101002-E795-4BE8-9C60-03825B265C61}" type="pres">
      <dgm:prSet presAssocID="{25A3F6DE-CC7E-41B5-8820-CA777132B7CE}" presName="singleCycle" presStyleCnt="0"/>
      <dgm:spPr/>
    </dgm:pt>
    <dgm:pt modelId="{50035ACE-9C4D-4622-BD9C-E310DCC97FD3}" type="pres">
      <dgm:prSet presAssocID="{25A3F6DE-CC7E-41B5-8820-CA777132B7CE}" presName="singleCenter" presStyleLbl="node1" presStyleIdx="0" presStyleCnt="7">
        <dgm:presLayoutVars>
          <dgm:chMax val="7"/>
          <dgm:chPref val="7"/>
        </dgm:presLayoutVars>
      </dgm:prSet>
      <dgm:spPr/>
    </dgm:pt>
    <dgm:pt modelId="{806E0DFC-9AF0-47BC-AD9F-C07AB9404846}" type="pres">
      <dgm:prSet presAssocID="{56C4DE64-57E2-4602-A337-20E9AE70F8E7}" presName="Name56" presStyleLbl="parChTrans1D2" presStyleIdx="0" presStyleCnt="6"/>
      <dgm:spPr/>
    </dgm:pt>
    <dgm:pt modelId="{7194D683-2EE8-4231-8E36-926F2D6437A1}" type="pres">
      <dgm:prSet presAssocID="{656C3A2D-7887-4A9F-BAA7-4075BC403EB6}" presName="text0" presStyleLbl="node1" presStyleIdx="1" presStyleCnt="7" custRadScaleRad="78777" custRadScaleInc="50948">
        <dgm:presLayoutVars>
          <dgm:bulletEnabled val="1"/>
        </dgm:presLayoutVars>
      </dgm:prSet>
      <dgm:spPr/>
    </dgm:pt>
    <dgm:pt modelId="{4A2CA4C0-F77A-4BDD-85EE-938BE9922CE8}" type="pres">
      <dgm:prSet presAssocID="{E79E2694-D59C-4984-9A6F-78E9FB8FA2F6}" presName="Name56" presStyleLbl="parChTrans1D2" presStyleIdx="1" presStyleCnt="6"/>
      <dgm:spPr/>
    </dgm:pt>
    <dgm:pt modelId="{C3B255AF-32CE-4520-B870-05DD0D872807}" type="pres">
      <dgm:prSet presAssocID="{15A1EA9C-F6FD-4081-9397-A71EFBD9D684}" presName="text0" presStyleLbl="node1" presStyleIdx="2" presStyleCnt="7" custRadScaleRad="148710" custRadScaleInc="41304">
        <dgm:presLayoutVars>
          <dgm:bulletEnabled val="1"/>
        </dgm:presLayoutVars>
      </dgm:prSet>
      <dgm:spPr/>
    </dgm:pt>
    <dgm:pt modelId="{CBFCEDBA-F827-4B84-AD1D-AD0035DA01AD}" type="pres">
      <dgm:prSet presAssocID="{BDFF39DE-7CFA-4ED8-8497-2234D9256615}" presName="Name56" presStyleLbl="parChTrans1D2" presStyleIdx="2" presStyleCnt="6"/>
      <dgm:spPr/>
    </dgm:pt>
    <dgm:pt modelId="{F101A7AC-6C46-4EEA-B72D-B2AB989A1839}" type="pres">
      <dgm:prSet presAssocID="{8364F550-54DA-46F1-9100-0C8313AC575A}" presName="text0" presStyleLbl="node1" presStyleIdx="3" presStyleCnt="7" custScaleX="272072" custRadScaleRad="186110" custRadScaleInc="-52614">
        <dgm:presLayoutVars>
          <dgm:bulletEnabled val="1"/>
        </dgm:presLayoutVars>
      </dgm:prSet>
      <dgm:spPr/>
    </dgm:pt>
    <dgm:pt modelId="{8B28BCAE-434A-4581-8C69-673956D1F6D1}" type="pres">
      <dgm:prSet presAssocID="{A1A09625-7156-4692-B9CA-230F2642D5B5}" presName="Name56" presStyleLbl="parChTrans1D2" presStyleIdx="3" presStyleCnt="6"/>
      <dgm:spPr/>
    </dgm:pt>
    <dgm:pt modelId="{C652BEF7-945F-41D0-8C2C-9AB720B684F9}" type="pres">
      <dgm:prSet presAssocID="{F1D0DE7E-B20C-447D-A5F1-98F85E351399}" presName="text0" presStyleLbl="node1" presStyleIdx="4" presStyleCnt="7" custScaleX="207096" custRadScaleRad="98288" custRadScaleInc="2783">
        <dgm:presLayoutVars>
          <dgm:bulletEnabled val="1"/>
        </dgm:presLayoutVars>
      </dgm:prSet>
      <dgm:spPr/>
    </dgm:pt>
    <dgm:pt modelId="{298C4785-BA3B-4444-A80F-F21BC26F7EB3}" type="pres">
      <dgm:prSet presAssocID="{DFF36CEA-C906-4D09-A760-1E6181596816}" presName="Name56" presStyleLbl="parChTrans1D2" presStyleIdx="4" presStyleCnt="6"/>
      <dgm:spPr/>
    </dgm:pt>
    <dgm:pt modelId="{51ABA711-9203-41B7-AB4F-230ED3B6933D}" type="pres">
      <dgm:prSet presAssocID="{8A956233-632A-4F95-892A-74FEE1712AAA}" presName="text0" presStyleLbl="node1" presStyleIdx="5" presStyleCnt="7" custScaleX="200708" custRadScaleRad="183401" custRadScaleInc="38473">
        <dgm:presLayoutVars>
          <dgm:bulletEnabled val="1"/>
        </dgm:presLayoutVars>
      </dgm:prSet>
      <dgm:spPr/>
    </dgm:pt>
    <dgm:pt modelId="{3A2AEE09-95DC-482E-9299-DEA7BF5B805A}" type="pres">
      <dgm:prSet presAssocID="{DC085723-880A-4AFD-864D-94D39EFD7A64}" presName="Name56" presStyleLbl="parChTrans1D2" presStyleIdx="5" presStyleCnt="6"/>
      <dgm:spPr/>
    </dgm:pt>
    <dgm:pt modelId="{24BB2A69-F9E1-460D-BEFE-BF5635DD97C2}" type="pres">
      <dgm:prSet presAssocID="{A6F9DC47-84A6-4420-8B61-EA273DE915EB}" presName="text0" presStyleLbl="node1" presStyleIdx="6" presStyleCnt="7" custScaleX="214571" custRadScaleRad="171794" custRadScaleInc="-39423">
        <dgm:presLayoutVars>
          <dgm:bulletEnabled val="1"/>
        </dgm:presLayoutVars>
      </dgm:prSet>
      <dgm:spPr/>
    </dgm:pt>
  </dgm:ptLst>
  <dgm:cxnLst>
    <dgm:cxn modelId="{F04B3209-F01A-4125-8589-9FE6A1622BF7}" srcId="{25A3F6DE-CC7E-41B5-8820-CA777132B7CE}" destId="{656C3A2D-7887-4A9F-BAA7-4075BC403EB6}" srcOrd="0" destOrd="0" parTransId="{56C4DE64-57E2-4602-A337-20E9AE70F8E7}" sibTransId="{7EA9421E-708A-4961-BC99-584333650181}"/>
    <dgm:cxn modelId="{78FF8112-AB34-4A44-8386-893697169ADA}" type="presOf" srcId="{DFF36CEA-C906-4D09-A760-1E6181596816}" destId="{298C4785-BA3B-4444-A80F-F21BC26F7EB3}" srcOrd="0" destOrd="0" presId="urn:microsoft.com/office/officeart/2008/layout/RadialCluster"/>
    <dgm:cxn modelId="{E4B07A14-9AE6-47EF-B58A-4193987FD8CB}" type="presOf" srcId="{94311468-DD02-44E4-96FC-D180ED58C961}" destId="{E15F52AB-3129-4E9E-BAD0-B60A566E4309}" srcOrd="0" destOrd="0" presId="urn:microsoft.com/office/officeart/2008/layout/RadialCluster"/>
    <dgm:cxn modelId="{3C5D0E1C-1D14-474E-8D41-301640B6BFF9}" type="presOf" srcId="{A1A09625-7156-4692-B9CA-230F2642D5B5}" destId="{8B28BCAE-434A-4581-8C69-673956D1F6D1}" srcOrd="0" destOrd="0" presId="urn:microsoft.com/office/officeart/2008/layout/RadialCluster"/>
    <dgm:cxn modelId="{0BBF1D23-02EC-46C8-9A0F-6767E1BEF966}" srcId="{25A3F6DE-CC7E-41B5-8820-CA777132B7CE}" destId="{8A956233-632A-4F95-892A-74FEE1712AAA}" srcOrd="4" destOrd="0" parTransId="{DFF36CEA-C906-4D09-A760-1E6181596816}" sibTransId="{970FCBD6-0CB8-4B81-B272-3052FE036948}"/>
    <dgm:cxn modelId="{99865326-738E-49F7-80D3-26BC1404A466}" srcId="{25A3F6DE-CC7E-41B5-8820-CA777132B7CE}" destId="{A6F9DC47-84A6-4420-8B61-EA273DE915EB}" srcOrd="5" destOrd="0" parTransId="{DC085723-880A-4AFD-864D-94D39EFD7A64}" sibTransId="{3C67FF1E-A1D9-44BE-A45D-856F460F804A}"/>
    <dgm:cxn modelId="{34BD992D-A090-4B0F-9721-06E5F786C4BE}" type="presOf" srcId="{25A3F6DE-CC7E-41B5-8820-CA777132B7CE}" destId="{50035ACE-9C4D-4622-BD9C-E310DCC97FD3}" srcOrd="0" destOrd="0" presId="urn:microsoft.com/office/officeart/2008/layout/RadialCluster"/>
    <dgm:cxn modelId="{38B99331-012C-4B84-BF52-897D1E2F432C}" type="presOf" srcId="{8364F550-54DA-46F1-9100-0C8313AC575A}" destId="{F101A7AC-6C46-4EEA-B72D-B2AB989A1839}" srcOrd="0" destOrd="0" presId="urn:microsoft.com/office/officeart/2008/layout/RadialCluster"/>
    <dgm:cxn modelId="{3B5E385B-1728-42B5-A392-2F92E4C9C9D5}" srcId="{94311468-DD02-44E4-96FC-D180ED58C961}" destId="{25A3F6DE-CC7E-41B5-8820-CA777132B7CE}" srcOrd="0" destOrd="0" parTransId="{18F32618-D95B-447B-A9E0-C5BD47862824}" sibTransId="{E0BDF9B8-9D73-4702-ADBB-2F219B22484B}"/>
    <dgm:cxn modelId="{914AFA5F-FD4D-4BFF-AB31-632B8B5F636E}" type="presOf" srcId="{56C4DE64-57E2-4602-A337-20E9AE70F8E7}" destId="{806E0DFC-9AF0-47BC-AD9F-C07AB9404846}" srcOrd="0" destOrd="0" presId="urn:microsoft.com/office/officeart/2008/layout/RadialCluster"/>
    <dgm:cxn modelId="{91FC9C62-69D3-4E1C-9EB3-EA1322C97542}" type="presOf" srcId="{DC085723-880A-4AFD-864D-94D39EFD7A64}" destId="{3A2AEE09-95DC-482E-9299-DEA7BF5B805A}" srcOrd="0" destOrd="0" presId="urn:microsoft.com/office/officeart/2008/layout/RadialCluster"/>
    <dgm:cxn modelId="{B96D2E71-4FF9-465A-B8E3-F65D75212348}" type="presOf" srcId="{F1D0DE7E-B20C-447D-A5F1-98F85E351399}" destId="{C652BEF7-945F-41D0-8C2C-9AB720B684F9}" srcOrd="0" destOrd="0" presId="urn:microsoft.com/office/officeart/2008/layout/RadialCluster"/>
    <dgm:cxn modelId="{3CF37582-34F0-41FD-A953-163294A32327}" srcId="{25A3F6DE-CC7E-41B5-8820-CA777132B7CE}" destId="{15A1EA9C-F6FD-4081-9397-A71EFBD9D684}" srcOrd="1" destOrd="0" parTransId="{E79E2694-D59C-4984-9A6F-78E9FB8FA2F6}" sibTransId="{08ABD4F8-37E4-48D6-9642-9ACE3E347356}"/>
    <dgm:cxn modelId="{2DDFB086-A37D-41FE-9774-0DA2FB8B1126}" type="presOf" srcId="{15A1EA9C-F6FD-4081-9397-A71EFBD9D684}" destId="{C3B255AF-32CE-4520-B870-05DD0D872807}" srcOrd="0" destOrd="0" presId="urn:microsoft.com/office/officeart/2008/layout/RadialCluster"/>
    <dgm:cxn modelId="{FD87BAB5-D69D-45E9-8D18-F77033AF132A}" srcId="{25A3F6DE-CC7E-41B5-8820-CA777132B7CE}" destId="{8364F550-54DA-46F1-9100-0C8313AC575A}" srcOrd="2" destOrd="0" parTransId="{BDFF39DE-7CFA-4ED8-8497-2234D9256615}" sibTransId="{D1887BDF-FFA7-414D-A538-F196A1C115D2}"/>
    <dgm:cxn modelId="{E0CAB1C4-BA2C-4D1E-A51F-CB3DCA193D6E}" type="presOf" srcId="{E79E2694-D59C-4984-9A6F-78E9FB8FA2F6}" destId="{4A2CA4C0-F77A-4BDD-85EE-938BE9922CE8}" srcOrd="0" destOrd="0" presId="urn:microsoft.com/office/officeart/2008/layout/RadialCluster"/>
    <dgm:cxn modelId="{757319C5-A86E-4699-AC56-24953B0F8870}" type="presOf" srcId="{8A956233-632A-4F95-892A-74FEE1712AAA}" destId="{51ABA711-9203-41B7-AB4F-230ED3B6933D}" srcOrd="0" destOrd="0" presId="urn:microsoft.com/office/officeart/2008/layout/RadialCluster"/>
    <dgm:cxn modelId="{151595DF-72D6-4677-8459-4E92D88A751C}" srcId="{25A3F6DE-CC7E-41B5-8820-CA777132B7CE}" destId="{F1D0DE7E-B20C-447D-A5F1-98F85E351399}" srcOrd="3" destOrd="0" parTransId="{A1A09625-7156-4692-B9CA-230F2642D5B5}" sibTransId="{66B66B4C-21B6-4EB5-B8AC-CFB5AFF54073}"/>
    <dgm:cxn modelId="{D3CE55E1-A56F-4F3A-86BE-571245E7C537}" type="presOf" srcId="{A6F9DC47-84A6-4420-8B61-EA273DE915EB}" destId="{24BB2A69-F9E1-460D-BEFE-BF5635DD97C2}" srcOrd="0" destOrd="0" presId="urn:microsoft.com/office/officeart/2008/layout/RadialCluster"/>
    <dgm:cxn modelId="{36D779F0-AD2E-4F80-B93F-624B7AA0EF77}" type="presOf" srcId="{656C3A2D-7887-4A9F-BAA7-4075BC403EB6}" destId="{7194D683-2EE8-4231-8E36-926F2D6437A1}" srcOrd="0" destOrd="0" presId="urn:microsoft.com/office/officeart/2008/layout/RadialCluster"/>
    <dgm:cxn modelId="{3F9BF1FD-E37C-4B35-88B9-D06CDD7A0B05}" type="presOf" srcId="{BDFF39DE-7CFA-4ED8-8497-2234D9256615}" destId="{CBFCEDBA-F827-4B84-AD1D-AD0035DA01AD}" srcOrd="0" destOrd="0" presId="urn:microsoft.com/office/officeart/2008/layout/RadialCluster"/>
    <dgm:cxn modelId="{CBDAB97D-1724-4B2F-9CAE-984ACA5443B2}" type="presParOf" srcId="{E15F52AB-3129-4E9E-BAD0-B60A566E4309}" destId="{53101002-E795-4BE8-9C60-03825B265C61}" srcOrd="0" destOrd="0" presId="urn:microsoft.com/office/officeart/2008/layout/RadialCluster"/>
    <dgm:cxn modelId="{584D40DF-3F47-4B2B-82F9-B9191E2512EB}" type="presParOf" srcId="{53101002-E795-4BE8-9C60-03825B265C61}" destId="{50035ACE-9C4D-4622-BD9C-E310DCC97FD3}" srcOrd="0" destOrd="0" presId="urn:microsoft.com/office/officeart/2008/layout/RadialCluster"/>
    <dgm:cxn modelId="{25C134EA-C70A-4AE2-A134-45EF5B3DF5F0}" type="presParOf" srcId="{53101002-E795-4BE8-9C60-03825B265C61}" destId="{806E0DFC-9AF0-47BC-AD9F-C07AB9404846}" srcOrd="1" destOrd="0" presId="urn:microsoft.com/office/officeart/2008/layout/RadialCluster"/>
    <dgm:cxn modelId="{D1CF281C-4D71-43B0-96DB-D666F8FA596E}" type="presParOf" srcId="{53101002-E795-4BE8-9C60-03825B265C61}" destId="{7194D683-2EE8-4231-8E36-926F2D6437A1}" srcOrd="2" destOrd="0" presId="urn:microsoft.com/office/officeart/2008/layout/RadialCluster"/>
    <dgm:cxn modelId="{D2A80D41-2E45-465C-B644-4B311C26288A}" type="presParOf" srcId="{53101002-E795-4BE8-9C60-03825B265C61}" destId="{4A2CA4C0-F77A-4BDD-85EE-938BE9922CE8}" srcOrd="3" destOrd="0" presId="urn:microsoft.com/office/officeart/2008/layout/RadialCluster"/>
    <dgm:cxn modelId="{8A7D5991-F1BC-4D4C-99D2-442A093B8010}" type="presParOf" srcId="{53101002-E795-4BE8-9C60-03825B265C61}" destId="{C3B255AF-32CE-4520-B870-05DD0D872807}" srcOrd="4" destOrd="0" presId="urn:microsoft.com/office/officeart/2008/layout/RadialCluster"/>
    <dgm:cxn modelId="{66B0A2A7-C261-4EC2-A654-4784202B2C7F}" type="presParOf" srcId="{53101002-E795-4BE8-9C60-03825B265C61}" destId="{CBFCEDBA-F827-4B84-AD1D-AD0035DA01AD}" srcOrd="5" destOrd="0" presId="urn:microsoft.com/office/officeart/2008/layout/RadialCluster"/>
    <dgm:cxn modelId="{8FE8AEC7-8155-4256-B2AB-8D902B163CB5}" type="presParOf" srcId="{53101002-E795-4BE8-9C60-03825B265C61}" destId="{F101A7AC-6C46-4EEA-B72D-B2AB989A1839}" srcOrd="6" destOrd="0" presId="urn:microsoft.com/office/officeart/2008/layout/RadialCluster"/>
    <dgm:cxn modelId="{D63A2BCF-C461-4363-871B-22DDF3E4824E}" type="presParOf" srcId="{53101002-E795-4BE8-9C60-03825B265C61}" destId="{8B28BCAE-434A-4581-8C69-673956D1F6D1}" srcOrd="7" destOrd="0" presId="urn:microsoft.com/office/officeart/2008/layout/RadialCluster"/>
    <dgm:cxn modelId="{D59F36AE-1EEA-4D50-B8DD-CA26B1924E2D}" type="presParOf" srcId="{53101002-E795-4BE8-9C60-03825B265C61}" destId="{C652BEF7-945F-41D0-8C2C-9AB720B684F9}" srcOrd="8" destOrd="0" presId="urn:microsoft.com/office/officeart/2008/layout/RadialCluster"/>
    <dgm:cxn modelId="{E89F13FB-10A6-49B0-B187-AAE5C10E3B76}" type="presParOf" srcId="{53101002-E795-4BE8-9C60-03825B265C61}" destId="{298C4785-BA3B-4444-A80F-F21BC26F7EB3}" srcOrd="9" destOrd="0" presId="urn:microsoft.com/office/officeart/2008/layout/RadialCluster"/>
    <dgm:cxn modelId="{F8228276-3CD6-4C82-9E09-75CA3A7D7744}" type="presParOf" srcId="{53101002-E795-4BE8-9C60-03825B265C61}" destId="{51ABA711-9203-41B7-AB4F-230ED3B6933D}" srcOrd="10" destOrd="0" presId="urn:microsoft.com/office/officeart/2008/layout/RadialCluster"/>
    <dgm:cxn modelId="{E504A67D-7033-49C9-9603-49C1C6E31D64}" type="presParOf" srcId="{53101002-E795-4BE8-9C60-03825B265C61}" destId="{3A2AEE09-95DC-482E-9299-DEA7BF5B805A}" srcOrd="11" destOrd="0" presId="urn:microsoft.com/office/officeart/2008/layout/RadialCluster"/>
    <dgm:cxn modelId="{FF247DFB-7D63-436E-848A-E4CBBE936825}" type="presParOf" srcId="{53101002-E795-4BE8-9C60-03825B265C61}" destId="{24BB2A69-F9E1-460D-BEFE-BF5635DD97C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35ACE-9C4D-4622-BD9C-E310DCC97FD3}">
      <dsp:nvSpPr>
        <dsp:cNvPr id="0" name=""/>
        <dsp:cNvSpPr/>
      </dsp:nvSpPr>
      <dsp:spPr>
        <a:xfrm>
          <a:off x="3094631" y="1896533"/>
          <a:ext cx="162560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Μετάδοση </a:t>
          </a:r>
          <a:endParaRPr lang="en-US" sz="2400" kern="1200" dirty="0"/>
        </a:p>
      </dsp:txBody>
      <dsp:txXfrm>
        <a:off x="3173986" y="1975888"/>
        <a:ext cx="1466890" cy="1466890"/>
      </dsp:txXfrm>
    </dsp:sp>
    <dsp:sp modelId="{806E0DFC-9AF0-47BC-AD9F-C07AB9404846}">
      <dsp:nvSpPr>
        <dsp:cNvPr id="0" name=""/>
        <dsp:cNvSpPr/>
      </dsp:nvSpPr>
      <dsp:spPr>
        <a:xfrm rot="17117064">
          <a:off x="4019896" y="1752892"/>
          <a:ext cx="2978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8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4D683-2EE8-4231-8E36-926F2D6437A1}">
      <dsp:nvSpPr>
        <dsp:cNvPr id="0" name=""/>
        <dsp:cNvSpPr/>
      </dsp:nvSpPr>
      <dsp:spPr>
        <a:xfrm>
          <a:off x="3812301" y="520099"/>
          <a:ext cx="1089152" cy="108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Τροφή</a:t>
          </a:r>
          <a:endParaRPr lang="en-US" sz="2500" kern="1200" dirty="0"/>
        </a:p>
      </dsp:txBody>
      <dsp:txXfrm>
        <a:off x="3865469" y="573267"/>
        <a:ext cx="982816" cy="982816"/>
      </dsp:txXfrm>
    </dsp:sp>
    <dsp:sp modelId="{4A2CA4C0-F77A-4BDD-85EE-938BE9922CE8}">
      <dsp:nvSpPr>
        <dsp:cNvPr id="0" name=""/>
        <dsp:cNvSpPr/>
      </dsp:nvSpPr>
      <dsp:spPr>
        <a:xfrm rot="20543472">
          <a:off x="4678192" y="2179940"/>
          <a:ext cx="1794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55AF-32CE-4520-B870-05DD0D872807}">
      <dsp:nvSpPr>
        <dsp:cNvPr id="0" name=""/>
        <dsp:cNvSpPr/>
      </dsp:nvSpPr>
      <dsp:spPr>
        <a:xfrm>
          <a:off x="6430567" y="1191103"/>
          <a:ext cx="1089152" cy="108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Νερό</a:t>
          </a:r>
          <a:endParaRPr lang="en-US" sz="3000" kern="1200" dirty="0"/>
        </a:p>
      </dsp:txBody>
      <dsp:txXfrm>
        <a:off x="6483735" y="1244271"/>
        <a:ext cx="982816" cy="982816"/>
      </dsp:txXfrm>
    </dsp:sp>
    <dsp:sp modelId="{CBFCEDBA-F827-4B84-AD1D-AD0035DA01AD}">
      <dsp:nvSpPr>
        <dsp:cNvPr id="0" name=""/>
        <dsp:cNvSpPr/>
      </dsp:nvSpPr>
      <dsp:spPr>
        <a:xfrm rot="1191433">
          <a:off x="4706182" y="3083140"/>
          <a:ext cx="4725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1A7AC-6C46-4EEA-B72D-B2AB989A1839}">
      <dsp:nvSpPr>
        <dsp:cNvPr id="0" name=""/>
        <dsp:cNvSpPr/>
      </dsp:nvSpPr>
      <dsp:spPr>
        <a:xfrm>
          <a:off x="5164722" y="3153923"/>
          <a:ext cx="2963277" cy="108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Μολυσμένα ζώα</a:t>
          </a:r>
          <a:endParaRPr lang="en-US" sz="3100" kern="1200" dirty="0"/>
        </a:p>
      </dsp:txBody>
      <dsp:txXfrm>
        <a:off x="5217890" y="3207091"/>
        <a:ext cx="2856941" cy="982816"/>
      </dsp:txXfrm>
    </dsp:sp>
    <dsp:sp modelId="{8B28BCAE-434A-4581-8C69-673956D1F6D1}">
      <dsp:nvSpPr>
        <dsp:cNvPr id="0" name=""/>
        <dsp:cNvSpPr/>
      </dsp:nvSpPr>
      <dsp:spPr>
        <a:xfrm rot="5450094">
          <a:off x="3505119" y="3906952"/>
          <a:ext cx="769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7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BEF7-945F-41D0-8C2C-9AB720B684F9}">
      <dsp:nvSpPr>
        <dsp:cNvPr id="0" name=""/>
        <dsp:cNvSpPr/>
      </dsp:nvSpPr>
      <dsp:spPr>
        <a:xfrm>
          <a:off x="2748639" y="4291770"/>
          <a:ext cx="2255590" cy="108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Σταγονίδια βήχα ασθενούς</a:t>
          </a:r>
          <a:endParaRPr lang="en-US" sz="2500" kern="1200" dirty="0"/>
        </a:p>
      </dsp:txBody>
      <dsp:txXfrm>
        <a:off x="2801807" y="4344938"/>
        <a:ext cx="2149254" cy="982816"/>
      </dsp:txXfrm>
    </dsp:sp>
    <dsp:sp modelId="{298C4785-BA3B-4444-A80F-F21BC26F7EB3}">
      <dsp:nvSpPr>
        <dsp:cNvPr id="0" name=""/>
        <dsp:cNvSpPr/>
      </dsp:nvSpPr>
      <dsp:spPr>
        <a:xfrm rot="9356258">
          <a:off x="2142779" y="3275139"/>
          <a:ext cx="995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0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BA711-9203-41B7-AB4F-230ED3B6933D}">
      <dsp:nvSpPr>
        <dsp:cNvPr id="0" name=""/>
        <dsp:cNvSpPr/>
      </dsp:nvSpPr>
      <dsp:spPr>
        <a:xfrm>
          <a:off x="0" y="3421492"/>
          <a:ext cx="2186015" cy="108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Άμεση επαφή με μολυσμένα άτομα</a:t>
          </a:r>
          <a:endParaRPr lang="en-US" sz="2100" kern="1200" dirty="0"/>
        </a:p>
      </dsp:txBody>
      <dsp:txXfrm>
        <a:off x="53168" y="3474660"/>
        <a:ext cx="2079679" cy="982816"/>
      </dsp:txXfrm>
    </dsp:sp>
    <dsp:sp modelId="{3A2AEE09-95DC-482E-9299-DEA7BF5B805A}">
      <dsp:nvSpPr>
        <dsp:cNvPr id="0" name=""/>
        <dsp:cNvSpPr/>
      </dsp:nvSpPr>
      <dsp:spPr>
        <a:xfrm rot="12176845">
          <a:off x="2304450" y="2204813"/>
          <a:ext cx="8227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7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B2A69-F9E1-460D-BEFE-BF5635DD97C2}">
      <dsp:nvSpPr>
        <dsp:cNvPr id="0" name=""/>
        <dsp:cNvSpPr/>
      </dsp:nvSpPr>
      <dsp:spPr>
        <a:xfrm>
          <a:off x="0" y="1005116"/>
          <a:ext cx="2337004" cy="108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Έμμεση επαφή με αντικείμενα</a:t>
          </a:r>
          <a:endParaRPr lang="en-US" sz="2700" kern="1200" dirty="0"/>
        </a:p>
      </dsp:txBody>
      <dsp:txXfrm>
        <a:off x="53168" y="1058284"/>
        <a:ext cx="2230668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35ACE-9C4D-4622-BD9C-E310DCC97FD3}">
      <dsp:nvSpPr>
        <dsp:cNvPr id="0" name=""/>
        <dsp:cNvSpPr/>
      </dsp:nvSpPr>
      <dsp:spPr>
        <a:xfrm>
          <a:off x="1595837" y="1606327"/>
          <a:ext cx="1376852" cy="1376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Μετάδοση </a:t>
          </a:r>
          <a:endParaRPr lang="en-US" sz="2000" kern="1200" dirty="0"/>
        </a:p>
      </dsp:txBody>
      <dsp:txXfrm>
        <a:off x="1663049" y="1673539"/>
        <a:ext cx="1242428" cy="1242428"/>
      </dsp:txXfrm>
    </dsp:sp>
    <dsp:sp modelId="{806E0DFC-9AF0-47BC-AD9F-C07AB9404846}">
      <dsp:nvSpPr>
        <dsp:cNvPr id="0" name=""/>
        <dsp:cNvSpPr/>
      </dsp:nvSpPr>
      <dsp:spPr>
        <a:xfrm rot="17117064">
          <a:off x="2379519" y="1484666"/>
          <a:ext cx="2522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2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4D683-2EE8-4231-8E36-926F2D6437A1}">
      <dsp:nvSpPr>
        <dsp:cNvPr id="0" name=""/>
        <dsp:cNvSpPr/>
      </dsp:nvSpPr>
      <dsp:spPr>
        <a:xfrm>
          <a:off x="2203691" y="440514"/>
          <a:ext cx="922491" cy="92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Τροφή</a:t>
          </a:r>
          <a:endParaRPr lang="en-US" sz="2100" kern="1200" dirty="0"/>
        </a:p>
      </dsp:txBody>
      <dsp:txXfrm>
        <a:off x="2248723" y="485546"/>
        <a:ext cx="832427" cy="832427"/>
      </dsp:txXfrm>
    </dsp:sp>
    <dsp:sp modelId="{4A2CA4C0-F77A-4BDD-85EE-938BE9922CE8}">
      <dsp:nvSpPr>
        <dsp:cNvPr id="0" name=""/>
        <dsp:cNvSpPr/>
      </dsp:nvSpPr>
      <dsp:spPr>
        <a:xfrm rot="20307026">
          <a:off x="2937422" y="1837562"/>
          <a:ext cx="10091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91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55AF-32CE-4520-B870-05DD0D872807}">
      <dsp:nvSpPr>
        <dsp:cNvPr id="0" name=""/>
        <dsp:cNvSpPr/>
      </dsp:nvSpPr>
      <dsp:spPr>
        <a:xfrm>
          <a:off x="3911257" y="1008841"/>
          <a:ext cx="922491" cy="92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Νερό</a:t>
          </a:r>
          <a:endParaRPr lang="en-US" sz="2600" kern="1200" dirty="0"/>
        </a:p>
      </dsp:txBody>
      <dsp:txXfrm>
        <a:off x="3956289" y="1053873"/>
        <a:ext cx="832427" cy="832427"/>
      </dsp:txXfrm>
    </dsp:sp>
    <dsp:sp modelId="{CBFCEDBA-F827-4B84-AD1D-AD0035DA01AD}">
      <dsp:nvSpPr>
        <dsp:cNvPr id="0" name=""/>
        <dsp:cNvSpPr/>
      </dsp:nvSpPr>
      <dsp:spPr>
        <a:xfrm rot="1669353">
          <a:off x="2971049" y="2664689"/>
          <a:ext cx="28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1A7AC-6C46-4EEA-B72D-B2AB989A1839}">
      <dsp:nvSpPr>
        <dsp:cNvPr id="0" name=""/>
        <dsp:cNvSpPr/>
      </dsp:nvSpPr>
      <dsp:spPr>
        <a:xfrm>
          <a:off x="2616867" y="2671313"/>
          <a:ext cx="2509840" cy="92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Μολυσμένα ζώα</a:t>
          </a:r>
          <a:endParaRPr lang="en-US" sz="2600" kern="1200" dirty="0"/>
        </a:p>
      </dsp:txBody>
      <dsp:txXfrm>
        <a:off x="2661899" y="2716345"/>
        <a:ext cx="2419776" cy="832427"/>
      </dsp:txXfrm>
    </dsp:sp>
    <dsp:sp modelId="{8B28BCAE-434A-4581-8C69-673956D1F6D1}">
      <dsp:nvSpPr>
        <dsp:cNvPr id="0" name=""/>
        <dsp:cNvSpPr/>
      </dsp:nvSpPr>
      <dsp:spPr>
        <a:xfrm rot="5450094">
          <a:off x="1943513" y="3309114"/>
          <a:ext cx="651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9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BEF7-945F-41D0-8C2C-9AB720B684F9}">
      <dsp:nvSpPr>
        <dsp:cNvPr id="0" name=""/>
        <dsp:cNvSpPr/>
      </dsp:nvSpPr>
      <dsp:spPr>
        <a:xfrm>
          <a:off x="1302789" y="3635048"/>
          <a:ext cx="1910442" cy="92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Σταγονίδια βήχα ασθενούς</a:t>
          </a:r>
          <a:endParaRPr lang="en-US" sz="2100" kern="1200" dirty="0"/>
        </a:p>
      </dsp:txBody>
      <dsp:txXfrm>
        <a:off x="1347821" y="3680080"/>
        <a:ext cx="1820378" cy="832427"/>
      </dsp:txXfrm>
    </dsp:sp>
    <dsp:sp modelId="{298C4785-BA3B-4444-A80F-F21BC26F7EB3}">
      <dsp:nvSpPr>
        <dsp:cNvPr id="0" name=""/>
        <dsp:cNvSpPr/>
      </dsp:nvSpPr>
      <dsp:spPr>
        <a:xfrm rot="8769495">
          <a:off x="1363117" y="2827140"/>
          <a:ext cx="2542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2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BA711-9203-41B7-AB4F-230ED3B6933D}">
      <dsp:nvSpPr>
        <dsp:cNvPr id="0" name=""/>
        <dsp:cNvSpPr/>
      </dsp:nvSpPr>
      <dsp:spPr>
        <a:xfrm>
          <a:off x="-229015" y="2897938"/>
          <a:ext cx="1851513" cy="92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Άμεση επαφή με μολυσμένα άτομα</a:t>
          </a:r>
          <a:endParaRPr lang="en-US" sz="1700" kern="1200" dirty="0"/>
        </a:p>
      </dsp:txBody>
      <dsp:txXfrm>
        <a:off x="-183983" y="2942970"/>
        <a:ext cx="1761449" cy="832427"/>
      </dsp:txXfrm>
    </dsp:sp>
    <dsp:sp modelId="{3A2AEE09-95DC-482E-9299-DEA7BF5B805A}">
      <dsp:nvSpPr>
        <dsp:cNvPr id="0" name=""/>
        <dsp:cNvSpPr/>
      </dsp:nvSpPr>
      <dsp:spPr>
        <a:xfrm rot="12704695">
          <a:off x="1428744" y="1821316"/>
          <a:ext cx="180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B2A69-F9E1-460D-BEFE-BF5635DD97C2}">
      <dsp:nvSpPr>
        <dsp:cNvPr id="0" name=""/>
        <dsp:cNvSpPr/>
      </dsp:nvSpPr>
      <dsp:spPr>
        <a:xfrm>
          <a:off x="-292958" y="851314"/>
          <a:ext cx="1979398" cy="92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Έμμεση επαφή με αντικείμενα</a:t>
          </a:r>
          <a:endParaRPr lang="en-US" sz="2300" kern="1200" dirty="0"/>
        </a:p>
      </dsp:txBody>
      <dsp:txXfrm>
        <a:off x="-247926" y="896346"/>
        <a:ext cx="1889334" cy="832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C608-34E1-485A-9CD2-3663481AF4D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26C8-5B08-4F5F-B150-AB5340C3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2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5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50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038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05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πολυδυναμα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03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1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22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31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86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553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620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476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57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909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76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230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9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7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30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39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07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80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766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30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03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71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43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65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19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072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66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6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5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3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0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3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FED65-A4A0-82DE-E1AC-7B7B9D7E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1892458-0877-A5D7-CE5E-FFCFC1D43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01661E-4E4E-F8A3-8D87-E5708652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28EC7D-ED27-695D-AAA1-18731599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082C53-DCAF-9F4A-E2D0-359C94C6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92030-8F57-6159-5F52-2D29A37C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D06966E-B9E9-3005-6CB3-79204D637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CDD551-0A9C-3C1A-FF9C-CD64D1B8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042655-B0E2-BA27-4A01-A3E670F4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2B1C04-D9F2-37B0-91F8-932265BC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7A222A0-0296-08F3-E500-45030F48E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B26EA2B-2F3E-34BE-3051-90E0AA63C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005CB2-E48C-8632-2228-A33B6ECF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3708E8-32F0-9017-BE74-231DDE94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C5FBB7-C866-F969-F19E-1506EAB5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934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9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739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840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230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766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585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45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7C1B78-339D-86F3-F087-35175AE2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8E6DAA-A9AA-8765-AE3B-28FF10B2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969A37-6A22-6D93-FD78-565B78C2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5351B3-7A74-4F96-3846-43E70E56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281874-C0D3-E21C-2D49-9118E570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24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4717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32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707FAF-EAEE-8848-34C7-0628C8D0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E66C654-BDF4-BA75-E578-940A9D5A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97044D-D1B3-DA11-E6A6-CA133BB1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4493FF-D4AE-D67B-A01C-CD12421C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E64267-4989-ECB7-6178-F47E6CE5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53F167-B660-1790-CCE8-93C52176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E967EF-159E-0F72-8C8D-FA0BFE87E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B4AEA4-51FC-4C3E-D9A6-6C70062E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39F690-E4A9-440D-EEE9-024E18E8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D76186-E09D-0CEC-CFA4-3A270E4D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884701-E6C8-FC36-71ED-506564A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4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51234F-CD5C-70D9-DADF-22E56829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E2BD470-8548-2766-6203-9AD726223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9AE1DE-02D8-D4F7-2D64-B27BAAF97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4354AE8-0BA4-ED5C-B1C5-32CF62ED8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BAB29F0-0EE7-E861-5BB9-94A7CF1A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482E26A-FCA8-4B91-C58A-D498B433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8E45EA5-6B40-1E6D-57AF-7D28DB89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166E1C3-50C4-6345-A632-270BF73A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63DAB-87E9-303F-0A75-6F32FB0E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0CB127F-2E66-2537-C0A6-08F5FD2E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664CA2-9E5C-087A-B287-9E0F35D9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96E6788-9D7A-8F60-B9B5-9BD5BE6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ADE6546-E60C-315B-97E6-93572EBB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6ED968F-2F4C-A17D-0EE3-954CCC76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C8D243-68C5-448A-6848-4CDF1E79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F1CD35-D6BB-6943-36DA-5AC24B43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940D02-55EB-A031-71C0-6C07A79D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473A26-E704-024B-81C8-F17463A3B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001FF6-52CE-BEFF-11BF-0E8F86C9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333407-1D29-539A-E893-A6A290D8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6D1791-FF82-30E8-0883-58D564BE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71714-961C-D04D-1A3A-065B1921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D811A57-9887-075E-B487-7A9B4D3FD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F4C055F-37E4-E58B-A0D0-21B7F0CF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3E3D821-BC9D-5C02-ECE7-BA4CA326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CEAB5F-9CC7-39EE-BE11-EDCAA40A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D6E98E-4CE5-6B09-7982-E9A4FBB4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9363783-1DF3-D374-1753-8F456F3E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558A78-F0A4-39DD-14C5-DFCA0CDD5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DE546E-789B-29BA-9E26-D87775837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AE0D6-EF82-48D8-AE61-40CD2E04614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7E4CBA-5F09-765E-4ACD-D285C0BE1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9DE9EB-44BE-C681-196F-30E9F3896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5F9467-91AD-4A02-A11E-83AD2B83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gmavromat/2018/11/17/%CE%BF%CE%B4%CE%B7%CE%B3%CE%AF%CE%B5%CF%82-%CE%B3%CE%B9%CE%B1-%CF%84%CE%B7%CE%BD-%CE%B4%CE%B9%CE%B4%CE%B1%CF%83%CE%BA%CE%B1%CE%BB%CE%AF%CE%B1-%CF%84%CE%B7%CF%82-%CE%B2%CE%B9%CE%BF%CE%BB%CE%BF%CE%B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1EAA5-B3C1-1559-467C-0D3306EEA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98" y="993606"/>
            <a:ext cx="9677829" cy="157542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/>
              <a:t>ΒΙΟΛΟΓΙΑ</a:t>
            </a:r>
            <a:br>
              <a:rPr lang="el-GR"/>
            </a:br>
            <a:r>
              <a:rPr lang="el-GR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Γενικής Παιδείας Β΄ ΓΕΝΙΚΟΥ ΛΥΚΕΙΟΥ</a:t>
            </a:r>
            <a:endParaRPr lang="en-US" dirty="0"/>
          </a:p>
        </p:txBody>
      </p:sp>
      <p:pic>
        <p:nvPicPr>
          <p:cNvPr id="10" name="Εικόνα 9" descr="Εικόνα που περιέχει κείμενο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AE98D6-6D51-F68F-5EBA-564868B6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0" r="2" b="21302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6368136-3ABD-B31F-54E9-F04800A70913}"/>
              </a:ext>
            </a:extLst>
          </p:cNvPr>
          <p:cNvSpPr txBox="1"/>
          <p:nvPr/>
        </p:nvSpPr>
        <p:spPr>
          <a:xfrm>
            <a:off x="489174" y="3030420"/>
            <a:ext cx="42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Ζαχαριάδης Ιωάννης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Εικόνα 6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8A2E5D12-BF6F-13D3-4EB4-4020A886E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t="30976" r="66440" b="26743"/>
          <a:stretch/>
        </p:blipFill>
        <p:spPr>
          <a:xfrm>
            <a:off x="185980" y="2000387"/>
            <a:ext cx="2036427" cy="3826975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2B98EEBF-B571-AB81-4CC9-0C4C8364F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12" r="28814" b="15463"/>
          <a:stretch/>
        </p:blipFill>
        <p:spPr>
          <a:xfrm>
            <a:off x="9013864" y="2123268"/>
            <a:ext cx="2583051" cy="3518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46FB94-657E-2806-6780-F45FC73B3D3B}"/>
              </a:ext>
            </a:extLst>
          </p:cNvPr>
          <p:cNvSpPr txBox="1"/>
          <p:nvPr/>
        </p:nvSpPr>
        <p:spPr>
          <a:xfrm>
            <a:off x="2603715" y="4257702"/>
            <a:ext cx="625784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1929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παρατήρησε ότι η ανάπτυξη των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βακτηριακών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κυττάρων είχε ανασταλεί σε καλλιέργειες στις οποίες τυχαία είχε αναπτυχθεί ένας μύκητας του γένους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Penicillium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(πενικιλίνη!!)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96864-5718-FDFA-5BFB-6F81A5B0F6C6}"/>
              </a:ext>
            </a:extLst>
          </p:cNvPr>
          <p:cNvSpPr txBox="1"/>
          <p:nvPr/>
        </p:nvSpPr>
        <p:spPr>
          <a:xfrm>
            <a:off x="2913681" y="2363552"/>
            <a:ext cx="60985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αντιβιοτικά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είναι χημικές ουσίες με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δράση που παράγονται από βακτήρια, μύκητες και φυτά.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αντιμετώπιση των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βακτηριακών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λοιμώξεων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4" name="Γραμμή σύνδεσης: Γωνιώδης 13">
            <a:extLst>
              <a:ext uri="{FF2B5EF4-FFF2-40B4-BE49-F238E27FC236}">
                <a16:creationId xmlns:a16="http://schemas.microsoft.com/office/drawing/2014/main" id="{753F232E-0883-9203-60A4-65BB2D1D692F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222407" y="3913875"/>
            <a:ext cx="381308" cy="1313323"/>
          </a:xfrm>
          <a:prstGeom prst="bent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4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Εικόνα 6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8A2E5D12-BF6F-13D3-4EB4-4020A886E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t="30976" r="66440" b="26743"/>
          <a:stretch/>
        </p:blipFill>
        <p:spPr>
          <a:xfrm>
            <a:off x="185980" y="2000387"/>
            <a:ext cx="2036427" cy="3826975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2B98EEBF-B571-AB81-4CC9-0C4C8364F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12" r="28814" b="15463"/>
          <a:stretch/>
        </p:blipFill>
        <p:spPr>
          <a:xfrm>
            <a:off x="9013864" y="2123268"/>
            <a:ext cx="2583051" cy="351811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3AB592-274B-954E-CD73-7572A4C3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706" y="2116624"/>
            <a:ext cx="7292159" cy="4648366"/>
          </a:xfrm>
        </p:spPr>
        <p:txBody>
          <a:bodyPr>
            <a:normAutofit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l-GR" dirty="0"/>
              <a:t>Μηχανισμοί δράσης αντιβιοτικών</a:t>
            </a:r>
          </a:p>
          <a:p>
            <a:pPr marL="527050" indent="-457200" eaLnBrk="1" hangingPunct="1">
              <a:buFont typeface="+mj-lt"/>
              <a:buAutoNum type="arabicPeriod"/>
              <a:defRPr/>
            </a:pPr>
            <a:r>
              <a:rPr lang="el-GR" dirty="0"/>
              <a:t>Παρεμποδίζουν τη σύνθεση του </a:t>
            </a:r>
            <a:r>
              <a:rPr lang="el-GR" b="1" dirty="0"/>
              <a:t>κυτταρικού τοιχώματος</a:t>
            </a:r>
            <a:r>
              <a:rPr lang="el-GR" dirty="0"/>
              <a:t> (π.χ. πενικιλίνη)</a:t>
            </a:r>
            <a:endParaRPr lang="el-GR" b="1" dirty="0"/>
          </a:p>
          <a:p>
            <a:pPr marL="527050" indent="-457200" eaLnBrk="1" hangingPunct="1">
              <a:buFont typeface="+mj-lt"/>
              <a:buAutoNum type="arabicPeriod"/>
              <a:defRPr/>
            </a:pPr>
            <a:r>
              <a:rPr lang="el-GR" dirty="0"/>
              <a:t>Αναστέλλουν αντίδραση </a:t>
            </a:r>
            <a:r>
              <a:rPr lang="el-GR" b="1" dirty="0"/>
              <a:t>μεταβολισμού</a:t>
            </a:r>
            <a:r>
              <a:rPr lang="el-GR" dirty="0"/>
              <a:t> των μικροοργανισμών</a:t>
            </a:r>
          </a:p>
          <a:p>
            <a:pPr marL="527050" indent="-457200" eaLnBrk="1" hangingPunct="1">
              <a:buFont typeface="+mj-lt"/>
              <a:buAutoNum type="arabicPeriod"/>
              <a:defRPr/>
            </a:pPr>
            <a:r>
              <a:rPr lang="el-GR" dirty="0"/>
              <a:t>Παρεμβαίνουν σε </a:t>
            </a:r>
            <a:r>
              <a:rPr lang="el-GR" b="1" dirty="0"/>
              <a:t>αντιγραφή – μεταγραφή – μετάφραση </a:t>
            </a:r>
            <a:r>
              <a:rPr lang="el-GR" dirty="0"/>
              <a:t>των μικροοργανισμών</a:t>
            </a:r>
          </a:p>
          <a:p>
            <a:pPr marL="527050" indent="-457200" eaLnBrk="1" hangingPunct="1">
              <a:buFont typeface="+mj-lt"/>
              <a:buAutoNum type="arabicPeriod"/>
              <a:defRPr/>
            </a:pPr>
            <a:r>
              <a:rPr lang="el-GR" dirty="0"/>
              <a:t>Προκαλούν διαταραχές στη λειτουργία της </a:t>
            </a:r>
            <a:r>
              <a:rPr lang="el-GR" b="1" dirty="0"/>
              <a:t>πλασματικής μεμβράνης</a:t>
            </a:r>
          </a:p>
          <a:p>
            <a:pPr marL="527050" indent="-457200" eaLnBrk="1" hangingPunct="1">
              <a:buFont typeface="+mj-lt"/>
              <a:buAutoNum type="arabicPeriod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6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429A5-EF08-1A81-B565-BD536180C318}"/>
              </a:ext>
            </a:extLst>
          </p:cNvPr>
          <p:cNvSpPr txBox="1"/>
          <p:nvPr/>
        </p:nvSpPr>
        <p:spPr>
          <a:xfrm>
            <a:off x="265409" y="4199932"/>
            <a:ext cx="63116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Επειδή οι ιοί δε διαθέτουν δικό τους μεταβολικό μηχανισμό (υποχρεωτικά κυτταρικά παράσιτα) τα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αντιβιοτικά δεν είναι αποτελεσματικά έναντι των ιών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!!!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0C979-B339-A4C8-C3CF-003371F3B208}"/>
              </a:ext>
            </a:extLst>
          </p:cNvPr>
          <p:cNvSpPr txBox="1"/>
          <p:nvPr/>
        </p:nvSpPr>
        <p:spPr>
          <a:xfrm>
            <a:off x="401018" y="2608221"/>
            <a:ext cx="617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Τα αντιβιοτικά δρουν επιλεκτικά, με την έννοια ότι βλάπτουν μόνο τους μικροοργανισμούς και όχι τα κύτταρα του ανθρώπου.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C8C27-5CC4-C5B7-D22D-79E05E88025C}"/>
              </a:ext>
            </a:extLst>
          </p:cNvPr>
          <p:cNvSpPr txBox="1"/>
          <p:nvPr/>
        </p:nvSpPr>
        <p:spPr>
          <a:xfrm>
            <a:off x="2551407" y="1944029"/>
            <a:ext cx="187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Προσοχή!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Θέση περιεχομένου 3">
            <a:extLst>
              <a:ext uri="{FF2B5EF4-FFF2-40B4-BE49-F238E27FC236}">
                <a16:creationId xmlns:a16="http://schemas.microsoft.com/office/drawing/2014/main" id="{8ADCF90C-4AA7-0D2C-3D5D-1593A9691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303" y="2059378"/>
            <a:ext cx="4800612" cy="4703736"/>
          </a:xfrm>
        </p:spPr>
      </p:pic>
    </p:spTree>
    <p:extLst>
      <p:ext uri="{BB962C8B-B14F-4D97-AF65-F5344CB8AC3E}">
        <p14:creationId xmlns:p14="http://schemas.microsoft.com/office/powerpoint/2010/main" val="111900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Εικόνα 8" descr="Εικόνα που περιέχει κείμενο, στιγμιότυπο οθόνης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2B98EEBF-B571-AB81-4CC9-0C4C8364F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12" r="28814" b="15463"/>
          <a:stretch/>
        </p:blipFill>
        <p:spPr>
          <a:xfrm>
            <a:off x="675673" y="2247254"/>
            <a:ext cx="2583051" cy="3518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61608-F484-E1D5-01B1-546A627A5230}"/>
              </a:ext>
            </a:extLst>
          </p:cNvPr>
          <p:cNvSpPr txBox="1"/>
          <p:nvPr/>
        </p:nvSpPr>
        <p:spPr>
          <a:xfrm>
            <a:off x="3859078" y="2588217"/>
            <a:ext cx="6338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Αντιβιοτικά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Επανάσταση στη θεραπεία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βακτηριακών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λοιμώξεων</a:t>
            </a:r>
            <a:b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ΌΜΩΣ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η αλόγιστη χρήση τους δημιουργία στελεχών βακτηρίων ανθεκτικών στα αντιβιοτικά</a:t>
            </a:r>
            <a:b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Ανάγκη ανακάλυψης νέων αντιβιοτικών!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1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0096A-EC94-1656-9AEB-41ED1E883C9C}"/>
              </a:ext>
            </a:extLst>
          </p:cNvPr>
          <p:cNvSpPr txBox="1"/>
          <p:nvPr/>
        </p:nvSpPr>
        <p:spPr>
          <a:xfrm>
            <a:off x="87255" y="2013710"/>
            <a:ext cx="572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Σεξουαλικώς μεταδιδόμενα νοσήματα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ΣΜΝ)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A0F7A-E987-B508-6881-83793558EE2D}"/>
              </a:ext>
            </a:extLst>
          </p:cNvPr>
          <p:cNvSpPr txBox="1"/>
          <p:nvPr/>
        </p:nvSpPr>
        <p:spPr>
          <a:xfrm>
            <a:off x="5811398" y="2013710"/>
            <a:ext cx="4277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250. 000. 000 περιστατικά ετησίως!!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 1/3 αφορά έφηβους!!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927D44F-1477-3377-E7D2-6AD0D533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2798309"/>
            <a:ext cx="11802286" cy="42005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/>
              <a:t>Μεταδίδονται με τη σεξουαλική επαφή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/>
              <a:t>Διαδεδομένα σε όλο τον κόσμο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/>
              <a:t>Προκαλούν: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Στειρότητα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Νοσηρότητα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Θνησιμότητα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/>
              <a:t>Τα περισσότερα μπορούν να μεταδοθούν και με: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το </a:t>
            </a:r>
            <a:r>
              <a:rPr lang="el-GR" altLang="el-GR" b="1" dirty="0"/>
              <a:t>αίμα</a:t>
            </a:r>
            <a:r>
              <a:rPr lang="el-GR" altLang="el-GR" dirty="0"/>
              <a:t> &amp; τα παράγωγά του (μεταγγίσεις, σύριγγες </a:t>
            </a:r>
            <a:r>
              <a:rPr lang="el-GR" altLang="el-GR" dirty="0" err="1"/>
              <a:t>κτλ</a:t>
            </a:r>
            <a:r>
              <a:rPr lang="el-GR" altLang="el-GR" dirty="0"/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dirty="0"/>
              <a:t>από τη μολυσμένη </a:t>
            </a:r>
            <a:r>
              <a:rPr lang="el-GR" altLang="el-GR" b="1" dirty="0"/>
              <a:t>μητέρα</a:t>
            </a:r>
            <a:r>
              <a:rPr lang="el-GR" altLang="el-GR" dirty="0"/>
              <a:t> στο έμβρυο</a:t>
            </a:r>
          </a:p>
        </p:txBody>
      </p:sp>
      <p:pic>
        <p:nvPicPr>
          <p:cNvPr id="7" name="Picture 2" descr="http://www.healthview.gr/sites/default/files/node_images/stop-aids_0.jpg">
            <a:extLst>
              <a:ext uri="{FF2B5EF4-FFF2-40B4-BE49-F238E27FC236}">
                <a16:creationId xmlns:a16="http://schemas.microsoft.com/office/drawing/2014/main" id="{794E2F54-B96E-3987-6B85-2354218B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14" y="3429000"/>
            <a:ext cx="3108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5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0096A-EC94-1656-9AEB-41ED1E883C9C}"/>
              </a:ext>
            </a:extLst>
          </p:cNvPr>
          <p:cNvSpPr txBox="1"/>
          <p:nvPr/>
        </p:nvSpPr>
        <p:spPr>
          <a:xfrm>
            <a:off x="87255" y="2013710"/>
            <a:ext cx="572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Σεξουαλικώς μεταδιδόμενα νοσήματα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ΣΜΝ)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17A9-D07C-9002-80CE-744BA3F883D9}"/>
              </a:ext>
            </a:extLst>
          </p:cNvPr>
          <p:cNvSpPr txBox="1"/>
          <p:nvPr/>
        </p:nvSpPr>
        <p:spPr>
          <a:xfrm>
            <a:off x="331614" y="2982242"/>
            <a:ext cx="1186038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Από βακτήρια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η σύφιλη, γονόρροια και  τα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χλαμύδια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Από ιούς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ο απλός έρπητας, η λοίμωξη από ιούς των ανθρώπινων θηλωμάτων 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HPV)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το AIDS, η ηπατίτιδα Β και η ηπατίτιδα C.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Από πρωτόζωα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η λοίμωξη από τριχομονάδα.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Από μύκητες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η λοίμωξη από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κάντιντα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2" descr="http://www.healthview.gr/sites/default/files/node_images/stop-aids_0.jpg">
            <a:extLst>
              <a:ext uri="{FF2B5EF4-FFF2-40B4-BE49-F238E27FC236}">
                <a16:creationId xmlns:a16="http://schemas.microsoft.com/office/drawing/2014/main" id="{34411CF4-455D-8DBA-5B06-49E138A7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61" y="4382625"/>
            <a:ext cx="3108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6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 Μηχανισμοί άμυνας του ανθρώπινου οργανισμού-βασικές αρχές ανοσίας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59EA2-EF04-86FD-8C5E-FDE90FCF731F}"/>
              </a:ext>
            </a:extLst>
          </p:cNvPr>
          <p:cNvSpPr txBox="1"/>
          <p:nvPr/>
        </p:nvSpPr>
        <p:spPr>
          <a:xfrm>
            <a:off x="1058457" y="4650600"/>
            <a:ext cx="1015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Πώς εξασφαλίζει ο οργανισμός την προστασία του από εξωτερικούς παράγοντες που διαταράσσουν την συντονισμένη λειτουργία των ιστών και των οργάνων;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330D1C-9F6A-60B3-1440-EC690C48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7" y="2324100"/>
            <a:ext cx="9573351" cy="350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dirty="0"/>
              <a:t>Γονιμοποίηση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>
                <a:sym typeface="Wingdings" pitchFamily="2" charset="2"/>
              </a:rPr>
              <a:t>Ζυγωτό</a:t>
            </a:r>
            <a:r>
              <a:rPr lang="el-GR" dirty="0">
                <a:sym typeface="Wingdings" pitchFamily="2" charset="2"/>
              </a:rPr>
              <a:t>  Διαφοροποίηση + Συντονισμένη λειτουργία (ιστών &amp; οργάνων)  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ΕΠΙΒΙΩΣΗ ΟΡΓΑΝΙΣΜΟΥ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>
                <a:sym typeface="Wingdings" pitchFamily="2" charset="2"/>
              </a:rPr>
              <a:t>Απειλείται από: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Παθογόνους μικροοργανισμούς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Ουσίες που παράγουν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42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 Μηχανισμοί άμυνας του ανθρώπινου οργανισμού-βασικές αρχές ανοσίας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12A61-A60B-0D1E-6BA5-A5DA5C55D547}"/>
              </a:ext>
            </a:extLst>
          </p:cNvPr>
          <p:cNvSpPr txBox="1"/>
          <p:nvPr/>
        </p:nvSpPr>
        <p:spPr>
          <a:xfrm>
            <a:off x="5176873" y="1959429"/>
            <a:ext cx="22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ΑΜΥΝΑ!!!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5CCB1-CA17-00B3-9F10-88AFA1404023}"/>
              </a:ext>
            </a:extLst>
          </p:cNvPr>
          <p:cNvSpPr txBox="1"/>
          <p:nvPr/>
        </p:nvSpPr>
        <p:spPr>
          <a:xfrm>
            <a:off x="676656" y="2586183"/>
            <a:ext cx="1092025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Διάκριση των αμυντικών μηχανισμών με βάση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τη θέση τους στο ανθρώπινο σώμα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44238-9400-6318-5E34-2A407410271B}"/>
              </a:ext>
            </a:extLst>
          </p:cNvPr>
          <p:cNvSpPr txBox="1"/>
          <p:nvPr/>
        </p:nvSpPr>
        <p:spPr>
          <a:xfrm>
            <a:off x="676656" y="4664451"/>
            <a:ext cx="1092025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Διάκριση των αμυντικών μηχανισμών με βάση τον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βαθμό εξειδίκευσής τους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DE30CDD6-A6C2-1132-9ECF-31319CC995CB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625220" y="3047848"/>
            <a:ext cx="3511566" cy="52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46DB5BAC-FDEA-17A2-504B-7ADB299EE62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136786" y="3047848"/>
            <a:ext cx="2914224" cy="52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312605AF-E2E1-1A2A-AAE3-77E544FE21B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36786" y="5126116"/>
            <a:ext cx="3128617" cy="57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7A859232-C588-FBFA-6256-DFD69F79808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926597" y="5126116"/>
            <a:ext cx="3210189" cy="57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F78F8D-F4C2-26BD-2CBD-6A72EEDE69E0}"/>
              </a:ext>
            </a:extLst>
          </p:cNvPr>
          <p:cNvSpPr txBox="1"/>
          <p:nvPr/>
        </p:nvSpPr>
        <p:spPr>
          <a:xfrm>
            <a:off x="589374" y="3674602"/>
            <a:ext cx="45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Εξωτερικοί αμυντικοί μηχανισμοί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F8E96D-2637-D0B7-83F0-4BE12EF3734D}"/>
              </a:ext>
            </a:extLst>
          </p:cNvPr>
          <p:cNvSpPr txBox="1"/>
          <p:nvPr/>
        </p:nvSpPr>
        <p:spPr>
          <a:xfrm>
            <a:off x="7408188" y="3654953"/>
            <a:ext cx="45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Εσωτερικοί αμυντικοί μηχανισμοί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9C6F97-A85D-3D7D-7619-40FA85787545}"/>
              </a:ext>
            </a:extLst>
          </p:cNvPr>
          <p:cNvSpPr txBox="1"/>
          <p:nvPr/>
        </p:nvSpPr>
        <p:spPr>
          <a:xfrm>
            <a:off x="574354" y="5769289"/>
            <a:ext cx="45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 ειδικοί αμυντικοί μηχανισμοί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E86115-290C-9570-0BB3-03A6B3B7AB79}"/>
              </a:ext>
            </a:extLst>
          </p:cNvPr>
          <p:cNvSpPr txBox="1"/>
          <p:nvPr/>
        </p:nvSpPr>
        <p:spPr>
          <a:xfrm>
            <a:off x="7966126" y="5718591"/>
            <a:ext cx="45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Ειδικοί αμυντικοί μηχανισμοί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97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 Μηχανισμοί άμυνας του ανθρώπινου οργανισμού-βασικές αρχές ανοσίας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12A61-A60B-0D1E-6BA5-A5DA5C55D547}"/>
              </a:ext>
            </a:extLst>
          </p:cNvPr>
          <p:cNvSpPr txBox="1"/>
          <p:nvPr/>
        </p:nvSpPr>
        <p:spPr>
          <a:xfrm>
            <a:off x="5176873" y="1959429"/>
            <a:ext cx="22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ΑΜΥΝΑ!!!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1DA3B-DC8B-5ABF-2B35-DB447FB38D80}"/>
              </a:ext>
            </a:extLst>
          </p:cNvPr>
          <p:cNvSpPr txBox="1"/>
          <p:nvPr/>
        </p:nvSpPr>
        <p:spPr>
          <a:xfrm>
            <a:off x="676658" y="2958165"/>
            <a:ext cx="64460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αίμα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βασικότερος παράγοντα οργάνωσης της άμυνας)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έμμορφα συστατικά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του (κύτταρα)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συστατικά του πλάσματος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1D8F506-F54D-E86D-BF8C-1A82ABBD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9" t="57857" r="25382" b="24508"/>
          <a:stretch/>
        </p:blipFill>
        <p:spPr>
          <a:xfrm>
            <a:off x="7846466" y="2282594"/>
            <a:ext cx="4345534" cy="2411977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9B535B4-C4B1-AEFE-1A6D-F0E31EA2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12" y="3697046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ΕΙΔΙΚΗ &amp; ΜΗ ΕΙΔΙΚΗ ΑΜΥΝΑ</a:t>
            </a:r>
          </a:p>
        </p:txBody>
      </p:sp>
      <p:sp>
        <p:nvSpPr>
          <p:cNvPr id="4" name="Δεξιό άγκιστρο 3">
            <a:extLst>
              <a:ext uri="{FF2B5EF4-FFF2-40B4-BE49-F238E27FC236}">
                <a16:creationId xmlns:a16="http://schemas.microsoft.com/office/drawing/2014/main" id="{E1D73B70-4926-0141-9DB7-3EAA926AFD44}"/>
              </a:ext>
            </a:extLst>
          </p:cNvPr>
          <p:cNvSpPr/>
          <p:nvPr/>
        </p:nvSpPr>
        <p:spPr>
          <a:xfrm>
            <a:off x="5403820" y="3697046"/>
            <a:ext cx="215900" cy="792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871C2F-D860-69A2-77C7-40637997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0" y="4635843"/>
            <a:ext cx="23034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F5E6CFA-75D8-34D7-1C73-AEF68C170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3450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ΕΡΥΘΡΟΣ ΜΥΕΛΟΣ ΤΩΝ ΟΣΤΩΝ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D36E067-F65D-4592-E8A7-CFB30182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967" y="5484361"/>
            <a:ext cx="21764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ΔΙΑΦΟΡΟΠΟΙΗΣΗ</a:t>
            </a:r>
          </a:p>
        </p:txBody>
      </p:sp>
      <p:sp>
        <p:nvSpPr>
          <p:cNvPr id="10" name="Δεξιό άγκιστρο 6">
            <a:extLst>
              <a:ext uri="{FF2B5EF4-FFF2-40B4-BE49-F238E27FC236}">
                <a16:creationId xmlns:a16="http://schemas.microsoft.com/office/drawing/2014/main" id="{0A564D1C-9FC2-7CF0-2B0B-9D5E0B2129A4}"/>
              </a:ext>
            </a:extLst>
          </p:cNvPr>
          <p:cNvSpPr/>
          <p:nvPr/>
        </p:nvSpPr>
        <p:spPr>
          <a:xfrm>
            <a:off x="2755810" y="4713930"/>
            <a:ext cx="494174" cy="19389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Δεξιό βέλος 9">
            <a:extLst>
              <a:ext uri="{FF2B5EF4-FFF2-40B4-BE49-F238E27FC236}">
                <a16:creationId xmlns:a16="http://schemas.microsoft.com/office/drawing/2014/main" id="{3722FDAA-1574-D758-73EB-667855CC5EC3}"/>
              </a:ext>
            </a:extLst>
          </p:cNvPr>
          <p:cNvSpPr/>
          <p:nvPr/>
        </p:nvSpPr>
        <p:spPr>
          <a:xfrm>
            <a:off x="5619720" y="5514893"/>
            <a:ext cx="4683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FFE3C04-EAFE-A734-E440-A5F7B6CBE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265" y="4703711"/>
            <a:ext cx="2016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ΣΕ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ΟΛΑ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ΤΑ ΚΥΤΤΑΡΑ ΠΟΥ ΣΥΜΜΕΤΕΧΟΥΝ ΣΤΟΥΣ ΜΗΧΑΝΙΣΜΟΥΣ ΑΜΥΝΑΣ ΤΟΥ ΟΡΓΑΝΙΣΜΟΥ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674CF-8AC3-A9EC-F43A-9F28441759F1}"/>
              </a:ext>
            </a:extLst>
          </p:cNvPr>
          <p:cNvSpPr txBox="1"/>
          <p:nvPr/>
        </p:nvSpPr>
        <p:spPr>
          <a:xfrm>
            <a:off x="2007226" y="6002422"/>
            <a:ext cx="257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Πολυδύναμα αιμοποιητικά κύτταρα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8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5DDAE-5D39-41BA-5661-A6A31AF3C5B3}"/>
              </a:ext>
            </a:extLst>
          </p:cNvPr>
          <p:cNvSpPr txBox="1"/>
          <p:nvPr/>
        </p:nvSpPr>
        <p:spPr>
          <a:xfrm>
            <a:off x="521673" y="2134300"/>
            <a:ext cx="10920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Βασικό χαρακτηριστικό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της μη ειδικής άμυνας είναι η δυνατότητα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αντιμετώπισης οποιουδήποτε παθογόνου μικροοργανισμού!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93915AA2-B95D-3BD3-F38F-FD7C66E4FBE4}"/>
              </a:ext>
            </a:extLst>
          </p:cNvPr>
          <p:cNvGrpSpPr/>
          <p:nvPr/>
        </p:nvGrpSpPr>
        <p:grpSpPr>
          <a:xfrm>
            <a:off x="521673" y="3113046"/>
            <a:ext cx="10873764" cy="3578479"/>
            <a:chOff x="521673" y="3113046"/>
            <a:chExt cx="10873764" cy="35784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09ACCA-54A2-20E6-4707-DA5F141D9001}"/>
                </a:ext>
              </a:extLst>
            </p:cNvPr>
            <p:cNvSpPr txBox="1"/>
            <p:nvPr/>
          </p:nvSpPr>
          <p:spPr>
            <a:xfrm>
              <a:off x="3412960" y="3113046"/>
              <a:ext cx="45841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Μηχανισμοί μη ειδικής άμυνας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10" name="Ευθύγραμμο βέλος σύνδεσης 9">
              <a:extLst>
                <a:ext uri="{FF2B5EF4-FFF2-40B4-BE49-F238E27FC236}">
                  <a16:creationId xmlns:a16="http://schemas.microsoft.com/office/drawing/2014/main" id="{EDDAE156-309C-68E9-C790-40E9A4E32CE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3549112" y="3636266"/>
              <a:ext cx="2155931" cy="523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>
              <a:extLst>
                <a:ext uri="{FF2B5EF4-FFF2-40B4-BE49-F238E27FC236}">
                  <a16:creationId xmlns:a16="http://schemas.microsoft.com/office/drawing/2014/main" id="{1F769830-D77C-36BE-E1EC-B2830A9FD124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5705043" y="3636266"/>
              <a:ext cx="2292082" cy="523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69E63-2AD0-A15A-10F9-58BB2ABAF0EF}"/>
                </a:ext>
              </a:extLst>
            </p:cNvPr>
            <p:cNvSpPr txBox="1"/>
            <p:nvPr/>
          </p:nvSpPr>
          <p:spPr>
            <a:xfrm>
              <a:off x="521673" y="4179361"/>
              <a:ext cx="30274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Α. Μηχανισμοί που </a:t>
              </a:r>
              <a:r>
                <a:rPr kumimoji="0" lang="el-GR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παρεμποδίζουν την είσοδο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των μικροοργανισμών στον οργανισμό μας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2362E7-E0B3-37A2-AF64-56C1EEB57D2D}"/>
                </a:ext>
              </a:extLst>
            </p:cNvPr>
            <p:cNvSpPr txBox="1"/>
            <p:nvPr/>
          </p:nvSpPr>
          <p:spPr>
            <a:xfrm>
              <a:off x="7997125" y="4179361"/>
              <a:ext cx="30274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Β. Μηχανισμοί που </a:t>
              </a:r>
              <a:r>
                <a:rPr kumimoji="0" lang="el-GR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αντιμετωπίζουν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τους μικροοργανισμούς </a:t>
              </a:r>
              <a:r>
                <a:rPr kumimoji="0" lang="el-GR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μετά την είσοδο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στον ανθρώπινο οργανισμό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B80515-0E85-B27C-7D8D-34C0EB6B31F6}"/>
                </a:ext>
              </a:extLst>
            </p:cNvPr>
            <p:cNvSpPr txBox="1"/>
            <p:nvPr/>
          </p:nvSpPr>
          <p:spPr>
            <a:xfrm>
              <a:off x="1162373" y="6291415"/>
              <a:ext cx="2867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  <a:r>
                <a:rPr kumimoji="0" lang="el-GR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η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γραμμή!!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92DEAD-1C8A-3BF4-F5F9-8819E85EC926}"/>
                </a:ext>
              </a:extLst>
            </p:cNvPr>
            <p:cNvSpPr txBox="1"/>
            <p:nvPr/>
          </p:nvSpPr>
          <p:spPr>
            <a:xfrm>
              <a:off x="8528251" y="6229422"/>
              <a:ext cx="2867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2η γραμμή!!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64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DBCEA-5F7A-1A19-42D6-C4A15CBDC2B1}"/>
              </a:ext>
            </a:extLst>
          </p:cNvPr>
          <p:cNvSpPr txBox="1"/>
          <p:nvPr/>
        </p:nvSpPr>
        <p:spPr>
          <a:xfrm>
            <a:off x="676657" y="2123267"/>
            <a:ext cx="1092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Μόλυνση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ονομάζεται η είσοδος ενός παθογόνου μικροοργανισμού στον οργανισμό του ανθρώπου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E4F06-22F9-4444-3AF7-F8D7ADB1CC92}"/>
              </a:ext>
            </a:extLst>
          </p:cNvPr>
          <p:cNvSpPr txBox="1"/>
          <p:nvPr/>
        </p:nvSpPr>
        <p:spPr>
          <a:xfrm>
            <a:off x="676657" y="2954264"/>
            <a:ext cx="4685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Λοίμωξη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ονομάζεται η εγκατάσταση και ο πολλαπλασιασμός ενός παθογόνου μικροοργανισμού στον ανθρώπινο οργανισμό.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Οι ασθένειες που προκαλούνται από παθογόνους μικροοργανισμούς ονομάζονται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λοιμώδη νοσήματα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B7E77E-D1E6-22E9-C4CC-077E1C53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5" t="26203" r="54237" b="8681"/>
          <a:stretch/>
        </p:blipFill>
        <p:spPr>
          <a:xfrm>
            <a:off x="6497180" y="2551287"/>
            <a:ext cx="4720144" cy="4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6368716" y="3159758"/>
            <a:ext cx="4975059" cy="7386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Δέρμα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A64736-5F00-45B0-075F-1D8714032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6" t="31421" r="10431" b="9584"/>
          <a:stretch/>
        </p:blipFill>
        <p:spPr>
          <a:xfrm>
            <a:off x="-1" y="2678639"/>
            <a:ext cx="6088659" cy="4043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A277C9-924D-D7C0-9C96-952E6BDF1EC2}"/>
              </a:ext>
            </a:extLst>
          </p:cNvPr>
          <p:cNvSpPr txBox="1"/>
          <p:nvPr/>
        </p:nvSpPr>
        <p:spPr>
          <a:xfrm>
            <a:off x="6819936" y="4033596"/>
            <a:ext cx="4072617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Λόγω δομής και ουσιών που εκκρίνονται από ιδρωτοποιούς και σμηγματογόνους αδένες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αποτελεσματική παρεμπόδιση!!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3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6368716" y="3159758"/>
            <a:ext cx="4975059" cy="7386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Δέρμα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A64736-5F00-45B0-075F-1D8714032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6" t="31421" r="10431" b="9584"/>
          <a:stretch/>
        </p:blipFill>
        <p:spPr>
          <a:xfrm>
            <a:off x="-1" y="2678639"/>
            <a:ext cx="6088659" cy="4043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532921-B98B-B7C1-4526-B72D323B9692}"/>
              </a:ext>
            </a:extLst>
          </p:cNvPr>
          <p:cNvSpPr txBox="1"/>
          <p:nvPr/>
        </p:nvSpPr>
        <p:spPr>
          <a:xfrm>
            <a:off x="6368716" y="4129255"/>
            <a:ext cx="4417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Δομή: Κεράτινη στοιβάδα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στρώμα νεκρών κυττάρων της επιδερμίδας, λειτουργεί ως φραγμός στην είσοδο των μικροβίων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Εικόνα 4" descr="Όχι Teodor Cat">
            <a:extLst>
              <a:ext uri="{FF2B5EF4-FFF2-40B4-BE49-F238E27FC236}">
                <a16:creationId xmlns:a16="http://schemas.microsoft.com/office/drawing/2014/main" id="{5527B243-18A6-77B4-5A64-C702B7C48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12210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5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6368716" y="3159758"/>
            <a:ext cx="4975059" cy="7386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Δέρμα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A64736-5F00-45B0-075F-1D8714032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6" t="31421" r="10431" b="9584"/>
          <a:stretch/>
        </p:blipFill>
        <p:spPr>
          <a:xfrm>
            <a:off x="0" y="2678639"/>
            <a:ext cx="5377030" cy="4043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7D774-38A1-424A-748B-4159817B11DC}"/>
              </a:ext>
            </a:extLst>
          </p:cNvPr>
          <p:cNvSpPr txBox="1"/>
          <p:nvPr/>
        </p:nvSpPr>
        <p:spPr>
          <a:xfrm>
            <a:off x="5548394" y="4017376"/>
            <a:ext cx="4277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Ουσίες: Ιδρώτας: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περιέχει το ένζυμο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λυσοζύμη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που διασπά το κυτταρικό τοίχωμα των βακτηρίων και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γαλακτικό οξύ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που δημιουργεί ένα δυσμενές χημικό περιβάλλον για τα μικρόβια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7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6368716" y="3159758"/>
            <a:ext cx="4975059" cy="7386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Δέρμα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A64736-5F00-45B0-075F-1D8714032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6" t="31421" r="10431" b="9584"/>
          <a:stretch/>
        </p:blipFill>
        <p:spPr>
          <a:xfrm>
            <a:off x="0" y="2678639"/>
            <a:ext cx="5377030" cy="4043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7D774-38A1-424A-748B-4159817B11DC}"/>
              </a:ext>
            </a:extLst>
          </p:cNvPr>
          <p:cNvSpPr txBox="1"/>
          <p:nvPr/>
        </p:nvSpPr>
        <p:spPr>
          <a:xfrm>
            <a:off x="5517398" y="4202717"/>
            <a:ext cx="4277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Ουσίες: Σμήγμα: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περιέχει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λιπαρά οξέα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που δημιουργούν ένα δυσμενές χημικό περιβάλλον για τα μικρόβια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6368716" y="3159758"/>
            <a:ext cx="4975059" cy="7386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Δέρμα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A64736-5F00-45B0-075F-1D8714032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6" t="31421" r="10431" b="9584"/>
          <a:stretch/>
        </p:blipFill>
        <p:spPr>
          <a:xfrm>
            <a:off x="0" y="2678639"/>
            <a:ext cx="5377030" cy="4043903"/>
          </a:xfrm>
          <a:prstGeom prst="rect">
            <a:avLst/>
          </a:prstGeom>
        </p:spPr>
      </p:pic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1E7A8-7023-84A3-654F-048BB982E421}"/>
              </a:ext>
            </a:extLst>
          </p:cNvPr>
          <p:cNvSpPr txBox="1"/>
          <p:nvPr/>
        </p:nvSpPr>
        <p:spPr>
          <a:xfrm>
            <a:off x="5594887" y="4100425"/>
            <a:ext cx="46787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Παράλληλα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στην επιφάνεια του δέρματος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φιλοξενούνται μη παθογόνοι μικροοργανισμοί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που ανταγωνίζονται τους παθογόνους και εμποδίζουν την εγκατάστασή τους σ’ αυτήν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71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735248" y="2817156"/>
            <a:ext cx="4975059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Βλεννογόνοι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1E7A8-7023-84A3-654F-048BB982E421}"/>
              </a:ext>
            </a:extLst>
          </p:cNvPr>
          <p:cNvSpPr txBox="1"/>
          <p:nvPr/>
        </p:nvSpPr>
        <p:spPr>
          <a:xfrm>
            <a:off x="883402" y="4038432"/>
            <a:ext cx="7609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Καλύπτουν κοιλότητες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του οργανισμού (πχ βλεννογόνοι πεπτικού ή αναπνευστικού συστήματος)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Εκκρίνουν βλέννα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και παγιδεύουν τους μικροοργανισμούς.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82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735248" y="2817156"/>
            <a:ext cx="4975059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Βλεννογόνοι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1E7A8-7023-84A3-654F-048BB982E421}"/>
              </a:ext>
            </a:extLst>
          </p:cNvPr>
          <p:cNvSpPr txBox="1"/>
          <p:nvPr/>
        </p:nvSpPr>
        <p:spPr>
          <a:xfrm>
            <a:off x="676657" y="3628055"/>
            <a:ext cx="84518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Βλεννογόνος αναπνευστικού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Διαθέτει επιπλέον το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βλεφαριδοφόρο επιθήλιο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(επίσης φραγμός)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Οι μικροοργανισμοί παγιδεύονται στη βλέννα και με τη βοήθεια των βλεφαρίδων του επιθηλίου απομακρύνονται από την αναπνευστική οδό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776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735248" y="2817156"/>
            <a:ext cx="4975059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Βλεννογόνοι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1E7A8-7023-84A3-654F-048BB982E421}"/>
              </a:ext>
            </a:extLst>
          </p:cNvPr>
          <p:cNvSpPr txBox="1"/>
          <p:nvPr/>
        </p:nvSpPr>
        <p:spPr>
          <a:xfrm>
            <a:off x="676657" y="3628055"/>
            <a:ext cx="8451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Βλεννογόνος του στομάχου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Εκκρίνει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υδροχλωρικό οξύ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το οποίο καταστρέφει τα περισσότερα μικρόβια που εισέρχονται με την τροφή στο στόμαχο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2043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παρεμποδίζουν την είσοδο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των μικροοργανισμών στον οργανισμό μας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C660-FC59-ADBF-B375-308AE7865BE2}"/>
              </a:ext>
            </a:extLst>
          </p:cNvPr>
          <p:cNvSpPr txBox="1"/>
          <p:nvPr/>
        </p:nvSpPr>
        <p:spPr>
          <a:xfrm>
            <a:off x="735248" y="2817156"/>
            <a:ext cx="4975059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Βλεννογόνοι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Εικόνα 3" descr="Όχι Teodor Cat">
            <a:extLst>
              <a:ext uri="{FF2B5EF4-FFF2-40B4-BE49-F238E27FC236}">
                <a16:creationId xmlns:a16="http://schemas.microsoft.com/office/drawing/2014/main" id="{0F716FEC-3207-1023-99EE-2ED1A494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22" y="4248883"/>
            <a:ext cx="2438400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1E7A8-7023-84A3-654F-048BB982E421}"/>
              </a:ext>
            </a:extLst>
          </p:cNvPr>
          <p:cNvSpPr txBox="1"/>
          <p:nvPr/>
        </p:nvSpPr>
        <p:spPr>
          <a:xfrm>
            <a:off x="676657" y="3628055"/>
            <a:ext cx="8451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Δάκρυα, σάλιο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Μεγάλες ποσότητες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λυσοζύμη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προστασία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βλεννογόνου του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επιπεφυκότα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και της στοματικής κοιλότητας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αντίστοιχα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3809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914400" y="3428999"/>
            <a:ext cx="6106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Φαγοκυττάρωση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Φλεγμονώδης αντίδραση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Πυρετός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Δράση ορισμένων 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αντιμικροβιακών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ουσιών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D0C88-B439-B346-E095-EA6C14E67B6A}"/>
              </a:ext>
            </a:extLst>
          </p:cNvPr>
          <p:cNvSpPr txBox="1"/>
          <p:nvPr/>
        </p:nvSpPr>
        <p:spPr>
          <a:xfrm>
            <a:off x="7129219" y="4572000"/>
            <a:ext cx="306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2</a:t>
            </a:r>
            <a:r>
              <a:rPr lang="el-GR" sz="2800" b="1" baseline="30000" dirty="0">
                <a:solidFill>
                  <a:srgbClr val="FF0000"/>
                </a:solidFill>
              </a:rPr>
              <a:t>η</a:t>
            </a:r>
            <a:r>
              <a:rPr lang="el-GR" sz="2800" b="1" dirty="0">
                <a:solidFill>
                  <a:srgbClr val="FF0000"/>
                </a:solidFill>
              </a:rPr>
              <a:t> γραμμή άμυνας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4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DBCEA-5F7A-1A19-42D6-C4A15CBDC2B1}"/>
              </a:ext>
            </a:extLst>
          </p:cNvPr>
          <p:cNvSpPr txBox="1"/>
          <p:nvPr/>
        </p:nvSpPr>
        <p:spPr>
          <a:xfrm>
            <a:off x="676657" y="2123267"/>
            <a:ext cx="1092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1882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Ρ. Κοχ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μελέτησε τον τρόπο μετάδοσης της φυματίωσης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3DAD-0BE9-1EB5-3F0E-6A2E2FA59FFE}"/>
              </a:ext>
            </a:extLst>
          </p:cNvPr>
          <p:cNvSpPr txBox="1"/>
          <p:nvPr/>
        </p:nvSpPr>
        <p:spPr>
          <a:xfrm>
            <a:off x="676657" y="2776482"/>
            <a:ext cx="10528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«Κριτήρια του Κοχ»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Μια ασθένεια οφείλεται σε μικροοργανισμό όταν ο μικροοργανισμός αυτός: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Ανιχνεύεται στους ιστούς ή στα υγρά του ασθενούς ή στον οργανισμό ατόμων που πέθαναν από αυτή την ασθένεια.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Μπορεί να απομονωθεί και να καλλιεργηθεί στο εργαστήριο.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Μπορεί να προκαλέσει την ίδια ασθένεια σε πειραματόζωα αλλά και να απομονωθεί εκ νέου από αυτά.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37FE4D0-66DE-B715-9A69-6BD412F4C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9" t="40481" r="26398" b="28803"/>
          <a:stretch/>
        </p:blipFill>
        <p:spPr>
          <a:xfrm>
            <a:off x="10058399" y="1959429"/>
            <a:ext cx="1704815" cy="21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6988681" y="3235958"/>
            <a:ext cx="3492387" cy="5847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Φαγοκυττάρωση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18B95B-9142-31E5-EABD-CAEB66257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24" t="43714" r="28670" b="7373"/>
          <a:stretch/>
        </p:blipFill>
        <p:spPr>
          <a:xfrm>
            <a:off x="143084" y="2621918"/>
            <a:ext cx="4975058" cy="4236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668D5-E857-76D9-619B-64576407AD60}"/>
              </a:ext>
            </a:extLst>
          </p:cNvPr>
          <p:cNvSpPr txBox="1"/>
          <p:nvPr/>
        </p:nvSpPr>
        <p:spPr>
          <a:xfrm>
            <a:off x="143084" y="4093628"/>
            <a:ext cx="138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Λευκά αιμοσφαίρια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3ACCA-97D2-A73F-7C15-75802379190C}"/>
              </a:ext>
            </a:extLst>
          </p:cNvPr>
          <p:cNvSpPr txBox="1"/>
          <p:nvPr/>
        </p:nvSpPr>
        <p:spPr>
          <a:xfrm>
            <a:off x="5954797" y="4031845"/>
            <a:ext cx="481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Φαγοκύτταρα=Λευκά αιμοσφαίρια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Διακρίνονται σε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ουδετερόφιλα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και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μονοκύτταρα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82B2E-BB33-40D1-459D-A58C7ADF5AA5}"/>
              </a:ext>
            </a:extLst>
          </p:cNvPr>
          <p:cNvSpPr txBox="1"/>
          <p:nvPr/>
        </p:nvSpPr>
        <p:spPr>
          <a:xfrm>
            <a:off x="5864118" y="5435548"/>
            <a:ext cx="5487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μονοκύτταρα διαφοροποιούνται σε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μακροφάγα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και εγκαθίστανται στους ιστούς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EA4F6-0393-12D3-8415-4ACD07FF4DC1}"/>
              </a:ext>
            </a:extLst>
          </p:cNvPr>
          <p:cNvSpPr txBox="1"/>
          <p:nvPr/>
        </p:nvSpPr>
        <p:spPr>
          <a:xfrm>
            <a:off x="2505072" y="5851046"/>
            <a:ext cx="29860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Αντιμετωπίζονται και οι ιοί!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47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6988681" y="3235958"/>
            <a:ext cx="3492387" cy="5847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Φαγοκυττάρωση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18B95B-9142-31E5-EABD-CAEB66257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24" t="43714" r="28670" b="7373"/>
          <a:stretch/>
        </p:blipFill>
        <p:spPr>
          <a:xfrm>
            <a:off x="143084" y="2621918"/>
            <a:ext cx="4975058" cy="4236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668D5-E857-76D9-619B-64576407AD60}"/>
              </a:ext>
            </a:extLst>
          </p:cNvPr>
          <p:cNvSpPr txBox="1"/>
          <p:nvPr/>
        </p:nvSpPr>
        <p:spPr>
          <a:xfrm>
            <a:off x="143084" y="4093628"/>
            <a:ext cx="138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Λευκά αιμοσφαίρια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EA4F6-0393-12D3-8415-4ACD07FF4DC1}"/>
              </a:ext>
            </a:extLst>
          </p:cNvPr>
          <p:cNvSpPr txBox="1"/>
          <p:nvPr/>
        </p:nvSpPr>
        <p:spPr>
          <a:xfrm>
            <a:off x="2505072" y="5851046"/>
            <a:ext cx="29860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Αντιμετωπίζονται και οι ιοί!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99987-1FAA-8421-B8F8-EFCD26DD12EA}"/>
              </a:ext>
            </a:extLst>
          </p:cNvPr>
          <p:cNvSpPr txBox="1"/>
          <p:nvPr/>
        </p:nvSpPr>
        <p:spPr>
          <a:xfrm>
            <a:off x="5684869" y="3995160"/>
            <a:ext cx="61000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itchFamily="2" charset="2"/>
              </a:rPr>
              <a:t>Φαγοκύτταρα ενεργοποιούνται μετά την εμφάνιση του παθογόνου μ/ο στο εσωτερικό του οργανισμού</a:t>
            </a:r>
          </a:p>
          <a:p>
            <a:pPr marL="6858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itchFamily="2" charset="2"/>
              </a:rPr>
              <a:t>Μακροφάγα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itchFamily="2" charset="2"/>
              </a:rPr>
              <a:t>: εγκλωβίζουν το μ/ο, τον καταστρέφουν &amp; εκθέτουν στην επιφάνειά τους τμήματά του  ενεργοποίηση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itchFamily="2" charset="2"/>
              </a:rPr>
              <a:t>ειδικών μηχανισμών άμυνας</a:t>
            </a:r>
          </a:p>
        </p:txBody>
      </p:sp>
    </p:spTree>
    <p:extLst>
      <p:ext uri="{BB962C8B-B14F-4D97-AF65-F5344CB8AC3E}">
        <p14:creationId xmlns:p14="http://schemas.microsoft.com/office/powerpoint/2010/main" val="1528368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6988681" y="3235958"/>
            <a:ext cx="3492387" cy="5847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Φαγοκυττάρωση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6E4F1E-0747-3F22-B921-57F724F0E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475" y="2772078"/>
            <a:ext cx="5040312" cy="3876675"/>
          </a:xfrm>
        </p:spPr>
      </p:pic>
    </p:spTree>
    <p:extLst>
      <p:ext uri="{BB962C8B-B14F-4D97-AF65-F5344CB8AC3E}">
        <p14:creationId xmlns:p14="http://schemas.microsoft.com/office/powerpoint/2010/main" val="2241711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570297" y="3247946"/>
            <a:ext cx="605353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257C5-E619-A061-B28C-0A5E275359E0}"/>
              </a:ext>
            </a:extLst>
          </p:cNvPr>
          <p:cNvSpPr txBox="1"/>
          <p:nvPr/>
        </p:nvSpPr>
        <p:spPr>
          <a:xfrm>
            <a:off x="676657" y="4152160"/>
            <a:ext cx="11441779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Εκδηλώνεται με ένα σύνολο συμπτωμάτων στα οποία περιλαμβάνονται το κοκκίνισμα στην περιοχή του τραύματος, το οίδημα, ο πόνος και η τοπική αύξηση της θερμοκρασίας.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20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5CFDE35-C5C3-6730-6A7D-AD0376CC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25095" r="15866" b="9563"/>
          <a:stretch/>
        </p:blipFill>
        <p:spPr>
          <a:xfrm>
            <a:off x="0" y="2559593"/>
            <a:ext cx="5982346" cy="447901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954797" y="3198167"/>
            <a:ext cx="598234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9D7F-9FCE-04FF-886B-F956778D41B5}"/>
              </a:ext>
            </a:extLst>
          </p:cNvPr>
          <p:cNvSpPr txBox="1"/>
          <p:nvPr/>
        </p:nvSpPr>
        <p:spPr>
          <a:xfrm>
            <a:off x="6745842" y="4060555"/>
            <a:ext cx="4851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Τραυματισμός δέρματος με αιχμηρό αντικείμενο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Πόνος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τραυματισμός των απολήξεων των νευρικών κυττάρων και δράση σ’ αυτά τοξινών που απελευθερώνονται από τους μικροοργανισμούς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45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5CFDE35-C5C3-6730-6A7D-AD0376CC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25095" r="15866" b="9563"/>
          <a:stretch/>
        </p:blipFill>
        <p:spPr>
          <a:xfrm>
            <a:off x="0" y="2559593"/>
            <a:ext cx="5982346" cy="447901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954797" y="3198167"/>
            <a:ext cx="598234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9D7F-9FCE-04FF-886B-F956778D41B5}"/>
              </a:ext>
            </a:extLst>
          </p:cNvPr>
          <p:cNvSpPr txBox="1"/>
          <p:nvPr/>
        </p:nvSpPr>
        <p:spPr>
          <a:xfrm>
            <a:off x="6209656" y="3786431"/>
            <a:ext cx="5590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Κοκκίνισμα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διαστολή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αιμοφόρων αγγείων της περιοχής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με αποτέλεσμα να συγκεντρώνεται περισσότερο αίμα</a:t>
            </a:r>
            <a:b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4.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Οίδημα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το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πλάσμα του αίματος διαχέεται στους γύρω ιστούς λόγω διαστολής των αγγείων.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 πλάσμα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περιέχει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αντιμικροβιακές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ουσίες, οι οποίες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καταστρέφουν τους μικροοργανισμούς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ή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ενεργοποιούν τη διαδικασία της φαγοκυττάρωσης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32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5CFDE35-C5C3-6730-6A7D-AD0376CC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25095" r="15866" b="9563"/>
          <a:stretch/>
        </p:blipFill>
        <p:spPr>
          <a:xfrm>
            <a:off x="0" y="2559593"/>
            <a:ext cx="5982346" cy="447901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954797" y="3198167"/>
            <a:ext cx="598234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F61D1-5251-AF38-5725-2B72489A0876}"/>
              </a:ext>
            </a:extLst>
          </p:cNvPr>
          <p:cNvSpPr txBox="1"/>
          <p:nvPr/>
        </p:nvSpPr>
        <p:spPr>
          <a:xfrm>
            <a:off x="6233766" y="3860305"/>
            <a:ext cx="5703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 αίμα στην περιοχή του τραύματος θα πήξει σύντομα με τη δημιουργία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ενός πλέγματος πρωτεϊνικής σύστασης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το οποίο ονομάζεται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ινώδες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Ο σχηματισμός του ινώδους σταματά την αιμορραγία και εμποδίζει την είσοδο άλλων μικροοργανισμών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49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5CFDE35-C5C3-6730-6A7D-AD0376CC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25095" r="15866" b="9563"/>
          <a:stretch/>
        </p:blipFill>
        <p:spPr>
          <a:xfrm>
            <a:off x="0" y="2559593"/>
            <a:ext cx="5982346" cy="447901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954797" y="3198167"/>
            <a:ext cx="598234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69D7F-9FCE-04FF-886B-F956778D41B5}"/>
              </a:ext>
            </a:extLst>
          </p:cNvPr>
          <p:cNvSpPr txBox="1"/>
          <p:nvPr/>
        </p:nvSpPr>
        <p:spPr>
          <a:xfrm>
            <a:off x="6346333" y="3940895"/>
            <a:ext cx="5590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5. Τοπική αύξηση της θερμοκρασίας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οφείλεται στη συγκέντρωση του αίματος</a:t>
            </a:r>
            <a:b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6. Πύον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σχηματίζεται στην περιοχή του τραυματισμού από τα νεκρά φαγοκύτταρα και τους νεκρούς μικροοργανισμούς, κιτρινωπό υγρό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265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5CFDE35-C5C3-6730-6A7D-AD0376CC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25095" r="15866" b="9563"/>
          <a:stretch/>
        </p:blipFill>
        <p:spPr>
          <a:xfrm>
            <a:off x="0" y="2559593"/>
            <a:ext cx="5982346" cy="447901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954797" y="3198167"/>
            <a:ext cx="598234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3BEE6-626E-BA7F-3494-E258B1CF947B}"/>
              </a:ext>
            </a:extLst>
          </p:cNvPr>
          <p:cNvSpPr txBox="1"/>
          <p:nvPr/>
        </p:nvSpPr>
        <p:spPr>
          <a:xfrm>
            <a:off x="5954797" y="3809678"/>
            <a:ext cx="60985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Επιπλέον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χημικές ουσίες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που απελευθερώνονται είτε από τα τραυματισμένα κύτταρα είτε από τους μικροοργανισμούς,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προσελκύουν φαγοκύτταρα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τα οποία φτάνουν με την κυκλοφορία του αίματος στο σημείο της φλεγμονής όπου δρουν καταστρέφοντας τους παθογόνους μικροοργανισμούς.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24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5CFDE35-C5C3-6730-6A7D-AD0376CC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25095" r="15866" b="9563"/>
          <a:stretch/>
        </p:blipFill>
        <p:spPr>
          <a:xfrm>
            <a:off x="0" y="2559593"/>
            <a:ext cx="5982346" cy="447901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954797" y="3198167"/>
            <a:ext cx="5982345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 Φλεγμονώδης αντίδραση ή φλεγμονή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3CBA1-8429-96BF-8D5E-463630638BD1}"/>
              </a:ext>
            </a:extLst>
          </p:cNvPr>
          <p:cNvSpPr txBox="1"/>
          <p:nvPr/>
        </p:nvSpPr>
        <p:spPr>
          <a:xfrm>
            <a:off x="5837132" y="3798332"/>
            <a:ext cx="61000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Πώς προσελκύονται τα φαγοκύτταρα στο σημείο της φλεγμονής;</a:t>
            </a: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Μέσω της κυκλοφορία του αίματος, με χημικές ουσίες που απελευθερώνονται από:</a:t>
            </a:r>
          </a:p>
          <a:p>
            <a:pPr marL="11430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τραυματισμένα κύτταρα</a:t>
            </a:r>
          </a:p>
          <a:p>
            <a:pPr marL="1143000" marR="0" lvl="2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τους ίδιους τους μικροοργανισμούς</a:t>
            </a:r>
          </a:p>
        </p:txBody>
      </p:sp>
    </p:spTree>
    <p:extLst>
      <p:ext uri="{BB962C8B-B14F-4D97-AF65-F5344CB8AC3E}">
        <p14:creationId xmlns:p14="http://schemas.microsoft.com/office/powerpoint/2010/main" val="92373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1295C-9831-9F9D-FB99-838C4049E3EF}"/>
              </a:ext>
            </a:extLst>
          </p:cNvPr>
          <p:cNvSpPr txBox="1"/>
          <p:nvPr/>
        </p:nvSpPr>
        <p:spPr>
          <a:xfrm>
            <a:off x="676657" y="2479729"/>
            <a:ext cx="1079208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Πολλά βακτήρια απειλούν την υγεία μας μέσω των ουσιών που παράγουν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Οι ουσίες αυτές ονομάζονται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τοξίνες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και διακρίνονται σε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ενδοτοξίνες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και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εξωτοξίνες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Οι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ενδοτοξίνες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βρίσκονται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στο κυτταρικό τοίχωμα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ορισμένων παθογόνων βακτηρίων και είναι υπεύθυνες για συμπτώματα όπως ο πυρετός, η πτώση της πίεσης του αίματος κ.ά.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Οι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εξωτοξίνες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εκκρίνονται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από τα παθογόνα βακτήρια και με την κυκλοφορία του αίματος διασπείρονται στο εσωτερικό του ανθρώπινου οργανισμού και προσβάλλουν, ανάλογα με τη φύση τους, συγκεκριμένα όργανα.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71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568168" y="2720124"/>
            <a:ext cx="1933840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3. Πυρετός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5E0884-557B-FF0B-D439-7752D15CE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44" t="35237" r="26907" b="28395"/>
          <a:stretch/>
        </p:blipFill>
        <p:spPr>
          <a:xfrm>
            <a:off x="457199" y="3380575"/>
            <a:ext cx="2371241" cy="2492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A861FA-5F98-9A7B-4D82-74C0CD60C27C}"/>
              </a:ext>
            </a:extLst>
          </p:cNvPr>
          <p:cNvSpPr txBox="1"/>
          <p:nvPr/>
        </p:nvSpPr>
        <p:spPr>
          <a:xfrm>
            <a:off x="2653658" y="2575637"/>
            <a:ext cx="399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Θυμήσου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ομοιοστατικό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μηχανισμό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θερμορρύθμισης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 Τα σώματος= 36,6 °C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0D93B-0AC3-EDEC-0795-631E2159995D}"/>
              </a:ext>
            </a:extLst>
          </p:cNvPr>
          <p:cNvSpPr txBox="1"/>
          <p:nvPr/>
        </p:nvSpPr>
        <p:spPr>
          <a:xfrm>
            <a:off x="2828440" y="3347751"/>
            <a:ext cx="8597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Σε περίπτωση γενικευμένης μικροβιακής μόλυνσης, η θερμοκρασία του σώματος ανεβαίνει.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μη φυσιολογική υψηλή θερμοκρασία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του σώματος, που ονομάζεται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πυρετός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εμποδίζει την ανάπτυξη και τον πολλαπλασιασμό των βακτηρίων,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αναστέλλει τον πολλαπλασιασμό των ιών, αφού παρεμποδίζεται η λειτουργία των ενζύμων των κυττάρων στα οποία  παρασιτούν οι ιοί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και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ενισχύει τη δράση των φαγοκυττάρων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87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792951" y="2744259"/>
            <a:ext cx="4975059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4. Ουσίες με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δράση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CD2A-01CF-7758-0B41-37DA57397C00}"/>
              </a:ext>
            </a:extLst>
          </p:cNvPr>
          <p:cNvSpPr txBox="1"/>
          <p:nvPr/>
        </p:nvSpPr>
        <p:spPr>
          <a:xfrm>
            <a:off x="694017" y="3271544"/>
            <a:ext cx="10803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Ιντερφερόνες: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ειδικές πρωτεΐνες που παράγονται όταν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ένας ιός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μολύνει ένα κύτταρο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Αρχικά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ανιχνεύονται στο κυτταρόπλασμα του μολυσμένου κυττάρου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Στη συνέχεια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απελευθερώνονται στο μεσοκυττάριο υγρό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Συνδέονται με υποδοχείς γειτονικών υγιών κυττάρων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Ενεργοποιείται η παραγωγή άλλων πρωτεϊνών, οι οποίες έχουν την ικανότητα να παρεμποδίζουν τον πολλαπλασιασμό των ιών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A139-8D26-5A5F-8B94-264CCD3F1893}"/>
              </a:ext>
            </a:extLst>
          </p:cNvPr>
          <p:cNvSpPr txBox="1"/>
          <p:nvPr/>
        </p:nvSpPr>
        <p:spPr>
          <a:xfrm>
            <a:off x="396474" y="5995366"/>
            <a:ext cx="11399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Τα υγιή κύτταρα προστατεύονται, γιατί ο ιός, ακόμη και αν κατορθώσει να διεισδύσει σ’ αυτά, είναι ανίκανος να πολλαπλασιαστεί.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60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792951" y="2744259"/>
            <a:ext cx="4975059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4. Ουσίες με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δράση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CD2A-01CF-7758-0B41-37DA57397C00}"/>
              </a:ext>
            </a:extLst>
          </p:cNvPr>
          <p:cNvSpPr txBox="1"/>
          <p:nvPr/>
        </p:nvSpPr>
        <p:spPr>
          <a:xfrm>
            <a:off x="694017" y="3271544"/>
            <a:ext cx="10803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Ιντερφερόνες: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ειδικές πρωτεΐνες που παράγονται όταν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ένας ιός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μολύνει ένα κύτταρο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Εικόνα 3">
            <a:extLst>
              <a:ext uri="{FF2B5EF4-FFF2-40B4-BE49-F238E27FC236}">
                <a16:creationId xmlns:a16="http://schemas.microsoft.com/office/drawing/2014/main" id="{DBE44A35-1A3E-5E98-2049-271600AD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3" y="3798829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3">
            <a:extLst>
              <a:ext uri="{FF2B5EF4-FFF2-40B4-BE49-F238E27FC236}">
                <a16:creationId xmlns:a16="http://schemas.microsoft.com/office/drawing/2014/main" id="{2D65A81B-9E31-5FBA-3165-221BF1822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25" y="3793609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3">
            <a:extLst>
              <a:ext uri="{FF2B5EF4-FFF2-40B4-BE49-F238E27FC236}">
                <a16:creationId xmlns:a16="http://schemas.microsoft.com/office/drawing/2014/main" id="{A02402AA-E274-12B5-E2CE-B4BE80ACA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6" y="3793609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3">
            <a:extLst>
              <a:ext uri="{FF2B5EF4-FFF2-40B4-BE49-F238E27FC236}">
                <a16:creationId xmlns:a16="http://schemas.microsoft.com/office/drawing/2014/main" id="{7E72A247-17DC-6F16-2C00-0A695027C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27" y="3871708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E3110-D05E-E735-FB78-E7EE90799C83}"/>
              </a:ext>
            </a:extLst>
          </p:cNvPr>
          <p:cNvSpPr txBox="1"/>
          <p:nvPr/>
        </p:nvSpPr>
        <p:spPr>
          <a:xfrm>
            <a:off x="-133740" y="5900777"/>
            <a:ext cx="3080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Ο ιός μολύνει το κύτταρο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8BFAF-332F-9B0C-1361-527EBBEAEED8}"/>
              </a:ext>
            </a:extLst>
          </p:cNvPr>
          <p:cNvSpPr txBox="1"/>
          <p:nvPr/>
        </p:nvSpPr>
        <p:spPr>
          <a:xfrm>
            <a:off x="2837195" y="5926284"/>
            <a:ext cx="3080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Ο ιός μολύνει το κύτταρο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3D65F-58B4-FD8F-FB1F-D1124550E486}"/>
              </a:ext>
            </a:extLst>
          </p:cNvPr>
          <p:cNvSpPr txBox="1"/>
          <p:nvPr/>
        </p:nvSpPr>
        <p:spPr>
          <a:xfrm>
            <a:off x="5509965" y="5779913"/>
            <a:ext cx="3518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Οι ιντερφερόνες ανιχνεύονται στο κυτταρόπλασμα του μολυσμένου κυττάρου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BBC24-8575-ED78-82F6-EA3B0EEC7549}"/>
              </a:ext>
            </a:extLst>
          </p:cNvPr>
          <p:cNvSpPr txBox="1"/>
          <p:nvPr/>
        </p:nvSpPr>
        <p:spPr>
          <a:xfrm>
            <a:off x="8370886" y="5900777"/>
            <a:ext cx="3821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Οι ιντερφερόνες απελευθερώνονται στο μεσοκυττάριο υγρό</a:t>
            </a:r>
          </a:p>
        </p:txBody>
      </p:sp>
    </p:spTree>
    <p:extLst>
      <p:ext uri="{BB962C8B-B14F-4D97-AF65-F5344CB8AC3E}">
        <p14:creationId xmlns:p14="http://schemas.microsoft.com/office/powerpoint/2010/main" val="759206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792951" y="2744259"/>
            <a:ext cx="4975059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4. Ουσίες με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δράση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CD2A-01CF-7758-0B41-37DA57397C00}"/>
              </a:ext>
            </a:extLst>
          </p:cNvPr>
          <p:cNvSpPr txBox="1"/>
          <p:nvPr/>
        </p:nvSpPr>
        <p:spPr>
          <a:xfrm>
            <a:off x="694017" y="3271544"/>
            <a:ext cx="10803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Ιντερφερόνες: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ειδικές πρωτεΐνες που παράγονται όταν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ένας ιός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μολύνει ένα κύτταρο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2" name="Εικόνα 3">
            <a:extLst>
              <a:ext uri="{FF2B5EF4-FFF2-40B4-BE49-F238E27FC236}">
                <a16:creationId xmlns:a16="http://schemas.microsoft.com/office/drawing/2014/main" id="{CCA33BA1-4239-2F45-E23B-8F537063A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4" y="3977983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Εικόνα 3">
            <a:extLst>
              <a:ext uri="{FF2B5EF4-FFF2-40B4-BE49-F238E27FC236}">
                <a16:creationId xmlns:a16="http://schemas.microsoft.com/office/drawing/2014/main" id="{19D46E75-8015-A38C-E20D-78929B98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2" y="3977983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Εικόνα 3">
            <a:extLst>
              <a:ext uri="{FF2B5EF4-FFF2-40B4-BE49-F238E27FC236}">
                <a16:creationId xmlns:a16="http://schemas.microsoft.com/office/drawing/2014/main" id="{0907D6E3-4BEE-B048-5BB7-0673B00B5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0" y="3977983"/>
            <a:ext cx="2676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06A262-2178-2AA3-6BC5-C93EF7C6B582}"/>
              </a:ext>
            </a:extLst>
          </p:cNvPr>
          <p:cNvSpPr txBox="1"/>
          <p:nvPr/>
        </p:nvSpPr>
        <p:spPr>
          <a:xfrm>
            <a:off x="9267211" y="3977983"/>
            <a:ext cx="2676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Τα υγιή κύτταρα προστατεύονται!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9EE8C-2175-23A8-1AA5-9B5A7EBBA6F0}"/>
              </a:ext>
            </a:extLst>
          </p:cNvPr>
          <p:cNvSpPr txBox="1"/>
          <p:nvPr/>
        </p:nvSpPr>
        <p:spPr>
          <a:xfrm>
            <a:off x="-416630" y="5934670"/>
            <a:ext cx="3697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Οι ιντερφερόνες συνδέονται με τους υποδοχείς των γειτονικών υγιών κυττάρων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66241-78E9-CF7A-004C-7156E1691DAC}"/>
              </a:ext>
            </a:extLst>
          </p:cNvPr>
          <p:cNvSpPr txBox="1"/>
          <p:nvPr/>
        </p:nvSpPr>
        <p:spPr>
          <a:xfrm>
            <a:off x="2860249" y="5752167"/>
            <a:ext cx="3697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Ενεργοποιείται στα υγιή κύτταρα η παραγωγή πρωτεϊνών που παρεμποδίζουν τον πολλαπλασιασμό των ιών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8E62A-B4ED-B649-62B1-F1C6E164B7B5}"/>
              </a:ext>
            </a:extLst>
          </p:cNvPr>
          <p:cNvSpPr txBox="1"/>
          <p:nvPr/>
        </p:nvSpPr>
        <p:spPr>
          <a:xfrm>
            <a:off x="5848515" y="5890666"/>
            <a:ext cx="4756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ΑΚΟΜΑ &amp; ΝΑ ΚΑΤΑΦΕΡΕΙ ΝΑ ΔΙΕΙΣΔΥΣΕΙ Ο ΙΟΣ ΣΤΑ ΚΥΤΤΑΡΑ ΑΥΤΑ ΔΕ ΘΑ ΚΑΤΑΦΕΡΕΙ ΝΑ ΠΟΛΛΑΠΛΑΣΙΑΣΤΕΙ!</a:t>
            </a:r>
          </a:p>
        </p:txBody>
      </p:sp>
    </p:spTree>
    <p:extLst>
      <p:ext uri="{BB962C8B-B14F-4D97-AF65-F5344CB8AC3E}">
        <p14:creationId xmlns:p14="http://schemas.microsoft.com/office/powerpoint/2010/main" val="2065388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ACCA-54A2-20E6-4707-DA5F141D9001}"/>
              </a:ext>
            </a:extLst>
          </p:cNvPr>
          <p:cNvSpPr txBox="1"/>
          <p:nvPr/>
        </p:nvSpPr>
        <p:spPr>
          <a:xfrm>
            <a:off x="676657" y="2155419"/>
            <a:ext cx="458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Μηχανισμοί μη ειδικής άμυνας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DDAE156-309C-68E9-C790-40E9A4E32C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60822" y="2417029"/>
            <a:ext cx="1387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369E63-2AD0-A15A-10F9-58BB2ABAF0EF}"/>
              </a:ext>
            </a:extLst>
          </p:cNvPr>
          <p:cNvSpPr txBox="1"/>
          <p:nvPr/>
        </p:nvSpPr>
        <p:spPr>
          <a:xfrm>
            <a:off x="6648773" y="1959429"/>
            <a:ext cx="49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 Μηχανισμοί που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αντιμετωπίζουν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τους μικροοργανισμούς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είσοδο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στον ανθρώπινο οργανισμό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CBC3D-80F9-A241-023B-5B19838988DD}"/>
              </a:ext>
            </a:extLst>
          </p:cNvPr>
          <p:cNvSpPr txBox="1"/>
          <p:nvPr/>
        </p:nvSpPr>
        <p:spPr>
          <a:xfrm>
            <a:off x="792951" y="2744259"/>
            <a:ext cx="4975059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4. Ουσίες με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δράση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266FF-5BA5-24B5-EFF3-21312304CC21}"/>
              </a:ext>
            </a:extLst>
          </p:cNvPr>
          <p:cNvSpPr txBox="1"/>
          <p:nvPr/>
        </p:nvSpPr>
        <p:spPr>
          <a:xfrm>
            <a:off x="676657" y="3874643"/>
            <a:ext cx="112982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Συμπλήρωμα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Πρόκειται για ομάδα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 πρωτεϊνών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στον ορό του αίματος με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δράση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Προπερδίνη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Είναι μια ομάδα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 πρωτεϊνών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στον ορό του αίματος που δρα σε συνδυασμό με τις πρωτεΐνες του συμπληρώματος για την καταστροφή των μικροβίων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85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1.3.1 Μηχανισμοί μη ειδικής άμυνας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6A1228CB-0CDF-49FD-4E8E-C05A70CC807E}"/>
              </a:ext>
            </a:extLst>
          </p:cNvPr>
          <p:cNvGrpSpPr/>
          <p:nvPr/>
        </p:nvGrpSpPr>
        <p:grpSpPr>
          <a:xfrm>
            <a:off x="704903" y="2090159"/>
            <a:ext cx="10892012" cy="1835624"/>
            <a:chOff x="317445" y="3113046"/>
            <a:chExt cx="10892012" cy="24622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D2DD1F-69BE-97C2-BE4D-8EF5D4684BF0}"/>
                </a:ext>
              </a:extLst>
            </p:cNvPr>
            <p:cNvSpPr txBox="1"/>
            <p:nvPr/>
          </p:nvSpPr>
          <p:spPr>
            <a:xfrm>
              <a:off x="3412960" y="3113046"/>
              <a:ext cx="45841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Μηχανισμοί μη ειδικής άμυνας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7" name="Ευθύγραμμο βέλος σύνδεσης 6">
              <a:extLst>
                <a:ext uri="{FF2B5EF4-FFF2-40B4-BE49-F238E27FC236}">
                  <a16:creationId xmlns:a16="http://schemas.microsoft.com/office/drawing/2014/main" id="{F2FB3425-A461-CCE3-2B0D-B9873110CACB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3549112" y="3636266"/>
              <a:ext cx="2155931" cy="523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>
              <a:extLst>
                <a:ext uri="{FF2B5EF4-FFF2-40B4-BE49-F238E27FC236}">
                  <a16:creationId xmlns:a16="http://schemas.microsoft.com/office/drawing/2014/main" id="{F5E253CF-7976-A785-383B-5E37F4E0A15B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705043" y="3636266"/>
              <a:ext cx="2292082" cy="523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C81685-3495-33AB-554F-87053423DFA0}"/>
                </a:ext>
              </a:extLst>
            </p:cNvPr>
            <p:cNvSpPr txBox="1"/>
            <p:nvPr/>
          </p:nvSpPr>
          <p:spPr>
            <a:xfrm>
              <a:off x="317445" y="3614061"/>
              <a:ext cx="30274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Α. Μηχανισμοί που </a:t>
              </a:r>
              <a:r>
                <a:rPr kumimoji="0" lang="el-GR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παρεμποδίζουν την είσοδο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των μικροοργανισμών στον οργανισμό μας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007A28-3EFB-1E7A-CAA1-B9917AE65B94}"/>
                </a:ext>
              </a:extLst>
            </p:cNvPr>
            <p:cNvSpPr txBox="1"/>
            <p:nvPr/>
          </p:nvSpPr>
          <p:spPr>
            <a:xfrm>
              <a:off x="7860974" y="3636266"/>
              <a:ext cx="30274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Β. Μηχανισμοί που </a:t>
              </a:r>
              <a:r>
                <a:rPr kumimoji="0" lang="el-GR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αντιμετωπίζουν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τους μικροοργανισμούς </a:t>
              </a:r>
              <a:r>
                <a:rPr kumimoji="0" lang="el-GR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μετά την είσοδο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στον ανθρώπινο οργανισμό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09BD39-527C-3C9E-CF73-A2D2ED11D656}"/>
                </a:ext>
              </a:extLst>
            </p:cNvPr>
            <p:cNvSpPr txBox="1"/>
            <p:nvPr/>
          </p:nvSpPr>
          <p:spPr>
            <a:xfrm>
              <a:off x="960895" y="3113046"/>
              <a:ext cx="28671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  <a:r>
                <a:rPr kumimoji="0" lang="el-GR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η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γραμμή!!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A2F6B9-2486-4A23-20D3-BE829F26D790}"/>
                </a:ext>
              </a:extLst>
            </p:cNvPr>
            <p:cNvSpPr txBox="1"/>
            <p:nvPr/>
          </p:nvSpPr>
          <p:spPr>
            <a:xfrm>
              <a:off x="8342271" y="3113046"/>
              <a:ext cx="2867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2η γραμμή!!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662A82-37CE-1548-D280-CA6FD3C09070}"/>
              </a:ext>
            </a:extLst>
          </p:cNvPr>
          <p:cNvSpPr txBox="1"/>
          <p:nvPr/>
        </p:nvSpPr>
        <p:spPr>
          <a:xfrm>
            <a:off x="402956" y="4501327"/>
            <a:ext cx="396756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1. Δέρμα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Λόγω δομής και ουσιών που εκκρίνονται από ιδρωτοποιούς και σμηγματογόνους αδένες,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 παθογόνοι μ/ο)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Βλεννογόνοι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(καλύπτουν κοιλότητες και εκκρίνουν βλέννα)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97743-C897-7B6B-E0EE-C383C5C65892}"/>
              </a:ext>
            </a:extLst>
          </p:cNvPr>
          <p:cNvSpPr txBox="1"/>
          <p:nvPr/>
        </p:nvSpPr>
        <p:spPr>
          <a:xfrm>
            <a:off x="5331417" y="4374155"/>
            <a:ext cx="6903951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Φαγοκυττάρωση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μακροφάγα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εγκλωβίζουν και καταστρέφουν τον μικροοργανισμό)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Φλεγμονώδης αντίδραση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(σειρά αντιδράσεων μετά από τραυματισμό)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Πυρετός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(αύξηση θερμοκρασίας σώματος μετά από μικροβιακή μόλυνση)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Δράση ορισμένων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αντιμικροβιακών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ουσιών (πρωτεΐνες ορού αίματος)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2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B06A19BD-2997-251B-A740-D461B76637C2}"/>
              </a:ext>
            </a:extLst>
          </p:cNvPr>
          <p:cNvGraphicFramePr/>
          <p:nvPr/>
        </p:nvGraphicFramePr>
        <p:xfrm>
          <a:off x="29619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53AD63-8E68-8F85-A36C-F54DB5111152}"/>
              </a:ext>
            </a:extLst>
          </p:cNvPr>
          <p:cNvSpPr txBox="1"/>
          <p:nvPr/>
        </p:nvSpPr>
        <p:spPr>
          <a:xfrm>
            <a:off x="9078440" y="2395403"/>
            <a:ext cx="2433234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Εισέρχονται από </a:t>
            </a:r>
            <a:r>
              <a:rPr kumimoji="0" lang="el-GR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κάποια </a:t>
            </a:r>
            <a:r>
              <a:rPr kumimoji="0" lang="el-G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ασυνέχεια του δέρματος </a:t>
            </a:r>
            <a:r>
              <a:rPr kumimoji="0" lang="el-GR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ή από τους </a:t>
            </a:r>
            <a:r>
              <a:rPr kumimoji="0" lang="el-G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βλεννογόνους </a:t>
            </a:r>
            <a:r>
              <a:rPr kumimoji="0" lang="el-GR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που υπάρχουν σε κοιλότητες του οργανισμού (πχ στόμα, κόλπος, στομάχι)</a:t>
            </a:r>
            <a:endParaRPr kumimoji="0" 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2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858771-6D53-CA85-03B7-9D2820387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3038" r="25381" b="11167"/>
          <a:stretch/>
        </p:blipFill>
        <p:spPr>
          <a:xfrm>
            <a:off x="864728" y="1959430"/>
            <a:ext cx="10544115" cy="48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4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F0293-95AE-83EE-C37F-36C06DF271BC}"/>
              </a:ext>
            </a:extLst>
          </p:cNvPr>
          <p:cNvSpPr txBox="1"/>
          <p:nvPr/>
        </p:nvSpPr>
        <p:spPr>
          <a:xfrm>
            <a:off x="541355" y="2588216"/>
            <a:ext cx="1105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πρόληψη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των μολύνσεων από παθογόνους μικροοργανισμούς αλλά και η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αντιμετώπιση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των λοιμώξεων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προϋποθέτουν τη γνώση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των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μηχανισμών ανάπτυξης και πολλαπλασιασμού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των συγκεκριμένων μικροβίων.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Η γνώση αυτή αποτέλεσε ένα σημαντικό όπλο στην προσπάθεια του ανθρώπου να αντιμετωπίσει πολλές μεταδοτικές ασθένειες!!!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84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B06A19BD-2997-251B-A740-D461B76637C2}"/>
              </a:ext>
            </a:extLst>
          </p:cNvPr>
          <p:cNvGraphicFramePr/>
          <p:nvPr/>
        </p:nvGraphicFramePr>
        <p:xfrm>
          <a:off x="595085" y="1687307"/>
          <a:ext cx="4833749" cy="458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Σταυρός 2">
            <a:extLst>
              <a:ext uri="{FF2B5EF4-FFF2-40B4-BE49-F238E27FC236}">
                <a16:creationId xmlns:a16="http://schemas.microsoft.com/office/drawing/2014/main" id="{0682F2F4-447E-DB31-E96C-12F9D0C625BD}"/>
              </a:ext>
            </a:extLst>
          </p:cNvPr>
          <p:cNvSpPr/>
          <p:nvPr/>
        </p:nvSpPr>
        <p:spPr>
          <a:xfrm rot="18853765">
            <a:off x="1335175" y="2508075"/>
            <a:ext cx="3062306" cy="3130658"/>
          </a:xfrm>
          <a:prstGeom prst="plus">
            <a:avLst>
              <a:gd name="adj" fmla="val 4593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Θέση περιεχομένου 3">
            <a:extLst>
              <a:ext uri="{FF2B5EF4-FFF2-40B4-BE49-F238E27FC236}">
                <a16:creationId xmlns:a16="http://schemas.microsoft.com/office/drawing/2014/main" id="{A31D2A35-E874-199B-AFEA-8DF157CDEA9B}"/>
              </a:ext>
            </a:extLst>
          </p:cNvPr>
          <p:cNvSpPr txBox="1">
            <a:spLocks/>
          </p:cNvSpPr>
          <p:nvPr/>
        </p:nvSpPr>
        <p:spPr>
          <a:xfrm>
            <a:off x="5849481" y="2539622"/>
            <a:ext cx="5665862" cy="43223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Πλύσιμο (φρούτα, λαχανικά) / Ψήσιμο (κρέας)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Παστερίωση (γάλα)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Χλωρίωση νερού (χλώριο αναστέλλει ανάπτυξη μικροοργανισμών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Προσωπική &amp; δημόσια υγιεινή (πλύσιμο χεριών, δέρματός, μαλλιών </a:t>
            </a:r>
            <a:r>
              <a:rPr kumimoji="0" lang="el-GR" alt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κτλ</a:t>
            </a: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Χρήση προφυλακτικού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el-GR" alt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B9C75-A822-54F4-B123-9FAD498F7A98}"/>
              </a:ext>
            </a:extLst>
          </p:cNvPr>
          <p:cNvSpPr txBox="1"/>
          <p:nvPr/>
        </p:nvSpPr>
        <p:spPr>
          <a:xfrm>
            <a:off x="5849480" y="2064859"/>
            <a:ext cx="495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ΑΝΤΙΜΕΤΩΠΙΣΗ ΚΑΙ ΠΡΟΛΗΨΗ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1.2.2 Μετάδοση και αντιμετώπιση των παθογόνων μικροοργανισμών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20D0B35-FCB6-4F4C-2B89-3659BBC7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9914314" cy="3508375"/>
          </a:xfrm>
        </p:spPr>
        <p:txBody>
          <a:bodyPr/>
          <a:lstStyle/>
          <a:p>
            <a:pPr eaLnBrk="1" hangingPunct="1"/>
            <a:r>
              <a:rPr lang="el-GR" altLang="el-GR" b="1" dirty="0"/>
              <a:t>ΠΑΣΤΕΡΙΩΣΗ ΓΑΛΑΚΤΟΣ</a:t>
            </a:r>
          </a:p>
          <a:p>
            <a:pPr eaLnBrk="1" hangingPunct="1"/>
            <a:r>
              <a:rPr lang="el-GR" altLang="el-GR" dirty="0"/>
              <a:t>Θέρμανση στους 62</a:t>
            </a:r>
            <a:r>
              <a:rPr lang="es-ES" altLang="el-GR" dirty="0"/>
              <a:t>ºC</a:t>
            </a:r>
            <a:r>
              <a:rPr lang="en-US" altLang="el-GR" dirty="0"/>
              <a:t> </a:t>
            </a:r>
            <a:r>
              <a:rPr lang="el-GR" altLang="el-GR" dirty="0"/>
              <a:t>για 30’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l-GR" altLang="el-GR" dirty="0"/>
              <a:t>Καταστροφή όλων των  παθογόνων &amp; των περισσότερων μη παθογόνων μικροοργανισμών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l-GR" altLang="el-GR" dirty="0"/>
              <a:t>Διατηρούνται θρεπτικά συστατικά &amp; γεύση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CF2FA-8EB1-8756-573B-3F4C7BA5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0" y="4541622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57168AA-8752-45F9-7523-802E8615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08" y="4541622"/>
            <a:ext cx="25003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054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2526</Words>
  <Application>Microsoft Office PowerPoint</Application>
  <PresentationFormat>Ευρεία οθόνη</PresentationFormat>
  <Paragraphs>344</Paragraphs>
  <Slides>45</Slides>
  <Notes>44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56" baseType="lpstr">
      <vt:lpstr>Aptos</vt:lpstr>
      <vt:lpstr>Aptos Display</vt:lpstr>
      <vt:lpstr>Arial</vt:lpstr>
      <vt:lpstr>Calibri Light</vt:lpstr>
      <vt:lpstr>Century Gothic</vt:lpstr>
      <vt:lpstr>Courier New</vt:lpstr>
      <vt:lpstr>Segoe UI</vt:lpstr>
      <vt:lpstr>Wingdings</vt:lpstr>
      <vt:lpstr>Wingdings 2</vt:lpstr>
      <vt:lpstr>Θέμα του Office</vt:lpstr>
      <vt:lpstr>Μητροπολιτικό</vt:lpstr>
      <vt:lpstr>ΒΙΟΛΟΓΙΑ Γενικής Παιδείας Β΄ ΓΕΝΙΚΟΥ ΛΥΚΕΙΟΥ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1.2.2 Μετάδοση και αντιμετώπιση των παθογόνων μικροοργανισμών</vt:lpstr>
      <vt:lpstr>1.3 Μηχανισμοί άμυνας του ανθρώπινου οργανισμού-βασικές αρχές ανοσίας</vt:lpstr>
      <vt:lpstr>1.3 Μηχανισμοί άμυνας του ανθρώπινου οργανισμού-βασικές αρχές ανοσίας</vt:lpstr>
      <vt:lpstr>1.3 Μηχανισμοί άμυνας του ανθρώπινου οργανισμού-βασικές αρχές ανοσίας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  <vt:lpstr>1.3.1 Μηχανισμοί μη ειδικής άμυνας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Dimou</dc:creator>
  <cp:lastModifiedBy>Giannis Zachariadis</cp:lastModifiedBy>
  <cp:revision>6</cp:revision>
  <dcterms:created xsi:type="dcterms:W3CDTF">2024-06-13T11:32:39Z</dcterms:created>
  <dcterms:modified xsi:type="dcterms:W3CDTF">2024-10-02T15:49:46Z</dcterms:modified>
</cp:coreProperties>
</file>