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9" r:id="rId3"/>
    <p:sldId id="360" r:id="rId4"/>
    <p:sldId id="361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FAA892-72B0-7975-13D5-70A8B90DC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881F006-3AF6-9E16-4D47-1F61D57E8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3D2D1F-DF85-7AFA-58BB-AFBAE319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6209B9-4725-81AD-B85C-CF0DA8D0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9E1C02-904B-7574-1783-D4CADAC6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3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A9E356-FBA5-C3C0-8B28-3C7AC085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170D08B-3774-2718-C79F-D888B8564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FAE0AC-E40B-6EED-476C-22870726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1F0CE5-B8D5-D500-BDA3-136F6C07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3DAA9C-88FE-D3D5-AB81-0154BC58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E89D269-B39C-2C55-F6FA-C0484E234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00B3AF3-EDBA-D7A0-367D-D915067A8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C46B40-115C-9BCB-EFBE-5CB69CD0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844439-51A9-1C62-5336-F03A3C85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11A107-4523-E55D-AC1F-C2CA3E61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2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150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777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095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609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66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4625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449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589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A10C12-B01B-9201-D0DD-0C462F37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8B2E9D-3322-52A3-6F66-8C409F61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ED94F5-E3F1-43B3-1560-4AB74AA8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99B1EB-C304-E499-08F1-B649E225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DF63DB-6F5E-ED98-4542-95FB2834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1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3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206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738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306D67-E56E-5A49-C8E0-B0D526D8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ACA0BFF-2206-3613-0651-2FC0002C7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98F1C0-C6C3-7C8E-83AA-E89C88F2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F8B1BD-E6FB-7463-60DA-0C75C8E2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ED6FCA-E8F6-3C18-05C7-5BCC0C06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912EF4-F275-4C2A-8E06-6F3088FC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A024AF-B470-5180-56AC-A50F0518A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3BA991-6681-69CB-C46D-3B4DFE3C2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A77D780-FE9F-703C-2A19-3296A861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DF10DA6-5404-619F-1ED8-D3A24A8A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DEB4578-EEC3-0B97-7D8B-E184CE56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3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4745DC-4198-145C-00BD-9A501DB0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A1314CF-473B-24F9-49F2-5D23AE87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AB38F2F-27A7-4B51-0C80-DC737721A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7CAF776-D77C-48A0-C034-394E8C86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415B6B0-49B2-1290-A8F7-388C30B0B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18485E-898D-6711-815D-C2FB4D65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7BA4FE8-23CC-B4F8-432F-F39446B0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2AD68E6-3190-43D4-4F4C-C5EEEB22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3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0EB39-BCD6-7F95-4337-76BCD51D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8C29264-6F8F-2851-5F24-176A3FB6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953850C-8BE8-31FC-B60B-97ACD393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2CADC72-6587-43FF-C9D9-ECFF489C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074A2BE-6417-6A9E-608D-5153A0F9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CD40330-1893-C068-0BC3-1B3FDA1F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CFBA3C-E2EE-6110-A645-5DAFDF7B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F310C3-EC26-29CE-9D5F-725E91DE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EC6029-01DF-67E5-4FB1-CC9C9A08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6630ABC-007E-2166-52E2-1E0FDF977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A5D058-774B-F4B5-0958-AD63C990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C58B35D-2EA4-D224-6755-7BFA981B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161B858-5D86-1E33-0E4E-07D53141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ADFFAB-43BA-90B5-2FF3-1B6C3854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DB44ADB-C8EA-42A8-5B9C-E06EAEB04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61DC561-9675-5A6D-EBF2-3B7DD0DBC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912AE1C-A886-B33B-7B0B-6B9DF78E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1DDD9A-FD6A-9346-CEE0-39AD48B5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59E396-1C40-CD3D-60AF-A73C8494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9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049FCE3-5FE3-C2DB-B557-2F4DFF68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A6864C-8AE7-B56D-A0F2-4C34CC11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DADA25-C8A9-BEB0-199B-6352ED455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DBF1B-CA01-4EEA-B213-357433B8DF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2FD416-41CD-9276-919B-429E434FF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991464-548E-4976-7271-FCDB6E271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5E9FFA-1C75-4F0A-B19E-430F08CD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8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uCKm97yvyk" TargetMode="External"/><Relationship Id="rId7" Type="http://schemas.openxmlformats.org/officeDocument/2006/relationships/hyperlink" Target="https://youtu.be/AucZlvEv29Y" TargetMode="External"/><Relationship Id="rId2" Type="http://schemas.openxmlformats.org/officeDocument/2006/relationships/hyperlink" Target="http://vimeo.com/70326148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PzunOgYHeyg" TargetMode="External"/><Relationship Id="rId5" Type="http://schemas.openxmlformats.org/officeDocument/2006/relationships/hyperlink" Target="https://youtu.be/1tBOmG0QMbA" TargetMode="External"/><Relationship Id="rId4" Type="http://schemas.openxmlformats.org/officeDocument/2006/relationships/hyperlink" Target="http://youtu.be/hQmaPwP0KR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9AE38-CF66-B015-07F9-66CCB0C1EF67}"/>
              </a:ext>
            </a:extLst>
          </p:cNvPr>
          <p:cNvSpPr txBox="1"/>
          <p:nvPr/>
        </p:nvSpPr>
        <p:spPr>
          <a:xfrm>
            <a:off x="619204" y="2571750"/>
            <a:ext cx="10277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Δικά του συστατικά/κύτταρα </a:t>
            </a: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ΑΥΤΟΑΝΟΣΑ ΝΟΣΗΜΑΤΑ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Μη παθογόνοι παράγοντες  ΑΛΛΕΡΓΙΕΣ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Οργάνων προς μεταμόσχευση  ΑΠΟΡΡΙΨΗ ΜΟΣΧΕΥΜΑΤΩΝ</a:t>
            </a: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98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D6C9-4DF7-3AC5-36FB-6D4F1BD2EE4D}"/>
              </a:ext>
            </a:extLst>
          </p:cNvPr>
          <p:cNvSpPr txBox="1"/>
          <p:nvPr/>
        </p:nvSpPr>
        <p:spPr>
          <a:xfrm>
            <a:off x="619204" y="1887537"/>
            <a:ext cx="953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ΜΕΤΑΜΟΣΧΕΥΣΕΙΣ – ΑΠΟΡΡΙΨΗ ΜΕΤΑΜΟΣΧΕΥΜΑΤΩΝ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5BAC-43D5-7E01-F177-A840B21F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701925"/>
            <a:ext cx="7886700" cy="4351338"/>
          </a:xfrm>
        </p:spPr>
        <p:txBody>
          <a:bodyPr/>
          <a:lstStyle/>
          <a:p>
            <a:r>
              <a:rPr lang="el-GR" altLang="el-GR" dirty="0"/>
              <a:t>Στην επιφάνεια κυττάρων </a:t>
            </a:r>
            <a:r>
              <a:rPr lang="el-GR" altLang="el-GR" dirty="0">
                <a:sym typeface="Wingdings" panose="05000000000000000000" pitchFamily="2" charset="2"/>
              </a:rPr>
              <a:t> χαρακτηριστικές πρωτεΐνες για κάθε άτομο </a:t>
            </a:r>
            <a:r>
              <a:rPr lang="el-GR" altLang="el-GR" b="1" dirty="0">
                <a:sym typeface="Wingdings" panose="05000000000000000000" pitchFamily="2" charset="2"/>
              </a:rPr>
              <a:t>(αντιγόνα </a:t>
            </a:r>
            <a:r>
              <a:rPr lang="el-GR" altLang="el-GR" b="1" dirty="0" err="1">
                <a:sym typeface="Wingdings" panose="05000000000000000000" pitchFamily="2" charset="2"/>
              </a:rPr>
              <a:t>ιστοσυμβατότητας</a:t>
            </a:r>
            <a:r>
              <a:rPr lang="el-GR" altLang="el-GR" b="1" dirty="0">
                <a:sym typeface="Wingdings" panose="05000000000000000000" pitchFamily="2" charset="2"/>
              </a:rPr>
              <a:t>)</a:t>
            </a:r>
            <a:endParaRPr lang="el-GR" altLang="el-GR" dirty="0">
              <a:sym typeface="Wingdings" panose="05000000000000000000" pitchFamily="2" charset="2"/>
            </a:endParaRPr>
          </a:p>
          <a:p>
            <a:r>
              <a:rPr lang="el-GR" altLang="el-GR" dirty="0">
                <a:sym typeface="Wingdings" panose="05000000000000000000" pitchFamily="2" charset="2"/>
              </a:rPr>
              <a:t>Μεταμόσχευση οργάνου από δότη με σημαντικές διαφορές στα </a:t>
            </a:r>
            <a:r>
              <a:rPr lang="el-GR" altLang="el-GR" dirty="0" err="1">
                <a:sym typeface="Wingdings" panose="05000000000000000000" pitchFamily="2" charset="2"/>
              </a:rPr>
              <a:t>α.ι</a:t>
            </a:r>
            <a:r>
              <a:rPr lang="el-GR" altLang="el-GR" dirty="0">
                <a:sym typeface="Wingdings" panose="05000000000000000000" pitchFamily="2" charset="2"/>
              </a:rPr>
              <a:t>.  ενεργοποίηση ανοσοβιολογικού συστήματος</a:t>
            </a:r>
          </a:p>
          <a:p>
            <a:r>
              <a:rPr lang="el-GR" altLang="el-GR" dirty="0">
                <a:sym typeface="Wingdings" panose="05000000000000000000" pitchFamily="2" charset="2"/>
              </a:rPr>
              <a:t>Λύσεις;</a:t>
            </a:r>
          </a:p>
          <a:p>
            <a:pPr lvl="1"/>
            <a:r>
              <a:rPr lang="el-GR" altLang="el-GR" dirty="0">
                <a:sym typeface="Wingdings" panose="05000000000000000000" pitchFamily="2" charset="2"/>
              </a:rPr>
              <a:t>Λεπτομερής έλεγχος συμβατού δότη</a:t>
            </a:r>
          </a:p>
          <a:p>
            <a:pPr lvl="1"/>
            <a:r>
              <a:rPr lang="el-GR" altLang="el-GR" dirty="0" err="1">
                <a:sym typeface="Wingdings" panose="05000000000000000000" pitchFamily="2" charset="2"/>
              </a:rPr>
              <a:t>Ανοσοκαταστολή</a:t>
            </a:r>
            <a:r>
              <a:rPr lang="el-GR" altLang="el-GR" dirty="0">
                <a:sym typeface="Wingdings" panose="05000000000000000000" pitchFamily="2" charset="2"/>
              </a:rPr>
              <a:t> δέκτη </a:t>
            </a:r>
            <a:r>
              <a:rPr lang="el-GR" altLang="el-GR" i="1" dirty="0">
                <a:sym typeface="Wingdings" panose="05000000000000000000" pitchFamily="2" charset="2"/>
              </a:rPr>
              <a:t>(ΠΡΟΒΛΗΜΑΤΑ;)</a:t>
            </a:r>
            <a:endParaRPr lang="el-GR" altLang="el-GR" dirty="0">
              <a:sym typeface="Wingdings" panose="05000000000000000000" pitchFamily="2" charset="2"/>
            </a:endParaRPr>
          </a:p>
        </p:txBody>
      </p:sp>
      <p:pic>
        <p:nvPicPr>
          <p:cNvPr id="4" name="Picture 4" descr="http://www.regimmune.com/wp-content/uploads/2012/08/HLA2-320x160.png">
            <a:extLst>
              <a:ext uri="{FF2B5EF4-FFF2-40B4-BE49-F238E27FC236}">
                <a16:creationId xmlns:a16="http://schemas.microsoft.com/office/drawing/2014/main" id="{2BCF93F1-D378-7E70-CB30-518D779F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56" y="4731507"/>
            <a:ext cx="4154873" cy="2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6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D6C9-4DF7-3AC5-36FB-6D4F1BD2EE4D}"/>
              </a:ext>
            </a:extLst>
          </p:cNvPr>
          <p:cNvSpPr txBox="1"/>
          <p:nvPr/>
        </p:nvSpPr>
        <p:spPr>
          <a:xfrm>
            <a:off x="619204" y="1887537"/>
            <a:ext cx="953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ΒΙΝΤΕΟ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D99EE-B636-34A0-A24B-E6CDDCEB3363}"/>
              </a:ext>
            </a:extLst>
          </p:cNvPr>
          <p:cNvSpPr txBox="1"/>
          <p:nvPr/>
        </p:nvSpPr>
        <p:spPr>
          <a:xfrm>
            <a:off x="3048000" y="269033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2"/>
              </a:rPr>
              <a:t>Φαγοκυττάρωση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EFEFEF"/>
              </a:highlight>
              <a:uLnTx/>
              <a:uFillTx/>
              <a:latin typeface="inheri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3"/>
              </a:rPr>
              <a:t>Φλεγμονή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</a:rPr>
              <a:t> (έως 02:30)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4"/>
              </a:rPr>
              <a:t>Πρωτογενής ανοσοβιολογική απόκριση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4"/>
              </a:rPr>
              <a:t>Χυμική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4"/>
              </a:rPr>
              <a:t>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4"/>
              </a:rPr>
              <a:t>Ανσοσία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4"/>
              </a:rPr>
              <a:t>)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</a:rPr>
              <a:t>,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5"/>
              </a:rPr>
              <a:t>Πρωτογενής ανοσοβιολογική απόκριση (Κυτταρική Ανοσία)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EFEFEF"/>
              </a:highlight>
              <a:uLnTx/>
              <a:uFillTx/>
              <a:latin typeface="inheri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6"/>
              </a:rPr>
              <a:t>Ανοσοβιολογική απόκριση (Συνολικό)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EFEFEF"/>
              </a:highlight>
              <a:uLnTx/>
              <a:uFillTx/>
              <a:latin typeface="inheri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EFEF"/>
                </a:highlight>
                <a:uLnTx/>
                <a:uFillTx/>
                <a:latin typeface="inherit"/>
                <a:ea typeface="+mn-ea"/>
                <a:cs typeface="+mn-cs"/>
                <a:hlinkClick r:id="rId7"/>
              </a:rPr>
              <a:t>Πρωτογενής και δευτερογενής ανοσοβιολογική απόκριση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EFEFEF"/>
              </a:highlight>
              <a:uLnTx/>
              <a:uFillTx/>
              <a:latin typeface="inheri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9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9AE38-CF66-B015-07F9-66CCB0C1EF67}"/>
              </a:ext>
            </a:extLst>
          </p:cNvPr>
          <p:cNvSpPr txBox="1"/>
          <p:nvPr/>
        </p:nvSpPr>
        <p:spPr>
          <a:xfrm>
            <a:off x="940635" y="2382501"/>
            <a:ext cx="10277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Σε ορισμένες παθολογικές καταστάσεις, που ονομάζονται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ΑΥΤΟΑΝΟΣΑ ΝΟΣΗΜΑΤΑ,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ο οργανισμός στρέφεται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εναντίον των δικών του συστατικών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είτε παράγοντας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αντισώματα (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αυτοαντισώματα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που αναγνωρίζουν σαν ξένα και καταστρέφουν τα δικά του κύτταρα είτε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ενεργοποιώντας κύτταρα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που κατευθύνονται εναντίον των κυττάρων του οργανισμού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E2B250-EF52-1EF8-29F2-2FC17539E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2211388"/>
            <a:ext cx="10441702" cy="399573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altLang="el-GR" sz="2800" dirty="0"/>
              <a:t>Καταστροφή συστατικών του ίδιου του οργανισμού παράγοντας: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altLang="el-GR" sz="2800" dirty="0"/>
              <a:t>αντισώματα </a:t>
            </a:r>
            <a:r>
              <a:rPr lang="el-GR" altLang="el-GR" sz="2800" b="1" i="1" dirty="0"/>
              <a:t>(</a:t>
            </a:r>
            <a:r>
              <a:rPr lang="el-GR" altLang="el-GR" sz="2800" b="1" i="1" dirty="0" err="1"/>
              <a:t>αυτοαντισώματα</a:t>
            </a:r>
            <a:r>
              <a:rPr lang="el-GR" altLang="el-GR" sz="2800" b="1" i="1" dirty="0"/>
              <a:t>)</a:t>
            </a:r>
            <a:endParaRPr lang="el-GR" altLang="el-GR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altLang="el-GR" sz="2800" dirty="0"/>
              <a:t>κύτταρα ανοσοποιητικού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 sz="2800" dirty="0"/>
              <a:t>Παραδείγματα:</a:t>
            </a:r>
          </a:p>
          <a:p>
            <a:pPr lvl="1"/>
            <a:r>
              <a:rPr lang="el-GR" altLang="el-GR" sz="2800" dirty="0"/>
              <a:t>Ρευματοειδής αρθρίτιδα</a:t>
            </a:r>
          </a:p>
          <a:p>
            <a:pPr lvl="1"/>
            <a:r>
              <a:rPr lang="el-GR" altLang="el-GR" sz="2800" dirty="0"/>
              <a:t>Συστηματικός </a:t>
            </a:r>
            <a:r>
              <a:rPr lang="el-GR" altLang="el-GR" sz="2800" dirty="0" err="1"/>
              <a:t>ερυθηματώδης</a:t>
            </a:r>
            <a:r>
              <a:rPr lang="el-GR" altLang="el-GR" sz="2800" dirty="0"/>
              <a:t> λύκος</a:t>
            </a:r>
          </a:p>
          <a:p>
            <a:pPr lvl="1"/>
            <a:r>
              <a:rPr lang="el-GR" altLang="el-GR" sz="2800" dirty="0"/>
              <a:t>Σκλήρυνση κατά πλάκας</a:t>
            </a:r>
          </a:p>
          <a:p>
            <a:pPr lvl="1"/>
            <a:r>
              <a:rPr lang="el-GR" altLang="el-GR" sz="2800" dirty="0"/>
              <a:t>Νόσος του </a:t>
            </a:r>
            <a:r>
              <a:rPr lang="es-ES" altLang="el-GR" sz="2800" dirty="0"/>
              <a:t>Crohn</a:t>
            </a:r>
            <a:endParaRPr lang="el-GR" altLang="el-GR" sz="2800" dirty="0"/>
          </a:p>
        </p:txBody>
      </p:sp>
      <p:pic>
        <p:nvPicPr>
          <p:cNvPr id="5" name="Picture 2" descr="Lupusfoto.jpg">
            <a:extLst>
              <a:ext uri="{FF2B5EF4-FFF2-40B4-BE49-F238E27FC236}">
                <a16:creationId xmlns:a16="http://schemas.microsoft.com/office/drawing/2014/main" id="{2815A97B-A364-C3C9-84F2-D43DF1E6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0" y="2824162"/>
            <a:ext cx="186531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upload.wikimedia.org/wikipedia/commons/6/6c/Monthly_multiple_sclerosis_anim_cropped_no_text.gif">
            <a:extLst>
              <a:ext uri="{FF2B5EF4-FFF2-40B4-BE49-F238E27FC236}">
                <a16:creationId xmlns:a16="http://schemas.microsoft.com/office/drawing/2014/main" id="{C99F1EFD-0687-A49D-CC52-8314F1E543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711700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elire.gr/dyn/UserFiles/Image/pathiseis/pathiseis15_clip_image004.jpg">
            <a:extLst>
              <a:ext uri="{FF2B5EF4-FFF2-40B4-BE49-F238E27FC236}">
                <a16:creationId xmlns:a16="http://schemas.microsoft.com/office/drawing/2014/main" id="{1415D7D6-CA8D-8097-8ED8-B630C482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773112"/>
            <a:ext cx="24463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s://www.ualberta.ca/~loewen/Medicine/GIM%20Residents%20Core%20Reading/IBD,%20CROHN'S%20AND%20U.C/Clin%20manifest%20Crohns%20dis_files/crohns_d.gif">
            <a:extLst>
              <a:ext uri="{FF2B5EF4-FFF2-40B4-BE49-F238E27FC236}">
                <a16:creationId xmlns:a16="http://schemas.microsoft.com/office/drawing/2014/main" id="{D1DC4342-2326-B881-8049-B92DC22C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4746625"/>
            <a:ext cx="29289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80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2001-FFD7-88C4-799C-C43E67742665}"/>
              </a:ext>
            </a:extLst>
          </p:cNvPr>
          <p:cNvSpPr txBox="1">
            <a:spLocks/>
          </p:cNvSpPr>
          <p:nvPr/>
        </p:nvSpPr>
        <p:spPr>
          <a:xfrm>
            <a:off x="619204" y="2452152"/>
            <a:ext cx="10483057" cy="490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l-GR" altLang="el-GR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Ιική</a:t>
            </a:r>
            <a:r>
              <a:rPr kumimoji="0" lang="el-GR" alt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αιτιολογία</a:t>
            </a: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Κάποιος ιός ενσωματώνει στο έλυτρό του συστατικά του οργανισμού </a:t>
            </a: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σαν ξένα</a:t>
            </a:r>
            <a:endParaRPr kumimoji="0" lang="el-GR" alt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l-GR" alt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Ανοσοποιητική αιτιολογία</a:t>
            </a: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Τα Τ-λεμφοκύτταρα δεν αναγνωρίζουν τα συστατικά του οργανισμού ως όφειλαν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l-GR" alt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Μεταβολή</a:t>
            </a: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Κάποια συστατικά του οργανισμού μεταβάλλονται και εμφανίζονται σαν «νέα»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l-GR" alt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Ανεπαρκής αιμάτωση:</a:t>
            </a: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Π.χ. καταρράκτης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D6C9-4DF7-3AC5-36FB-6D4F1BD2EE4D}"/>
              </a:ext>
            </a:extLst>
          </p:cNvPr>
          <p:cNvSpPr txBox="1"/>
          <p:nvPr/>
        </p:nvSpPr>
        <p:spPr>
          <a:xfrm>
            <a:off x="837804" y="1823502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ΑΥΤΟΑΝΟΣΑ- ΠΙΘΑΝΕΣ ΑΙΤΙΟΛΟΓΙΕΣ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63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D6C9-4DF7-3AC5-36FB-6D4F1BD2EE4D}"/>
              </a:ext>
            </a:extLst>
          </p:cNvPr>
          <p:cNvSpPr txBox="1"/>
          <p:nvPr/>
        </p:nvSpPr>
        <p:spPr>
          <a:xfrm>
            <a:off x="837804" y="1823502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ΑΛΛΕΡΓΙΑ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AF80F3-13CB-A555-9755-612F503A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4" y="2506662"/>
            <a:ext cx="10920258" cy="4351338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/>
              <a:t>Ενεργοποίηση ανοσοβιολογικού συστήματος από μη παθογόνους/ ακίνδυνους παράγοντες (</a:t>
            </a:r>
            <a:r>
              <a:rPr lang="el-GR" altLang="el-GR" b="1" dirty="0"/>
              <a:t>αλλεργιογόνα</a:t>
            </a:r>
            <a:r>
              <a:rPr lang="el-GR" altLang="el-GR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/>
              <a:t>Συστατικά τροφών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/>
              <a:t>Συστατικά φαρμάκων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/>
              <a:t>Γύρη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/>
              <a:t>Σκόνη</a:t>
            </a:r>
          </a:p>
        </p:txBody>
      </p:sp>
      <p:pic>
        <p:nvPicPr>
          <p:cNvPr id="7" name="Picture 2" descr="http://www.suffolkcoastal.gov.uk/assets/Images/Food--safety/FoodAllergens600px.jpg">
            <a:extLst>
              <a:ext uri="{FF2B5EF4-FFF2-40B4-BE49-F238E27FC236}">
                <a16:creationId xmlns:a16="http://schemas.microsoft.com/office/drawing/2014/main" id="{A1AE4586-4C30-FA9C-89B8-F02E05A4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4316412"/>
            <a:ext cx="7159403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8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D6C9-4DF7-3AC5-36FB-6D4F1BD2EE4D}"/>
              </a:ext>
            </a:extLst>
          </p:cNvPr>
          <p:cNvSpPr txBox="1"/>
          <p:nvPr/>
        </p:nvSpPr>
        <p:spPr>
          <a:xfrm>
            <a:off x="837804" y="1823502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ΑΛΛΕΡΓΙΑ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C024A-8FC5-907A-5334-DED887A180FE}"/>
              </a:ext>
            </a:extLst>
          </p:cNvPr>
          <p:cNvSpPr txBox="1"/>
          <p:nvPr/>
        </p:nvSpPr>
        <p:spPr>
          <a:xfrm>
            <a:off x="837804" y="2372380"/>
            <a:ext cx="10211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Για την εμφάνιση συμπτωμάτων πρέπει να υπάρξει </a:t>
            </a:r>
            <a:r>
              <a:rPr kumimoji="0" lang="el-GR" alt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επανέκθεση</a:t>
            </a: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(μετά την πρώτη έκθεση) στο αλλεργιογόνο!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ΓΙΑΤΙ;</a:t>
            </a:r>
          </a:p>
        </p:txBody>
      </p:sp>
      <p:pic>
        <p:nvPicPr>
          <p:cNvPr id="13" name="Picture 4" descr="https://www.ponroy.com/image/621x386/public/CONSEILS%20SANTE/DEFENSES%20NATURELLES/m%C3%A9canisme%20de%20la%20r%C3%A9action%20allergique.jpg">
            <a:extLst>
              <a:ext uri="{FF2B5EF4-FFF2-40B4-BE49-F238E27FC236}">
                <a16:creationId xmlns:a16="http://schemas.microsoft.com/office/drawing/2014/main" id="{09E53214-EF27-97D0-36F0-A6DD79C9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181350"/>
            <a:ext cx="5916959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D6C9-4DF7-3AC5-36FB-6D4F1BD2EE4D}"/>
              </a:ext>
            </a:extLst>
          </p:cNvPr>
          <p:cNvSpPr txBox="1"/>
          <p:nvPr/>
        </p:nvSpPr>
        <p:spPr>
          <a:xfrm>
            <a:off x="837804" y="1823502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ΑΛΛΕΡΓΙΑ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807452-E104-6BEB-1DD8-1ABEC2B83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04" y="2372381"/>
            <a:ext cx="10211196" cy="149477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b="1" u="sng" dirty="0"/>
              <a:t>1</a:t>
            </a:r>
            <a:r>
              <a:rPr lang="el-GR" altLang="el-GR" b="1" u="sng" baseline="30000" dirty="0"/>
              <a:t>η</a:t>
            </a:r>
            <a:r>
              <a:rPr lang="el-GR" altLang="el-GR" b="1" u="sng" dirty="0"/>
              <a:t> έκθεση (ευαισθητοποίηση)</a:t>
            </a:r>
          </a:p>
          <a:p>
            <a:pPr lvl="1"/>
            <a:r>
              <a:rPr lang="el-GR" altLang="el-GR" dirty="0"/>
              <a:t>Αναγνώριση </a:t>
            </a:r>
            <a:r>
              <a:rPr lang="el-GR" altLang="el-GR" dirty="0">
                <a:sym typeface="Wingdings" panose="05000000000000000000" pitchFamily="2" charset="2"/>
              </a:rPr>
              <a:t> </a:t>
            </a:r>
            <a:r>
              <a:rPr lang="el-GR" altLang="el-GR" dirty="0" err="1">
                <a:sym typeface="Wingdings" panose="05000000000000000000" pitchFamily="2" charset="2"/>
              </a:rPr>
              <a:t>αντιγονοπαρουσίαση</a:t>
            </a:r>
            <a:r>
              <a:rPr lang="el-GR" altLang="el-GR" dirty="0">
                <a:sym typeface="Wingdings" panose="05000000000000000000" pitchFamily="2" charset="2"/>
              </a:rPr>
              <a:t>  βοηθητικά Τ-λεμφοκύτταρα</a:t>
            </a:r>
          </a:p>
          <a:p>
            <a:r>
              <a:rPr lang="el-GR" altLang="el-GR" b="1" u="sng" dirty="0">
                <a:sym typeface="Wingdings" panose="05000000000000000000" pitchFamily="2" charset="2"/>
              </a:rPr>
              <a:t>2</a:t>
            </a:r>
            <a:r>
              <a:rPr lang="el-GR" altLang="el-GR" b="1" u="sng" baseline="30000" dirty="0">
                <a:sym typeface="Wingdings" panose="05000000000000000000" pitchFamily="2" charset="2"/>
              </a:rPr>
              <a:t>η</a:t>
            </a:r>
            <a:r>
              <a:rPr lang="el-GR" altLang="el-GR" b="1" u="sng" dirty="0">
                <a:sym typeface="Wingdings" panose="05000000000000000000" pitchFamily="2" charset="2"/>
              </a:rPr>
              <a:t> έκθεση (αλλεργική αντίδραση):</a:t>
            </a:r>
          </a:p>
          <a:p>
            <a:pPr lvl="1"/>
            <a:r>
              <a:rPr lang="el-GR" altLang="el-GR" dirty="0">
                <a:sym typeface="Wingdings" panose="05000000000000000000" pitchFamily="2" charset="2"/>
              </a:rPr>
              <a:t>Ενεργοποίηση ειδικών κυττάρων  παραγωγή </a:t>
            </a:r>
            <a:r>
              <a:rPr lang="el-GR" altLang="el-GR" b="1" dirty="0">
                <a:sym typeface="Wingdings" panose="05000000000000000000" pitchFamily="2" charset="2"/>
              </a:rPr>
              <a:t>ΙΣΤΑΜΙΝΗΣ</a:t>
            </a:r>
          </a:p>
        </p:txBody>
      </p:sp>
      <p:pic>
        <p:nvPicPr>
          <p:cNvPr id="3" name="Picture 4" descr="https://www.ponroy.com/image/621x386/public/CONSEILS%20SANTE/DEFENSES%20NATURELLES/m%C3%A9canisme%20de%20la%20r%C3%A9action%20allergique.jpg">
            <a:extLst>
              <a:ext uri="{FF2B5EF4-FFF2-40B4-BE49-F238E27FC236}">
                <a16:creationId xmlns:a16="http://schemas.microsoft.com/office/drawing/2014/main" id="{B5D032BD-372E-9B42-9239-BB642397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782976"/>
            <a:ext cx="4872037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3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D6C9-4DF7-3AC5-36FB-6D4F1BD2EE4D}"/>
              </a:ext>
            </a:extLst>
          </p:cNvPr>
          <p:cNvSpPr txBox="1"/>
          <p:nvPr/>
        </p:nvSpPr>
        <p:spPr>
          <a:xfrm>
            <a:off x="837804" y="1823502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ΑΛΛΕΡΓΙΑ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5DB017-C99F-C643-BEB9-7F6FC31E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04" y="2372380"/>
            <a:ext cx="7513240" cy="3883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Η </a:t>
            </a:r>
            <a:r>
              <a:rPr lang="el-GR" b="1" dirty="0" err="1"/>
              <a:t>ισταμίνη</a:t>
            </a:r>
            <a:r>
              <a:rPr lang="el-GR" dirty="0"/>
              <a:t> προκαλεί:</a:t>
            </a:r>
          </a:p>
          <a:p>
            <a:pPr marL="823913" lvl="1" indent="-457200">
              <a:buFont typeface="+mj-lt"/>
              <a:buAutoNum type="arabicPeriod"/>
              <a:defRPr/>
            </a:pPr>
            <a:r>
              <a:rPr lang="el-GR" dirty="0"/>
              <a:t>Αύξηση της διαπερατότητας των αγγείων</a:t>
            </a:r>
          </a:p>
          <a:p>
            <a:pPr marL="823913" lvl="1" indent="-457200">
              <a:buFont typeface="+mj-lt"/>
              <a:buAutoNum type="arabicPeriod"/>
              <a:defRPr/>
            </a:pPr>
            <a:r>
              <a:rPr lang="el-GR" dirty="0"/>
              <a:t>Σύσπαση των λείων μυϊκών ινών</a:t>
            </a:r>
          </a:p>
          <a:p>
            <a:pPr marL="823913" lvl="1" indent="-457200">
              <a:buFont typeface="+mj-lt"/>
              <a:buAutoNum type="arabicPeriod"/>
              <a:defRPr/>
            </a:pPr>
            <a:r>
              <a:rPr lang="el-GR" dirty="0"/>
              <a:t>Διεγείρει εκκριτική ικανότητα βλεννογόνων</a:t>
            </a:r>
          </a:p>
          <a:p>
            <a:pPr>
              <a:defRPr/>
            </a:pPr>
            <a:r>
              <a:rPr lang="el-GR" dirty="0"/>
              <a:t>Συμπτώματα</a:t>
            </a:r>
          </a:p>
          <a:p>
            <a:pPr lvl="1">
              <a:defRPr/>
            </a:pPr>
            <a:r>
              <a:rPr lang="el-GR" dirty="0"/>
              <a:t>Άσθμα</a:t>
            </a:r>
          </a:p>
          <a:p>
            <a:pPr lvl="1">
              <a:defRPr/>
            </a:pPr>
            <a:r>
              <a:rPr lang="el-GR" dirty="0"/>
              <a:t>Ναυτίες</a:t>
            </a:r>
          </a:p>
          <a:p>
            <a:pPr lvl="1">
              <a:defRPr/>
            </a:pPr>
            <a:r>
              <a:rPr lang="el-GR" dirty="0"/>
              <a:t>Καταρροή</a:t>
            </a:r>
          </a:p>
          <a:p>
            <a:pPr lvl="1">
              <a:defRPr/>
            </a:pPr>
            <a:r>
              <a:rPr lang="el-GR" dirty="0"/>
              <a:t>Διάρροια</a:t>
            </a:r>
          </a:p>
          <a:p>
            <a:pPr>
              <a:defRPr/>
            </a:pPr>
            <a:r>
              <a:rPr lang="el-GR" dirty="0"/>
              <a:t>Καταπολέμηση με </a:t>
            </a:r>
            <a:r>
              <a:rPr lang="el-GR" b="1" i="1" dirty="0" err="1"/>
              <a:t>αντιισταμινικά</a:t>
            </a:r>
            <a:endParaRPr lang="el-GR" dirty="0"/>
          </a:p>
        </p:txBody>
      </p:sp>
      <p:pic>
        <p:nvPicPr>
          <p:cNvPr id="7" name="Picture 2" descr="https://upload.wikimedia.org/wikipedia/commons/thumb/7/7d/Histamin_-_Histamine.svg/250px-Histamin_-_Histamine.svg.png">
            <a:extLst>
              <a:ext uri="{FF2B5EF4-FFF2-40B4-BE49-F238E27FC236}">
                <a16:creationId xmlns:a16="http://schemas.microsoft.com/office/drawing/2014/main" id="{588DF783-13A5-8D41-B8F7-A7194487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03" y="2001874"/>
            <a:ext cx="23812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mireyalarruskain.files.wordpress.com/2015/05/alergia_general.jpg">
            <a:extLst>
              <a:ext uri="{FF2B5EF4-FFF2-40B4-BE49-F238E27FC236}">
                <a16:creationId xmlns:a16="http://schemas.microsoft.com/office/drawing/2014/main" id="{AC88E7B7-D2E2-0019-0B52-611CB193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66" y="4289388"/>
            <a:ext cx="2016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80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1.3.3 Προβλήματα στη δράση του ανοσοβιολογικού συστήματος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D6C9-4DF7-3AC5-36FB-6D4F1BD2EE4D}"/>
              </a:ext>
            </a:extLst>
          </p:cNvPr>
          <p:cNvSpPr txBox="1"/>
          <p:nvPr/>
        </p:nvSpPr>
        <p:spPr>
          <a:xfrm>
            <a:off x="837804" y="1823502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ΑΛΛΕΡΓΙΑ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Θέση περιεχομένου 4">
            <a:extLst>
              <a:ext uri="{FF2B5EF4-FFF2-40B4-BE49-F238E27FC236}">
                <a16:creationId xmlns:a16="http://schemas.microsoft.com/office/drawing/2014/main" id="{66ED7FD7-4E02-A970-A9EA-FF178ECE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44" y="1868530"/>
            <a:ext cx="4867511" cy="46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246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383</Words>
  <Application>Microsoft Office PowerPoint</Application>
  <PresentationFormat>Ευρεία οθόνη</PresentationFormat>
  <Paragraphs>73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 Light</vt:lpstr>
      <vt:lpstr>Courier New</vt:lpstr>
      <vt:lpstr>inherit</vt:lpstr>
      <vt:lpstr>Wingdings</vt:lpstr>
      <vt:lpstr>Θέμα του Office</vt:lpstr>
      <vt:lpstr>Μητροπολιτικό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Katerina Dimou</dc:creator>
  <cp:lastModifiedBy>Giannis Zachariadis</cp:lastModifiedBy>
  <cp:revision>2</cp:revision>
  <dcterms:created xsi:type="dcterms:W3CDTF">2024-07-07T19:19:36Z</dcterms:created>
  <dcterms:modified xsi:type="dcterms:W3CDTF">2024-12-02T17:53:44Z</dcterms:modified>
</cp:coreProperties>
</file>