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07" r:id="rId4"/>
    <p:sldId id="419" r:id="rId5"/>
    <p:sldId id="408" r:id="rId6"/>
    <p:sldId id="409" r:id="rId7"/>
    <p:sldId id="410" r:id="rId8"/>
    <p:sldId id="412" r:id="rId9"/>
    <p:sldId id="413" r:id="rId10"/>
    <p:sldId id="411" r:id="rId11"/>
    <p:sldId id="414" r:id="rId12"/>
    <p:sldId id="415" r:id="rId13"/>
    <p:sldId id="416" r:id="rId14"/>
    <p:sldId id="417" r:id="rId15"/>
    <p:sldId id="4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19577B-B0DA-45AE-BC9E-608346DAD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3DECAF-C706-B849-7CA2-9C91C4F0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66E84EA-303E-9BA1-0D4D-BD1AC1A1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040159-F7E9-DA0A-9CA4-9B1B1D72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174FB9-7017-DA31-4213-51DC3950C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266751-9D2E-A3E0-198E-1ECB711F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3C891F6-5C85-437A-8CCC-A7203ED7B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C14B72-FA72-22E3-1EC1-963D4DC2C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9C1940-8D0F-76BC-8A42-15AA0264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4CC58A7-2E46-C07E-05F4-F6B9D121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F192BD3-77A3-C705-6E0A-70F7734B2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EB37A2-A7B0-828F-C6D0-78E4601A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444D98-8E32-2905-A1D5-215CE7F0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056192-33C6-AB97-C1E0-F017C7A1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97E2D5-E9DF-900A-B1E7-69B68E1A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12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817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988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857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179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017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15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7089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823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ECCF8E-5F00-4BC1-CEAE-DFEA1A9E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E34B16-A46A-628C-6004-2F91044A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739760-E555-B2BC-A639-94B3B417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C0FEFB-928E-910D-1763-AA618FFF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E40B6ED-1134-600B-F10F-5E7D7B39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17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2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6311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83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B67997-E748-FFC7-ECD4-1CD8E864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7B678B-3340-4D07-DBBB-6F1E757F1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F2C99E-DD3A-90C1-5911-C378ED4E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0740572-2DEC-A1C6-B894-4B3A67D4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4EED56-270B-097B-5F2C-6E678238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9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BB5EDA-821C-AC14-6DBD-B44DF750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FED9EE-7581-B32B-87B4-AA8845A65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0AE7966-A6DB-56D4-5B37-5B14C904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FAA56B-11B4-EC50-989D-82D831B90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B56E81C-B578-A0B9-96EF-0DA404F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A4DBD4F-AF9F-28B6-3291-78B72100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0DEFF9-6822-32AD-D3CA-F2DA0729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BA9E13D-9AFD-E6C2-652B-0F2D1A13C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53BD5A2-66D9-3CBA-2DB0-25982BB93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AA4F3B-9120-418E-2BC9-C984472E4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2EF7C2-73F2-B69D-FCB0-6CFB2D174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E728B14-1239-1E72-EC5C-20C236A3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699F22D-0A7D-BD0D-53EC-A258BE335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1B0473D-1995-C8DE-C93A-FAE96F94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A17CCE-803C-7345-156E-05B37F96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81611F9-59FD-AFB5-F03A-42301F86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A95E09D-CAF8-A804-9EF2-8B4F9882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56DD57E-4F63-4ED5-EA92-CDE8172E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8623B66-6835-2A4E-B770-725EF816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72CB17C-DBC4-16A6-75E2-DE9010C10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F3013D7-94E1-DCA5-AB14-EBE38FCC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C17CB4-1AC4-FAF5-A607-A6F58BF8F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E55C67-B0C5-34B7-A9DA-A7AB428B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CDB8818-0A82-58B9-2DEA-DBEEFCC95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4066B6B-BF63-AD5E-6E1C-D5F09468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A1EFD1-DD61-DE0D-4191-7685183E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184B36-7FC8-D297-1D34-C7EC67E8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1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421B63-D743-7D90-96A8-92005E7D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655D826-C74A-D452-08D2-03C995FCD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526ADD3-3CA4-CA7E-B5EF-F00C898D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FCC14A-DF03-625A-C5B6-CDD198ED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08B5C06-BA02-7578-663D-FA64C797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6380929-0A01-D251-F537-137C4624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7BC4BC9-7127-54BD-2AAC-75582E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67FC29-B8E3-FA41-E5DF-47BF36362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1839CA-FC34-4A1B-8C47-29BCB91FF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A9C905-2C18-41AB-91FC-2ED2180600D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95FBC1A-7CF0-AD5D-68E4-680DA115B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11AB28-5F88-11FC-370D-13D74C7FD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4BF3A-614D-48CB-A6B9-2278B9091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mavromat/2018/11/17/%CE%BF%CE%B4%CE%B7%CE%B3%CE%AF%CE%B5%CF%82-%CE%B3%CE%B9%CE%B1-%CF%84%CE%B7%CE%BD-%CE%B4%CE%B9%CE%B4%CE%B1%CF%83%CE%BA%CE%B1%CE%BB%CE%AF%CE%B1-%CF%84%CE%B7%CF%82-%CE%B2%CE%B9%CE%BF%CE%BB%CE%BF%CE%B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1EAA5-B3C1-1559-467C-0D3306EE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98" y="993606"/>
            <a:ext cx="9677829" cy="1575422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/>
              <a:t>ΒΙΟΛΟΓΙΑ</a:t>
            </a:r>
            <a:br>
              <a:rPr lang="el-GR"/>
            </a:br>
            <a:r>
              <a:rPr lang="el-GR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Γενικής Παιδείας Β΄ ΓΕΝΙΚΟΥ ΛΥΚΕΙΟΥ</a:t>
            </a:r>
            <a:endParaRPr lang="en-US" dirty="0"/>
          </a:p>
        </p:txBody>
      </p:sp>
      <p:pic>
        <p:nvPicPr>
          <p:cNvPr id="10" name="Εικόνα 9" descr="Εικόνα που περιέχει κείμενο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AE98D6-6D51-F68F-5EBA-564868B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" r="2" b="21302"/>
          <a:stretch/>
        </p:blipFill>
        <p:spPr>
          <a:xfrm>
            <a:off x="1" y="3271957"/>
            <a:ext cx="12198212" cy="3599364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68136-3ABD-B31F-54E9-F04800A70913}"/>
              </a:ext>
            </a:extLst>
          </p:cNvPr>
          <p:cNvSpPr txBox="1"/>
          <p:nvPr/>
        </p:nvSpPr>
        <p:spPr>
          <a:xfrm>
            <a:off x="409598" y="3105834"/>
            <a:ext cx="4350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</a:t>
            </a:r>
            <a:r>
              <a:rPr kumimoji="0" lang="el-GR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αχαριάδης Ιωάννης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EAF7D5A7-04D6-E969-9423-956798F94D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12" y="467979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2.1.1 ΧΑΡΑΚΤΗΡΙΣΤΙΚΑ ΟΙΚΟΣΥΣΤΗΜΑΤΩΝ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58D48941-824F-EFFC-69A9-5DE13813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b="1" u="sng" dirty="0"/>
              <a:t>Μέγεθος &amp; όρια οικοσυστημάτων</a:t>
            </a:r>
            <a:r>
              <a:rPr lang="el-GR" dirty="0"/>
              <a:t>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ΚΑΘΟΡΙΖΕΤΑΙ ΑΠΟ ΕΡΕΥΝΗΤΗ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pic>
        <p:nvPicPr>
          <p:cNvPr id="6" name="Picture 2" descr="http://2.bp.blogspot.com/-0HxMbWN7eI0/T6gGtDvpCPI/AAAAAAAAHYQ/l0qMxckJNVE/s1600/flower+pot+close+up.jpg">
            <a:extLst>
              <a:ext uri="{FF2B5EF4-FFF2-40B4-BE49-F238E27FC236}">
                <a16:creationId xmlns:a16="http://schemas.microsoft.com/office/drawing/2014/main" id="{FF5018FE-F4EC-5472-E57F-E86F1123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83061"/>
            <a:ext cx="3175000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fotomusica.net/album06_universo/tierra.jpg">
            <a:extLst>
              <a:ext uri="{FF2B5EF4-FFF2-40B4-BE49-F238E27FC236}">
                <a16:creationId xmlns:a16="http://schemas.microsoft.com/office/drawing/2014/main" id="{09FE3659-5B40-812D-4F82-407B5E6B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51" y="2213769"/>
            <a:ext cx="4665662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http://panosz.files.wordpress.com/2011/01/imia.jpg">
            <a:extLst>
              <a:ext uri="{FF2B5EF4-FFF2-40B4-BE49-F238E27FC236}">
                <a16:creationId xmlns:a16="http://schemas.microsoft.com/office/drawing/2014/main" id="{F38B5C01-B3DB-F2BA-9D4A-E541508E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65" y="4827588"/>
            <a:ext cx="31464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3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3C3E2DB7-DCC1-642E-A306-9A2EFEE6C2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9612" y="467979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2.1.1 ΧΑΡΑΚΤΗΡΙΣΤΙΚΑ ΟΙΚΟΣΥΣΤΗΜΑΤΩΝ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Τίτλος 1">
            <a:extLst>
              <a:ext uri="{FF2B5EF4-FFF2-40B4-BE49-F238E27FC236}">
                <a16:creationId xmlns:a16="http://schemas.microsoft.com/office/drawing/2014/main" id="{C42879DF-D05D-1FA6-522E-77EE514EC1E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6" y="969615"/>
            <a:ext cx="8229600" cy="1155700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772298D2-8CC2-5009-0A84-AFFD90BA1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5100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dirty="0"/>
              <a:t>Οικοσυστήματα </a:t>
            </a:r>
            <a:r>
              <a:rPr lang="el-GR" altLang="el-GR" dirty="0">
                <a:sym typeface="Wingdings" panose="05000000000000000000" pitchFamily="2" charset="2"/>
              </a:rPr>
              <a:t> σε ισορροπία</a:t>
            </a:r>
          </a:p>
          <a:p>
            <a:pPr eaLnBrk="1" hangingPunct="1"/>
            <a:r>
              <a:rPr lang="el-GR" altLang="el-GR" dirty="0">
                <a:sym typeface="Wingdings" panose="05000000000000000000" pitchFamily="2" charset="2"/>
              </a:rPr>
              <a:t>ΟΧΙ στατική  ΔΥΝΑΜΙΚΗ (διαρκείς ποιοτικές – ποσοτικές μεταβολές)</a:t>
            </a:r>
          </a:p>
          <a:p>
            <a:pPr eaLnBrk="1" hangingPunct="1"/>
            <a:r>
              <a:rPr lang="el-GR" altLang="el-GR" dirty="0">
                <a:sym typeface="Wingdings" panose="05000000000000000000" pitchFamily="2" charset="2"/>
              </a:rPr>
              <a:t>Επαναφορά ισορροπίας  </a:t>
            </a:r>
            <a:r>
              <a:rPr lang="el-GR" altLang="el-GR" b="1" u="sng" dirty="0">
                <a:solidFill>
                  <a:srgbClr val="FF0000"/>
                </a:solidFill>
                <a:sym typeface="Wingdings" panose="05000000000000000000" pitchFamily="2" charset="2"/>
              </a:rPr>
              <a:t>ΜΗΧΑΝΙΣΜΟΙ ΑΥΤΟΡΡΥΘΜΙΣΗΣ</a:t>
            </a:r>
          </a:p>
          <a:p>
            <a:pPr eaLnBrk="1" hangingPunct="1"/>
            <a:r>
              <a:rPr lang="el-GR" altLang="el-GR" dirty="0">
                <a:solidFill>
                  <a:schemeClr val="tx1"/>
                </a:solidFill>
                <a:sym typeface="Wingdings" panose="05000000000000000000" pitchFamily="2" charset="2"/>
              </a:rPr>
              <a:t>Π.χ. λιβάδι  ισορροπία φυτών – φυτοφάγων</a:t>
            </a:r>
          </a:p>
          <a:p>
            <a:pPr lvl="1" eaLnBrk="1" hangingPunct="1"/>
            <a:r>
              <a:rPr lang="el-GR" altLang="el-GR" dirty="0">
                <a:sym typeface="Wingdings" panose="05000000000000000000" pitchFamily="2" charset="2"/>
              </a:rPr>
              <a:t>ΜΕΙΩΣΗ φυτών  ΜΕΙΩΣΗ φυτοφάγων (ΓΙΑΤΙ;)</a:t>
            </a:r>
            <a:endParaRPr lang="el-GR" altLang="el-GR" dirty="0"/>
          </a:p>
        </p:txBody>
      </p:sp>
      <p:pic>
        <p:nvPicPr>
          <p:cNvPr id="7" name="Picture 2" descr="http://pix.com.ua/db/animals/pets/barnyard_animals/b-66035.jpg">
            <a:extLst>
              <a:ext uri="{FF2B5EF4-FFF2-40B4-BE49-F238E27FC236}">
                <a16:creationId xmlns:a16="http://schemas.microsoft.com/office/drawing/2014/main" id="{4740201E-6056-D9FC-D411-728E8445B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48255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9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Τίτλος 1">
            <a:extLst>
              <a:ext uri="{FF2B5EF4-FFF2-40B4-BE49-F238E27FC236}">
                <a16:creationId xmlns:a16="http://schemas.microsoft.com/office/drawing/2014/main" id="{63654B4C-5CBC-CC41-0A57-5B8068B64130}"/>
              </a:ext>
            </a:extLst>
          </p:cNvPr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0" y="969615"/>
            <a:ext cx="8229600" cy="1155700"/>
          </a:xfr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C664A31A-CA65-1909-59A6-50883BD0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30" y="2332037"/>
            <a:ext cx="11446042" cy="4525963"/>
          </a:xfrm>
        </p:spPr>
        <p:txBody>
          <a:bodyPr/>
          <a:lstStyle/>
          <a:p>
            <a:pPr eaLnBrk="1" hangingPunct="1"/>
            <a:r>
              <a:rPr lang="el-GR" altLang="el-GR" b="1" u="sng" dirty="0"/>
              <a:t>Ποικιλότητα</a:t>
            </a:r>
            <a:r>
              <a:rPr lang="el-GR" altLang="el-GR" dirty="0"/>
              <a:t> </a:t>
            </a:r>
            <a:r>
              <a:rPr lang="el-GR" altLang="el-GR" dirty="0">
                <a:sym typeface="Wingdings" panose="05000000000000000000" pitchFamily="2" charset="2"/>
              </a:rPr>
              <a:t> διαφορετικά είδη οργανισμών στο οικοσύστημα</a:t>
            </a:r>
          </a:p>
          <a:p>
            <a:pPr eaLnBrk="1" hangingPunct="1"/>
            <a:r>
              <a:rPr lang="el-GR" altLang="el-GR" dirty="0">
                <a:sym typeface="Wingdings" panose="05000000000000000000" pitchFamily="2" charset="2"/>
              </a:rPr>
              <a:t>Σταθερότερα οικοσυστήματα με </a:t>
            </a:r>
            <a:r>
              <a:rPr lang="el-GR" altLang="el-GR" b="1" i="1" dirty="0">
                <a:sym typeface="Wingdings" panose="05000000000000000000" pitchFamily="2" charset="2"/>
              </a:rPr>
              <a:t>μεγάλη</a:t>
            </a:r>
            <a:r>
              <a:rPr lang="el-GR" altLang="el-GR" dirty="0">
                <a:sym typeface="Wingdings" panose="05000000000000000000" pitchFamily="2" charset="2"/>
              </a:rPr>
              <a:t> ή με </a:t>
            </a:r>
            <a:r>
              <a:rPr lang="el-GR" altLang="el-GR" b="1" i="1" dirty="0">
                <a:sym typeface="Wingdings" panose="05000000000000000000" pitchFamily="2" charset="2"/>
              </a:rPr>
              <a:t>μικρή</a:t>
            </a:r>
            <a:r>
              <a:rPr lang="el-GR" altLang="el-GR" dirty="0">
                <a:sym typeface="Wingdings" panose="05000000000000000000" pitchFamily="2" charset="2"/>
              </a:rPr>
              <a:t> ποικιλότητα;</a:t>
            </a:r>
            <a:endParaRPr lang="el-GR" altLang="el-GR" dirty="0"/>
          </a:p>
        </p:txBody>
      </p:sp>
      <p:pic>
        <p:nvPicPr>
          <p:cNvPr id="6" name="Picture 4" descr="https://room42.wikispaces.com/file/view/rain_forest.jpg/33808631/rain_forest.jpg">
            <a:extLst>
              <a:ext uri="{FF2B5EF4-FFF2-40B4-BE49-F238E27FC236}">
                <a16:creationId xmlns:a16="http://schemas.microsoft.com/office/drawing/2014/main" id="{FED47079-5230-A6C0-0B49-BA49C294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657599"/>
            <a:ext cx="3529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3.bp.blogspot.com/-tZ6e4mO7CGM/UPsPhW0jNSI/AAAAAAAACnk/JxJ85Xj0aEM/s1600/%CE%B1%CF%81%CF%87%CE%B5%CE%AF%CE%BF+%CE%BB%CE%AE%CF%88%CE%B7%CF%82.jpg">
            <a:extLst>
              <a:ext uri="{FF2B5EF4-FFF2-40B4-BE49-F238E27FC236}">
                <a16:creationId xmlns:a16="http://schemas.microsoft.com/office/drawing/2014/main" id="{D32DA7EB-095A-DF20-F76D-7822B45A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657600"/>
            <a:ext cx="4246562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Τίτλος 1">
            <a:extLst>
              <a:ext uri="{FF2B5EF4-FFF2-40B4-BE49-F238E27FC236}">
                <a16:creationId xmlns:a16="http://schemas.microsoft.com/office/drawing/2014/main" id="{BBE26D4F-E341-6026-FA30-FF5074CBC7D6}"/>
              </a:ext>
            </a:extLst>
          </p:cNvPr>
          <p:cNvSpPr txBox="1">
            <a:spLocks/>
          </p:cNvSpPr>
          <p:nvPr/>
        </p:nvSpPr>
        <p:spPr>
          <a:xfrm>
            <a:off x="709612" y="467979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2.1.1 ΧΑΡΑΚΤΗΡΙΣΤΙΚΑ ΟΙΚΟΣΥΣΤΗΜΑΤΩΝ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1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Τίτλος 1">
            <a:extLst>
              <a:ext uri="{FF2B5EF4-FFF2-40B4-BE49-F238E27FC236}">
                <a16:creationId xmlns:a16="http://schemas.microsoft.com/office/drawing/2014/main" id="{2EE2EDA3-3810-5DA4-D25D-0ACD2613A2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9" y="969615"/>
            <a:ext cx="9529009" cy="1003273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F1D9086-CCBF-13C5-E8F6-463E66F2D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9" y="1972888"/>
            <a:ext cx="11438020" cy="497797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</a:rPr>
              <a:t>Μεγαλύτερη ποικιλότητα </a:t>
            </a:r>
            <a:r>
              <a:rPr lang="el-GR" sz="2200" b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μεγαλύτερη ισορροπία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i="1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Μεγαλύτερη ποικιλία σχέσεων βιοτικών παραγόντων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Μεταβολή διαταράσσει την ισορροπία  αρκετοί διαθέσιμοι </a:t>
            </a:r>
            <a:r>
              <a:rPr lang="el-GR" sz="2200" b="1" u="sng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μηχανισμοί αυτορρύθμισης </a:t>
            </a:r>
            <a:r>
              <a:rPr lang="el-GR" sz="2200" dirty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που την αποκαθιστούν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u="sng" dirty="0">
                <a:solidFill>
                  <a:schemeClr val="tx1"/>
                </a:solidFill>
                <a:sym typeface="Wingdings" pitchFamily="2" charset="2"/>
              </a:rPr>
              <a:t>Μικρή ποικιλότητα</a:t>
            </a:r>
            <a:r>
              <a:rPr lang="el-GR" sz="2200" dirty="0">
                <a:solidFill>
                  <a:schemeClr val="tx1"/>
                </a:solidFill>
                <a:sym typeface="Wingdings" pitchFamily="2" charset="2"/>
              </a:rPr>
              <a:t>: Εξαφάνιση 1 είδους  απειλή για εξαφάνιση και άλλων ειδών (που εξαρτώνται από αυτό)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u="sng" dirty="0">
                <a:solidFill>
                  <a:schemeClr val="tx1"/>
                </a:solidFill>
                <a:sym typeface="Wingdings" pitchFamily="2" charset="2"/>
              </a:rPr>
              <a:t>Μεγάλη ποικιλότητα</a:t>
            </a:r>
            <a:r>
              <a:rPr lang="el-GR" sz="2200" dirty="0">
                <a:solidFill>
                  <a:schemeClr val="tx1"/>
                </a:solidFill>
                <a:sym typeface="Wingdings" pitchFamily="2" charset="2"/>
              </a:rPr>
              <a:t>: Εξαφάνιση 1 είδους  εναλλακτικές λύσεις στη διατροφή  επιβίωση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endParaRPr lang="el-GR" sz="2200" dirty="0">
              <a:solidFill>
                <a:schemeClr val="tx1"/>
              </a:solidFill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Τα </a:t>
            </a:r>
            <a:r>
              <a:rPr lang="el-GR" sz="2200" b="1" i="1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φυσικά</a:t>
            </a:r>
            <a:r>
              <a:rPr lang="el-GR" sz="2200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 ή τα </a:t>
            </a:r>
            <a:r>
              <a:rPr lang="el-GR" sz="2200" b="1" i="1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τεχνητά</a:t>
            </a:r>
            <a:r>
              <a:rPr lang="el-GR" sz="2200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 (π.χ. μονοκαλλιέργειες) οικοσυστήματα είναι σταθερότερα;</a:t>
            </a:r>
          </a:p>
          <a:p>
            <a:pPr marL="822960" lvl="1" indent="-45720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srgbClr val="FFFF00"/>
                </a:solidFill>
                <a:highlight>
                  <a:srgbClr val="808080"/>
                </a:highlight>
                <a:sym typeface="Wingdings" pitchFamily="2" charset="2"/>
              </a:rPr>
              <a:t>Αυτά που έχουν μεγαλύτερη ποικιλότητα  ?</a:t>
            </a:r>
            <a:endParaRPr lang="el-GR" sz="2200" dirty="0">
              <a:solidFill>
                <a:srgbClr val="FFFF00"/>
              </a:solidFill>
              <a:highlight>
                <a:srgbClr val="808080"/>
              </a:highlight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C1D66905-39E1-6E6C-B8DB-8C7873A5D330}"/>
              </a:ext>
            </a:extLst>
          </p:cNvPr>
          <p:cNvSpPr txBox="1">
            <a:spLocks/>
          </p:cNvSpPr>
          <p:nvPr/>
        </p:nvSpPr>
        <p:spPr>
          <a:xfrm>
            <a:off x="709612" y="467979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2.1.1 ΧΑΡΑΚΤΗΡΙΣΤΙΚΑ ΟΙΚΟΣΥΣΤΗΜΑΤΩΝ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1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Τίτλος 1">
            <a:extLst>
              <a:ext uri="{FF2B5EF4-FFF2-40B4-BE49-F238E27FC236}">
                <a16:creationId xmlns:a16="http://schemas.microsoft.com/office/drawing/2014/main" id="{16D91759-0468-DD77-2AD5-2E14F22A3F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5" y="947737"/>
            <a:ext cx="8229600" cy="1155700"/>
          </a:xfrm>
          <a:prstGeom prst="rect">
            <a:avLst/>
          </a:prstGeom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B333BC35-0445-3884-78BA-E767FB5F1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592" y="2332037"/>
            <a:ext cx="8856662" cy="4525963"/>
          </a:xfrm>
        </p:spPr>
        <p:txBody>
          <a:bodyPr/>
          <a:lstStyle/>
          <a:p>
            <a:pPr eaLnBrk="1" hangingPunct="1"/>
            <a:r>
              <a:rPr lang="el-GR" altLang="el-GR"/>
              <a:t>Η φύση ευνοεί την ποικιλότητα στα οικοσυστήματα (σταθερότητα)</a:t>
            </a:r>
          </a:p>
        </p:txBody>
      </p:sp>
      <p:pic>
        <p:nvPicPr>
          <p:cNvPr id="6" name="Picture 5" descr="http://www.bolaris.gr/images/article_photos/2010/fybo20110202.png">
            <a:extLst>
              <a:ext uri="{FF2B5EF4-FFF2-40B4-BE49-F238E27FC236}">
                <a16:creationId xmlns:a16="http://schemas.microsoft.com/office/drawing/2014/main" id="{73DAA38B-B19A-8E60-A5F4-E5A336596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8" y="3240245"/>
            <a:ext cx="4427516" cy="30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Δεξιό βέλος 4">
            <a:extLst>
              <a:ext uri="{FF2B5EF4-FFF2-40B4-BE49-F238E27FC236}">
                <a16:creationId xmlns:a16="http://schemas.microsoft.com/office/drawing/2014/main" id="{A4F0BF94-42F9-D8E9-C978-633B5A9B637B}"/>
              </a:ext>
            </a:extLst>
          </p:cNvPr>
          <p:cNvSpPr/>
          <p:nvPr/>
        </p:nvSpPr>
        <p:spPr>
          <a:xfrm>
            <a:off x="5337670" y="4103560"/>
            <a:ext cx="12954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" name="Picture 7" descr="http://www.e-kyklades.gr/images/ss_naxos_topio_F18521.jpg">
            <a:extLst>
              <a:ext uri="{FF2B5EF4-FFF2-40B4-BE49-F238E27FC236}">
                <a16:creationId xmlns:a16="http://schemas.microsoft.com/office/drawing/2014/main" id="{F943FBE5-7115-A122-DC3B-AE8E3E6CD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16" y="3159405"/>
            <a:ext cx="4032965" cy="30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D273E4A1-129F-EFA6-F5EE-98353F8C033C}"/>
              </a:ext>
            </a:extLst>
          </p:cNvPr>
          <p:cNvSpPr txBox="1">
            <a:spLocks/>
          </p:cNvSpPr>
          <p:nvPr/>
        </p:nvSpPr>
        <p:spPr>
          <a:xfrm>
            <a:off x="709612" y="467979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2.1.1 ΧΑΡΑΚΤΗΡΙΣΤΙΚΑ ΟΙΚΟΣΥΣΤΗΜΑΤΩΝ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0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 ΑΝΘΡΩΠΟΣ ΚΑΙ ΠΕΡΙΒΑΛΛΟΝ</a:t>
            </a:r>
            <a:br>
              <a:rPr lang="el-GR" sz="4000" b="1" dirty="0">
                <a:solidFill>
                  <a:schemeClr val="bg1"/>
                </a:solidFill>
              </a:rPr>
            </a:br>
            <a:r>
              <a:rPr lang="el-GR" sz="4000" b="1" dirty="0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B130B-F94B-E775-15A0-038867A0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684382"/>
            <a:ext cx="3024188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A530E1-48F9-36EA-F850-B14CEE008A05}"/>
              </a:ext>
            </a:extLst>
          </p:cNvPr>
          <p:cNvSpPr txBox="1"/>
          <p:nvPr/>
        </p:nvSpPr>
        <p:spPr>
          <a:xfrm>
            <a:off x="1463136" y="3758187"/>
            <a:ext cx="668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Άνθρωπος   			Περιβάλλον </a:t>
            </a:r>
            <a:endParaRPr lang="en-US" sz="2800" dirty="0"/>
          </a:p>
        </p:txBody>
      </p:sp>
      <p:sp>
        <p:nvSpPr>
          <p:cNvPr id="6" name="Βέλος: Καμπύλο προς τα επάνω 5">
            <a:extLst>
              <a:ext uri="{FF2B5EF4-FFF2-40B4-BE49-F238E27FC236}">
                <a16:creationId xmlns:a16="http://schemas.microsoft.com/office/drawing/2014/main" id="{6D35627E-C46F-36A8-9A4B-33A1606EBAE1}"/>
              </a:ext>
            </a:extLst>
          </p:cNvPr>
          <p:cNvSpPr/>
          <p:nvPr/>
        </p:nvSpPr>
        <p:spPr>
          <a:xfrm>
            <a:off x="2805193" y="4420891"/>
            <a:ext cx="2727702" cy="864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Βέλος: Καμπύλο προς τα επάνω 6">
            <a:extLst>
              <a:ext uri="{FF2B5EF4-FFF2-40B4-BE49-F238E27FC236}">
                <a16:creationId xmlns:a16="http://schemas.microsoft.com/office/drawing/2014/main" id="{FFB04A47-A0A8-2B38-945D-86E6A0DFCFE9}"/>
              </a:ext>
            </a:extLst>
          </p:cNvPr>
          <p:cNvSpPr/>
          <p:nvPr/>
        </p:nvSpPr>
        <p:spPr>
          <a:xfrm rot="10800000">
            <a:off x="2655657" y="2882672"/>
            <a:ext cx="2727702" cy="86473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E851F-CFC4-C7DD-2473-57FEB478FDC2}"/>
              </a:ext>
            </a:extLst>
          </p:cNvPr>
          <p:cNvSpPr txBox="1"/>
          <p:nvPr/>
        </p:nvSpPr>
        <p:spPr>
          <a:xfrm>
            <a:off x="7155616" y="3558132"/>
            <a:ext cx="1476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Φυσικό</a:t>
            </a:r>
          </a:p>
          <a:p>
            <a:endParaRPr lang="el-GR" dirty="0"/>
          </a:p>
          <a:p>
            <a:r>
              <a:rPr lang="el-GR" dirty="0"/>
              <a:t>Τεχνητό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CF416-5D6B-F4D5-8662-44E497EA4D69}"/>
              </a:ext>
            </a:extLst>
          </p:cNvPr>
          <p:cNvSpPr txBox="1"/>
          <p:nvPr/>
        </p:nvSpPr>
        <p:spPr>
          <a:xfrm>
            <a:off x="1813302" y="2443598"/>
            <a:ext cx="517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Καθορίζει τις συνθήκες που αναπαράγεται και ζει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3FBB7-1402-137D-BAC0-8B153906731E}"/>
              </a:ext>
            </a:extLst>
          </p:cNvPr>
          <p:cNvSpPr txBox="1"/>
          <p:nvPr/>
        </p:nvSpPr>
        <p:spPr>
          <a:xfrm>
            <a:off x="1596325" y="5425105"/>
            <a:ext cx="616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 διαμορφώνει ώστε να ανταποκρίνεται στις ανάγκες του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DCB5F-51B0-C277-DEBE-2D1A2F7FCD07}"/>
              </a:ext>
            </a:extLst>
          </p:cNvPr>
          <p:cNvSpPr txBox="1"/>
          <p:nvPr/>
        </p:nvSpPr>
        <p:spPr>
          <a:xfrm>
            <a:off x="3242899" y="3720432"/>
            <a:ext cx="197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0070C0"/>
                </a:solidFill>
              </a:rPr>
              <a:t>ΔΙΑΡΚΗΣ ΑΛΛΗΛΕΠΙΔΡΑΣΗ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 ΑΝΘΡΩΠΟΣ ΚΑΙ ΠΕΡΙΒΑΛΛΟΝ</a:t>
            </a:r>
            <a:br>
              <a:rPr lang="el-GR" sz="4000" b="1" dirty="0">
                <a:solidFill>
                  <a:schemeClr val="bg1"/>
                </a:solidFill>
              </a:rPr>
            </a:br>
            <a:r>
              <a:rPr lang="el-GR" sz="4000" b="1" dirty="0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8A3AD1-03C3-A84F-867B-1A583418B2E9}"/>
              </a:ext>
            </a:extLst>
          </p:cNvPr>
          <p:cNvSpPr>
            <a:spLocks noGrp="1"/>
          </p:cNvSpPr>
          <p:nvPr/>
        </p:nvSpPr>
        <p:spPr bwMode="auto">
          <a:xfrm>
            <a:off x="657225" y="233203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87F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b="1" u="sng" dirty="0"/>
              <a:t>Οικολογία</a:t>
            </a:r>
            <a:r>
              <a:rPr lang="el-GR" dirty="0"/>
              <a:t>: Μελετά τη σχέση των οργανισμών με: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ΑΒΙΟΤΙΚΟΥΣ: κλίμα (υγρασία, θερμοκρασία, ηλιοφάνεια…), διαθεσιμότητα θρεπτικών στοιχείων, σύσταση του εδάφους, </a:t>
            </a:r>
            <a:r>
              <a:rPr lang="el-GR" dirty="0" err="1"/>
              <a:t>αλατότητα</a:t>
            </a:r>
            <a:r>
              <a:rPr lang="el-GR" dirty="0"/>
              <a:t> του νερού (…)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ΒΙΟΤΙΚΟΥΣ: άλλοι οργανισμοί </a:t>
            </a:r>
            <a:r>
              <a:rPr lang="el-GR" u="sng" dirty="0"/>
              <a:t>ίδιου</a:t>
            </a:r>
            <a:r>
              <a:rPr lang="el-GR" dirty="0"/>
              <a:t> ή </a:t>
            </a:r>
            <a:r>
              <a:rPr lang="el-GR" u="sng" dirty="0"/>
              <a:t>διαφορετικού</a:t>
            </a:r>
            <a:r>
              <a:rPr lang="el-GR" dirty="0"/>
              <a:t> είδους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dirty="0"/>
              <a:t>παράγοντες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b="1" u="sng" dirty="0"/>
              <a:t>Οικοσύστημα</a:t>
            </a:r>
            <a:r>
              <a:rPr lang="el-GR" dirty="0"/>
              <a:t>: Σύστημα μελέτης με: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ΒΙΟΤΙΚΟΥΣ παράγοντες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ΑΒΙΟΤΙΚΟΥΣ παράγοντες</a:t>
            </a:r>
          </a:p>
          <a:p>
            <a:pPr marL="548640" lvl="1" indent="-182880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ΣΥΝΟΛΟ ΑΛΛΗΛΕΠΙΔΡΑΣΕΩΝ μεταξύ τους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B130B-F94B-E775-15A0-038867A0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684382"/>
            <a:ext cx="3024188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Τίτλος 1">
            <a:extLst>
              <a:ext uri="{FF2B5EF4-FFF2-40B4-BE49-F238E27FC236}">
                <a16:creationId xmlns:a16="http://schemas.microsoft.com/office/drawing/2014/main" id="{0D18FFFD-05C7-22EC-D836-73EDF40B0950}"/>
              </a:ext>
            </a:extLst>
          </p:cNvPr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5" y="1090585"/>
            <a:ext cx="8229600" cy="1003273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9A4D19E8-8916-CCA0-DDF4-FC5E98809B4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20" y="2093858"/>
            <a:ext cx="3622675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κειμένου 3">
            <a:extLst>
              <a:ext uri="{FF2B5EF4-FFF2-40B4-BE49-F238E27FC236}">
                <a16:creationId xmlns:a16="http://schemas.microsoft.com/office/drawing/2014/main" id="{68BD41D6-A3BB-20B9-F958-AF7A40CA7EA7}"/>
              </a:ext>
            </a:extLst>
          </p:cNvPr>
          <p:cNvSpPr>
            <a:spLocks noGrp="1"/>
          </p:cNvSpPr>
          <p:nvPr/>
        </p:nvSpPr>
        <p:spPr bwMode="auto">
          <a:xfrm>
            <a:off x="8125279" y="2364499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87F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l-GR" dirty="0"/>
              <a:t>ΑΥΤΟΤΡΟΦΟΙ</a:t>
            </a:r>
          </a:p>
        </p:txBody>
      </p:sp>
      <p:sp>
        <p:nvSpPr>
          <p:cNvPr id="8" name="Θέση κειμένου 5">
            <a:extLst>
              <a:ext uri="{FF2B5EF4-FFF2-40B4-BE49-F238E27FC236}">
                <a16:creationId xmlns:a16="http://schemas.microsoft.com/office/drawing/2014/main" id="{0467DDF3-97B9-E338-E31C-24B8BE3506C9}"/>
              </a:ext>
            </a:extLst>
          </p:cNvPr>
          <p:cNvSpPr>
            <a:spLocks noGrp="1"/>
          </p:cNvSpPr>
          <p:nvPr/>
        </p:nvSpPr>
        <p:spPr bwMode="auto">
          <a:xfrm>
            <a:off x="7957719" y="5447534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87F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l-GR" dirty="0"/>
              <a:t>ΕΤΕΡΟΤΡΟΦΟΙ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DDBE03-8298-082F-BF2B-E4317782D9A5}"/>
              </a:ext>
            </a:extLst>
          </p:cNvPr>
          <p:cNvSpPr txBox="1"/>
          <p:nvPr/>
        </p:nvSpPr>
        <p:spPr>
          <a:xfrm>
            <a:off x="1049421" y="2878253"/>
            <a:ext cx="271220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Ανάλογα με τον τρόπο που εξασφαλίζουν την τροφή τους: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519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 dirty="0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Θέση κειμένου 5">
            <a:extLst>
              <a:ext uri="{FF2B5EF4-FFF2-40B4-BE49-F238E27FC236}">
                <a16:creationId xmlns:a16="http://schemas.microsoft.com/office/drawing/2014/main" id="{0467DDF3-97B9-E338-E31C-24B8BE3506C9}"/>
              </a:ext>
            </a:extLst>
          </p:cNvPr>
          <p:cNvSpPr>
            <a:spLocks noGrp="1"/>
          </p:cNvSpPr>
          <p:nvPr/>
        </p:nvSpPr>
        <p:spPr bwMode="auto">
          <a:xfrm>
            <a:off x="6043612" y="1699009"/>
            <a:ext cx="2672849" cy="3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987F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l-GR" sz="2000" dirty="0"/>
              <a:t>ΕΤΕΡΟΤΡΟΦΟΙ</a:t>
            </a:r>
          </a:p>
        </p:txBody>
      </p:sp>
      <p:sp>
        <p:nvSpPr>
          <p:cNvPr id="3" name="Θέση κειμένου 3">
            <a:extLst>
              <a:ext uri="{FF2B5EF4-FFF2-40B4-BE49-F238E27FC236}">
                <a16:creationId xmlns:a16="http://schemas.microsoft.com/office/drawing/2014/main" id="{266C2930-F5AA-81B1-D541-2F07D43A42F8}"/>
              </a:ext>
            </a:extLst>
          </p:cNvPr>
          <p:cNvSpPr txBox="1">
            <a:spLocks/>
          </p:cNvSpPr>
          <p:nvPr/>
        </p:nvSpPr>
        <p:spPr>
          <a:xfrm>
            <a:off x="76242" y="209385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8"/>
            <a:r>
              <a:rPr lang="el-GR" altLang="el-GR" sz="2000" b="1" dirty="0"/>
              <a:t>ΑΥΤΟΤΡΟΦΟΙ</a:t>
            </a:r>
          </a:p>
        </p:txBody>
      </p:sp>
      <p:sp>
        <p:nvSpPr>
          <p:cNvPr id="4" name="Θέση περιεχομένου 4">
            <a:extLst>
              <a:ext uri="{FF2B5EF4-FFF2-40B4-BE49-F238E27FC236}">
                <a16:creationId xmlns:a16="http://schemas.microsoft.com/office/drawing/2014/main" id="{4611854F-946B-10F0-C2CE-70B55B0185AB}"/>
              </a:ext>
            </a:extLst>
          </p:cNvPr>
          <p:cNvSpPr txBox="1">
            <a:spLocks/>
          </p:cNvSpPr>
          <p:nvPr/>
        </p:nvSpPr>
        <p:spPr>
          <a:xfrm>
            <a:off x="641935" y="2684380"/>
            <a:ext cx="4040188" cy="395128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u="sng">
                <a:solidFill>
                  <a:srgbClr val="92D050"/>
                </a:solidFill>
              </a:rPr>
              <a:t>ΠΑΡΑΓΩΓΟΙ</a:t>
            </a:r>
            <a:r>
              <a:rPr lang="el-GR" altLang="el-GR"/>
              <a:t>: φυτά, φύκη, κυανοβακτήρια</a:t>
            </a:r>
          </a:p>
          <a:p>
            <a:pPr lvl="1"/>
            <a:r>
              <a:rPr lang="en-US" altLang="el-GR"/>
              <a:t>CO</a:t>
            </a:r>
            <a:r>
              <a:rPr lang="en-US" altLang="el-GR" baseline="-25000"/>
              <a:t>2</a:t>
            </a:r>
            <a:r>
              <a:rPr lang="el-GR" altLang="el-GR"/>
              <a:t> + </a:t>
            </a:r>
            <a:r>
              <a:rPr lang="en-US" altLang="el-GR"/>
              <a:t>H</a:t>
            </a:r>
            <a:r>
              <a:rPr lang="en-US" altLang="el-GR" baseline="-25000"/>
              <a:t>2</a:t>
            </a:r>
            <a:r>
              <a:rPr lang="en-US" altLang="el-GR"/>
              <a:t>O</a:t>
            </a:r>
            <a:r>
              <a:rPr lang="el-GR" altLang="el-GR"/>
              <a:t> + ηλιακή ενέργεια </a:t>
            </a:r>
            <a:r>
              <a:rPr lang="el-GR" altLang="el-GR">
                <a:sym typeface="Wingdings" panose="05000000000000000000" pitchFamily="2" charset="2"/>
              </a:rPr>
              <a:t> ΓΛΥΚΟΖΗ + υδατάνθρακες  </a:t>
            </a:r>
            <a:r>
              <a:rPr lang="el-GR" altLang="el-GR" i="1">
                <a:solidFill>
                  <a:srgbClr val="FFC000"/>
                </a:solidFill>
                <a:sym typeface="Wingdings" panose="05000000000000000000" pitchFamily="2" charset="2"/>
              </a:rPr>
              <a:t>ΕΝΕΡΓΕΙΑ</a:t>
            </a:r>
          </a:p>
          <a:p>
            <a:endParaRPr lang="el-GR" altLang="el-GR" dirty="0"/>
          </a:p>
        </p:txBody>
      </p:sp>
      <p:sp>
        <p:nvSpPr>
          <p:cNvPr id="9" name="Θέση περιεχομένου 6">
            <a:extLst>
              <a:ext uri="{FF2B5EF4-FFF2-40B4-BE49-F238E27FC236}">
                <a16:creationId xmlns:a16="http://schemas.microsoft.com/office/drawing/2014/main" id="{994D7DE7-9C3A-57FF-0CAF-AD7A73D11925}"/>
              </a:ext>
            </a:extLst>
          </p:cNvPr>
          <p:cNvSpPr txBox="1">
            <a:spLocks/>
          </p:cNvSpPr>
          <p:nvPr/>
        </p:nvSpPr>
        <p:spPr>
          <a:xfrm>
            <a:off x="5247816" y="2148640"/>
            <a:ext cx="5616491" cy="4583961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u="sng" dirty="0">
                <a:solidFill>
                  <a:srgbClr val="FF0000"/>
                </a:solidFill>
              </a:rPr>
              <a:t>ΚΑΤΑΝΑΛΩΤΕΣ</a:t>
            </a:r>
            <a:r>
              <a:rPr lang="el-GR" dirty="0"/>
              <a:t>: μονοκύτταροι &amp; πολυκύτταροι οργανισμοί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u="sng" dirty="0"/>
              <a:t>1</a:t>
            </a:r>
            <a:r>
              <a:rPr lang="el-GR" u="sng" baseline="30000" dirty="0"/>
              <a:t>ης</a:t>
            </a:r>
            <a:r>
              <a:rPr lang="el-GR" u="sng" dirty="0"/>
              <a:t> τάξης</a:t>
            </a:r>
            <a:r>
              <a:rPr lang="el-GR" dirty="0"/>
              <a:t>: φυτοφάγα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u="sng" dirty="0"/>
              <a:t>2</a:t>
            </a:r>
            <a:r>
              <a:rPr lang="el-GR" u="sng" baseline="30000" dirty="0"/>
              <a:t>ης</a:t>
            </a:r>
            <a:r>
              <a:rPr lang="el-GR" u="sng" dirty="0"/>
              <a:t> τάξης</a:t>
            </a:r>
            <a:r>
              <a:rPr lang="el-GR" dirty="0"/>
              <a:t>: </a:t>
            </a:r>
            <a:r>
              <a:rPr lang="el-GR" dirty="0" err="1"/>
              <a:t>σαρκοφάγα</a:t>
            </a:r>
            <a:r>
              <a:rPr lang="el-GR" dirty="0"/>
              <a:t> (τρέφονται με φυτοφάγα)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u="sng" dirty="0"/>
              <a:t>3</a:t>
            </a:r>
            <a:r>
              <a:rPr lang="el-GR" u="sng" baseline="30000" dirty="0"/>
              <a:t>ης(+)</a:t>
            </a:r>
            <a:r>
              <a:rPr lang="el-GR" u="sng" dirty="0"/>
              <a:t> τάξης</a:t>
            </a:r>
            <a:r>
              <a:rPr lang="el-GR" dirty="0"/>
              <a:t>: </a:t>
            </a:r>
            <a:r>
              <a:rPr lang="el-GR" dirty="0" err="1"/>
              <a:t>σαρκοφάγα</a:t>
            </a:r>
            <a:r>
              <a:rPr lang="el-GR" dirty="0"/>
              <a:t> (τρέφονται με </a:t>
            </a:r>
            <a:r>
              <a:rPr lang="el-GR" dirty="0" err="1"/>
              <a:t>σαρκοφάγα</a:t>
            </a:r>
            <a:r>
              <a:rPr lang="el-GR" dirty="0"/>
              <a:t>)</a:t>
            </a:r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u="sng" dirty="0">
                <a:solidFill>
                  <a:srgbClr val="0070C0"/>
                </a:solidFill>
              </a:rPr>
              <a:t>ΑΠΟΙΚΟΔΟΜΗΤΕΣ</a:t>
            </a:r>
            <a:r>
              <a:rPr lang="el-GR" dirty="0"/>
              <a:t>: βακτήρια, μύκητες</a:t>
            </a:r>
          </a:p>
          <a:p>
            <a:pPr marL="548640" lvl="1" indent="-18288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l-GR" dirty="0"/>
              <a:t>Νεκρή οργανική ύλη (</a:t>
            </a:r>
            <a:r>
              <a:rPr lang="el-GR" i="1" dirty="0"/>
              <a:t>φύλλα, καρποί, απεκκρίσεις, τρίχες, σώματα νεκρών οργανισμών</a:t>
            </a:r>
            <a:r>
              <a:rPr lang="el-GR" dirty="0"/>
              <a:t>) </a:t>
            </a:r>
            <a:r>
              <a:rPr lang="el-GR" dirty="0">
                <a:sym typeface="Wingdings" pitchFamily="2" charset="2"/>
              </a:rPr>
              <a:t> ανόργανη </a:t>
            </a:r>
            <a:r>
              <a:rPr lang="el-GR" i="1" dirty="0">
                <a:sym typeface="Wingdings" pitchFamily="2" charset="2"/>
              </a:rPr>
              <a:t>(</a:t>
            </a:r>
            <a:r>
              <a:rPr lang="el-GR" i="1" dirty="0">
                <a:solidFill>
                  <a:srgbClr val="FFC000"/>
                </a:solidFill>
                <a:sym typeface="Wingdings" pitchFamily="2" charset="2"/>
              </a:rPr>
              <a:t>ΕΝΕΡΓΕΙΑ</a:t>
            </a:r>
            <a:r>
              <a:rPr lang="el-GR" i="1" dirty="0">
                <a:sym typeface="Wingdings" pitchFamily="2" charset="2"/>
              </a:rPr>
              <a:t>)</a:t>
            </a:r>
            <a:r>
              <a:rPr lang="el-GR" dirty="0">
                <a:sym typeface="Wingdings" pitchFamily="2" charset="2"/>
              </a:rPr>
              <a:t>  Παραγωγοί</a:t>
            </a:r>
            <a:endParaRPr lang="el-GR" dirty="0"/>
          </a:p>
          <a:p>
            <a:pPr marL="274320" indent="-274320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l-GR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EB333-B314-78FA-DCA7-9C8BED6183E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303414" y="3217451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CC2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987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0AC9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sz="1800" dirty="0">
                <a:solidFill>
                  <a:schemeClr val="tx1"/>
                </a:solidFill>
              </a:rPr>
              <a:t>Χημικές ουσίες </a:t>
            </a:r>
            <a:r>
              <a:rPr lang="el-GR" altLang="el-GR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altLang="el-GR" sz="1800" i="1" dirty="0">
                <a:solidFill>
                  <a:srgbClr val="FFC000"/>
                </a:solidFill>
                <a:sym typeface="Wingdings" panose="05000000000000000000" pitchFamily="2" charset="2"/>
              </a:rPr>
              <a:t>ΕΝΕΡΓΕΙΑ</a:t>
            </a:r>
            <a:endParaRPr lang="el-GR" altLang="el-GR" sz="1800" dirty="0">
              <a:solidFill>
                <a:srgbClr val="FFC000"/>
              </a:solidFill>
            </a:endParaRPr>
          </a:p>
        </p:txBody>
      </p:sp>
      <p:sp>
        <p:nvSpPr>
          <p:cNvPr id="11" name="Δεξιό άγκιστρο 8">
            <a:extLst>
              <a:ext uri="{FF2B5EF4-FFF2-40B4-BE49-F238E27FC236}">
                <a16:creationId xmlns:a16="http://schemas.microsoft.com/office/drawing/2014/main" id="{7FE97C91-9CBC-08B0-EB51-D922F6A5074C}"/>
              </a:ext>
            </a:extLst>
          </p:cNvPr>
          <p:cNvSpPr/>
          <p:nvPr/>
        </p:nvSpPr>
        <p:spPr>
          <a:xfrm>
            <a:off x="10604711" y="2733620"/>
            <a:ext cx="215900" cy="17287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1651599-B3B5-B204-DFD0-1E723D54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125399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D0D0D6E-0CF5-9A42-010F-F176C978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7" y="4330714"/>
            <a:ext cx="3001963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2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Θέση περιεχομένου 7">
            <a:extLst>
              <a:ext uri="{FF2B5EF4-FFF2-40B4-BE49-F238E27FC236}">
                <a16:creationId xmlns:a16="http://schemas.microsoft.com/office/drawing/2014/main" id="{4D534399-E9AB-57D8-DB25-9E6E8BA3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833563"/>
            <a:ext cx="11534775" cy="560195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3200" b="1" u="sng" dirty="0"/>
              <a:t>Πληθυσμός</a:t>
            </a:r>
            <a:r>
              <a:rPr lang="el-GR" altLang="el-GR" sz="3200" dirty="0"/>
              <a:t>: Οργανισμοί του </a:t>
            </a:r>
            <a:r>
              <a:rPr lang="el-GR" altLang="el-GR" sz="3200" i="1" dirty="0"/>
              <a:t>ίδιου είδους</a:t>
            </a:r>
            <a:r>
              <a:rPr lang="el-GR" altLang="el-GR" sz="3200" dirty="0"/>
              <a:t> σε ένα οικοσύστημα</a:t>
            </a:r>
          </a:p>
          <a:p>
            <a:pPr eaLnBrk="1" hangingPunct="1"/>
            <a:r>
              <a:rPr lang="el-GR" altLang="el-GR" sz="3200" b="1" u="sng" dirty="0"/>
              <a:t>Βιοκοινότητα</a:t>
            </a:r>
            <a:r>
              <a:rPr lang="el-GR" altLang="el-GR" sz="3200" dirty="0"/>
              <a:t>: </a:t>
            </a:r>
            <a:r>
              <a:rPr lang="el-GR" altLang="el-GR" sz="3200" i="1" dirty="0"/>
              <a:t>Σύνολο πληθυσμών </a:t>
            </a:r>
            <a:r>
              <a:rPr lang="el-GR" altLang="el-GR" sz="3200" dirty="0"/>
              <a:t>σε ένα οικοσύστημα &amp; </a:t>
            </a:r>
            <a:r>
              <a:rPr lang="el-GR" altLang="el-GR" sz="3200" i="1" dirty="0"/>
              <a:t>σχέσεις</a:t>
            </a:r>
            <a:r>
              <a:rPr lang="el-GR" altLang="el-GR" sz="3200" dirty="0"/>
              <a:t> που αναπτύσσονται μεταξύ τους</a:t>
            </a:r>
          </a:p>
          <a:p>
            <a:pPr eaLnBrk="1" hangingPunct="1"/>
            <a:r>
              <a:rPr lang="el-GR" altLang="el-GR" sz="3200" b="1" u="sng" dirty="0"/>
              <a:t>Βιότοπος</a:t>
            </a:r>
            <a:r>
              <a:rPr lang="el-GR" altLang="el-GR" sz="3200" dirty="0"/>
              <a:t>: Η </a:t>
            </a:r>
            <a:r>
              <a:rPr lang="el-GR" altLang="el-GR" sz="3200" i="1" dirty="0"/>
              <a:t>περιοχή</a:t>
            </a:r>
            <a:r>
              <a:rPr lang="el-GR" altLang="el-GR" sz="3200" dirty="0"/>
              <a:t> που ζει ένας πληθυσμός/μια βιοκοινότητα</a:t>
            </a:r>
            <a:endParaRPr lang="el-GR" altLang="el-GR" sz="3200" b="1" u="sng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59E29E0-5F57-4914-B19A-19F0F1BB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23" y="4454526"/>
            <a:ext cx="3052763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 descr="http://4.bp.blogspot.com/_x5A1Ytqj908/Si9k1kSQXRI/AAAAAAAAADc/qLss7qef1j0/s400/ecosystem.jpg">
            <a:extLst>
              <a:ext uri="{FF2B5EF4-FFF2-40B4-BE49-F238E27FC236}">
                <a16:creationId xmlns:a16="http://schemas.microsoft.com/office/drawing/2014/main" id="{DFC4A167-AFF8-B0C9-04AA-CEE0D10E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73" y="4454526"/>
            <a:ext cx="284003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ttps://encrypted-tbn2.gstatic.com/images?q=tbn:ANd9GcQGERFL9i_8NXC_2xhZc7oJ-MKYATjptSe9vvZYWYgflJPChHt2">
            <a:extLst>
              <a:ext uri="{FF2B5EF4-FFF2-40B4-BE49-F238E27FC236}">
                <a16:creationId xmlns:a16="http://schemas.microsoft.com/office/drawing/2014/main" id="{61CB1AF3-68A7-DE6C-BF65-966F08EFC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23" y="4454526"/>
            <a:ext cx="3048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929" y="116850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Τίτλος 1">
            <a:extLst>
              <a:ext uri="{FF2B5EF4-FFF2-40B4-BE49-F238E27FC236}">
                <a16:creationId xmlns:a16="http://schemas.microsoft.com/office/drawing/2014/main" id="{F75ADCF4-A539-74DC-799C-AB037AC1A9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0" y="575384"/>
            <a:ext cx="8743449" cy="1303628"/>
          </a:xfrm>
          <a:prstGeom prst="rect">
            <a:avLst/>
          </a:prstGeom>
        </p:spPr>
      </p:pic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0888DD51-79DD-7F7C-9149-342D85676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4" y="2001821"/>
            <a:ext cx="1015465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l-GR" altLang="el-GR" dirty="0"/>
              <a:t>Βιοτικοί &amp; αβιοτικοί παράγοντες </a:t>
            </a:r>
            <a:r>
              <a:rPr lang="el-GR" altLang="el-GR" dirty="0">
                <a:sym typeface="Wingdings" panose="05000000000000000000" pitchFamily="2" charset="2"/>
              </a:rPr>
              <a:t> ΣΕ ΑΛΛΗΛΕΠΙΔΡΑΣΗ</a:t>
            </a:r>
            <a:endParaRPr lang="el-GR" altLang="el-GR" dirty="0"/>
          </a:p>
          <a:p>
            <a:pPr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l-GR" altLang="el-GR" dirty="0"/>
              <a:t>Αβιοτικοί καθορίζουν ποικιλία &amp; σχέσεις βιοτικών</a:t>
            </a:r>
          </a:p>
          <a:p>
            <a:pPr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l-GR" altLang="el-GR" dirty="0"/>
              <a:t>Π.χ.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l-GR" altLang="el-GR" dirty="0"/>
              <a:t>ΠΟΛΛΗ βροχόπτωση </a:t>
            </a:r>
            <a:r>
              <a:rPr lang="el-GR" altLang="el-GR" dirty="0">
                <a:sym typeface="Wingdings" panose="05000000000000000000" pitchFamily="2" charset="2"/>
              </a:rPr>
              <a:t> ποικιλία φυτικών οργανισμών  ζωικών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067175" algn="l"/>
              </a:tabLst>
            </a:pPr>
            <a:r>
              <a:rPr lang="el-GR" altLang="el-GR" dirty="0">
                <a:sym typeface="Wingdings" panose="05000000000000000000" pitchFamily="2" charset="2"/>
              </a:rPr>
              <a:t>ΛΙΓΗ βροχόπτωση  μικρή ποικιλία</a:t>
            </a:r>
            <a:endParaRPr lang="el-GR" altLang="el-GR" dirty="0"/>
          </a:p>
        </p:txBody>
      </p:sp>
      <p:pic>
        <p:nvPicPr>
          <p:cNvPr id="8" name="Picture 6" descr="http://www.tsantiri.gr/wp-content/media/2011/04/dasos1-425x287-300x202.jpg">
            <a:extLst>
              <a:ext uri="{FF2B5EF4-FFF2-40B4-BE49-F238E27FC236}">
                <a16:creationId xmlns:a16="http://schemas.microsoft.com/office/drawing/2014/main" id="{4B03E501-9C6B-EEA2-907B-3A964C5D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80" y="4415629"/>
            <a:ext cx="4264406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s://encrypted-tbn2.gstatic.com/images?q=tbn:ANd9GcRkWQreuzsElz5lPA8BVMlHJzSq9jpvzre3ofruZxCcXiJ9hJHy">
            <a:extLst>
              <a:ext uri="{FF2B5EF4-FFF2-40B4-BE49-F238E27FC236}">
                <a16:creationId xmlns:a16="http://schemas.microsoft.com/office/drawing/2014/main" id="{F04CB8EB-0DF2-8D36-EB6B-8C65FBF39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96" y="4369425"/>
            <a:ext cx="390985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8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CABA3C-C5D0-A491-502D-711C06D9D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Τίτλος 1">
            <a:extLst>
              <a:ext uri="{FF2B5EF4-FFF2-40B4-BE49-F238E27FC236}">
                <a16:creationId xmlns:a16="http://schemas.microsoft.com/office/drawing/2014/main" id="{52E219B6-9BFB-A376-57C8-DC87D6AC219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1" y="1048849"/>
            <a:ext cx="9846462" cy="1003769"/>
          </a:xfrm>
          <a:prstGeom prst="rect">
            <a:avLst/>
          </a:prstGeom>
        </p:spPr>
      </p:pic>
      <p:sp>
        <p:nvSpPr>
          <p:cNvPr id="10" name="Θέση κειμένου 3">
            <a:extLst>
              <a:ext uri="{FF2B5EF4-FFF2-40B4-BE49-F238E27FC236}">
                <a16:creationId xmlns:a16="http://schemas.microsoft.com/office/drawing/2014/main" id="{61CB35C2-8ADB-98E4-BDE1-2712665B73E9}"/>
              </a:ext>
            </a:extLst>
          </p:cNvPr>
          <p:cNvSpPr txBox="1">
            <a:spLocks/>
          </p:cNvSpPr>
          <p:nvPr/>
        </p:nvSpPr>
        <p:spPr>
          <a:xfrm>
            <a:off x="836589" y="2385041"/>
            <a:ext cx="4833960" cy="55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b="1" dirty="0"/>
              <a:t>ΑΥΤΟΤΡΟΦΟ ΟΙΚΟΣΥΣΤΗΜΑ</a:t>
            </a:r>
          </a:p>
        </p:txBody>
      </p:sp>
      <p:sp>
        <p:nvSpPr>
          <p:cNvPr id="11" name="Θέση περιεχομένου 4">
            <a:extLst>
              <a:ext uri="{FF2B5EF4-FFF2-40B4-BE49-F238E27FC236}">
                <a16:creationId xmlns:a16="http://schemas.microsoft.com/office/drawing/2014/main" id="{B1089C75-9030-6424-EC00-2C49A8DFB7F7}"/>
              </a:ext>
            </a:extLst>
          </p:cNvPr>
          <p:cNvSpPr txBox="1">
            <a:spLocks/>
          </p:cNvSpPr>
          <p:nvPr/>
        </p:nvSpPr>
        <p:spPr>
          <a:xfrm>
            <a:off x="836589" y="2964410"/>
            <a:ext cx="4833960" cy="34318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dirty="0"/>
              <a:t>Συνεχής προσφορά ενέργειας </a:t>
            </a:r>
            <a:r>
              <a:rPr lang="el-GR" altLang="el-GR" dirty="0">
                <a:sym typeface="Wingdings" panose="05000000000000000000" pitchFamily="2" charset="2"/>
              </a:rPr>
              <a:t> ΗΛΙΟΣ</a:t>
            </a:r>
            <a:endParaRPr lang="el-GR" altLang="el-GR" dirty="0"/>
          </a:p>
        </p:txBody>
      </p:sp>
      <p:sp>
        <p:nvSpPr>
          <p:cNvPr id="12" name="Θέση περιεχομένου 6">
            <a:extLst>
              <a:ext uri="{FF2B5EF4-FFF2-40B4-BE49-F238E27FC236}">
                <a16:creationId xmlns:a16="http://schemas.microsoft.com/office/drawing/2014/main" id="{2E6789B4-C3B0-3FCE-2030-09A9822A00E0}"/>
              </a:ext>
            </a:extLst>
          </p:cNvPr>
          <p:cNvSpPr txBox="1">
            <a:spLocks/>
          </p:cNvSpPr>
          <p:nvPr/>
        </p:nvSpPr>
        <p:spPr>
          <a:xfrm>
            <a:off x="7215444" y="2732143"/>
            <a:ext cx="5221072" cy="101804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dirty="0"/>
              <a:t>Προσφορά ενέργειας </a:t>
            </a:r>
            <a:r>
              <a:rPr lang="el-GR" altLang="el-GR" dirty="0">
                <a:sym typeface="Wingdings" panose="05000000000000000000" pitchFamily="2" charset="2"/>
              </a:rPr>
              <a:t> </a:t>
            </a:r>
            <a:r>
              <a:rPr lang="el-GR" altLang="el-GR" dirty="0"/>
              <a:t>ΧΗΜΙΚΕΣ ΕΝΩΣΕΙΣ (από </a:t>
            </a:r>
            <a:r>
              <a:rPr lang="el-GR" altLang="el-GR" dirty="0" err="1"/>
              <a:t>αυτότροφα</a:t>
            </a:r>
            <a:r>
              <a:rPr lang="el-GR" altLang="el-GR" dirty="0"/>
              <a:t> οικοσυστήματα)</a:t>
            </a:r>
          </a:p>
        </p:txBody>
      </p:sp>
      <p:pic>
        <p:nvPicPr>
          <p:cNvPr id="13" name="Picture 2" descr="http://www.pakoe.gr/wordpress/wp-content/uploads/2012/05/potami_sto_dasos-300x225.jpg">
            <a:extLst>
              <a:ext uri="{FF2B5EF4-FFF2-40B4-BE49-F238E27FC236}">
                <a16:creationId xmlns:a16="http://schemas.microsoft.com/office/drawing/2014/main" id="{070736D0-29DF-81BD-0403-103BBC23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4005263"/>
            <a:ext cx="3418911" cy="256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alimosnews.gr/wp-content/uploads/koulouma-0011.jpg">
            <a:extLst>
              <a:ext uri="{FF2B5EF4-FFF2-40B4-BE49-F238E27FC236}">
                <a16:creationId xmlns:a16="http://schemas.microsoft.com/office/drawing/2014/main" id="{53B5EFD9-9135-6E5D-E0C9-B4E139C8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69" y="3847263"/>
            <a:ext cx="3821582" cy="25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Δεξιό βέλος 11">
            <a:extLst>
              <a:ext uri="{FF2B5EF4-FFF2-40B4-BE49-F238E27FC236}">
                <a16:creationId xmlns:a16="http://schemas.microsoft.com/office/drawing/2014/main" id="{A15A8A81-6CAA-34ED-9C48-16CF5FD2DC07}"/>
              </a:ext>
            </a:extLst>
          </p:cNvPr>
          <p:cNvSpPr/>
          <p:nvPr/>
        </p:nvSpPr>
        <p:spPr>
          <a:xfrm>
            <a:off x="5266081" y="4335879"/>
            <a:ext cx="1033271" cy="4384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Δεξιό βέλος 12">
            <a:extLst>
              <a:ext uri="{FF2B5EF4-FFF2-40B4-BE49-F238E27FC236}">
                <a16:creationId xmlns:a16="http://schemas.microsoft.com/office/drawing/2014/main" id="{671F837F-137B-9322-5F27-B2E9E64DBE07}"/>
              </a:ext>
            </a:extLst>
          </p:cNvPr>
          <p:cNvSpPr/>
          <p:nvPr/>
        </p:nvSpPr>
        <p:spPr>
          <a:xfrm>
            <a:off x="5260846" y="4818623"/>
            <a:ext cx="1033271" cy="437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1" name="Δεξιό βέλος 12">
            <a:extLst>
              <a:ext uri="{FF2B5EF4-FFF2-40B4-BE49-F238E27FC236}">
                <a16:creationId xmlns:a16="http://schemas.microsoft.com/office/drawing/2014/main" id="{2B3B8D2A-9238-70A0-413D-9DD7221BA6D5}"/>
              </a:ext>
            </a:extLst>
          </p:cNvPr>
          <p:cNvSpPr/>
          <p:nvPr/>
        </p:nvSpPr>
        <p:spPr>
          <a:xfrm>
            <a:off x="5260845" y="5303127"/>
            <a:ext cx="1033271" cy="437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Θέση κειμένου 5">
            <a:extLst>
              <a:ext uri="{FF2B5EF4-FFF2-40B4-BE49-F238E27FC236}">
                <a16:creationId xmlns:a16="http://schemas.microsoft.com/office/drawing/2014/main" id="{F05A792E-A2C9-27F7-0C19-70804E4C633A}"/>
              </a:ext>
            </a:extLst>
          </p:cNvPr>
          <p:cNvSpPr txBox="1">
            <a:spLocks/>
          </p:cNvSpPr>
          <p:nvPr/>
        </p:nvSpPr>
        <p:spPr>
          <a:xfrm>
            <a:off x="7215444" y="2241512"/>
            <a:ext cx="4041775" cy="63976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l-GR" b="1" dirty="0"/>
              <a:t>ΕΤΕΡΟΤΡΟΦΟ ΟΙΚΟΣΥΣΤΗΜΑ</a:t>
            </a:r>
          </a:p>
        </p:txBody>
      </p:sp>
    </p:spTree>
    <p:extLst>
      <p:ext uri="{BB962C8B-B14F-4D97-AF65-F5344CB8AC3E}">
        <p14:creationId xmlns:p14="http://schemas.microsoft.com/office/powerpoint/2010/main" val="181591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>
            <a:extLst>
              <a:ext uri="{FF2B5EF4-FFF2-40B4-BE49-F238E27FC236}">
                <a16:creationId xmlns:a16="http://schemas.microsoft.com/office/drawing/2014/main" id="{52715C87-DCE6-509F-027B-AA9F89537E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225" y="500063"/>
            <a:ext cx="10772775" cy="100327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b="1">
                <a:solidFill>
                  <a:schemeClr val="bg1"/>
                </a:solidFill>
              </a:rPr>
              <a:t>2.1 Η ΕΝΝΟΙΑ ΤΟΥ ΟΙΚΟΣΥΣΤΗΜΑΤΟΣ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Τίτλος 1">
            <a:extLst>
              <a:ext uri="{FF2B5EF4-FFF2-40B4-BE49-F238E27FC236}">
                <a16:creationId xmlns:a16="http://schemas.microsoft.com/office/drawing/2014/main" id="{BE4AFA99-C4A9-A775-1C49-C9F20F03598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25776"/>
            <a:ext cx="8229600" cy="1155700"/>
          </a:xfrm>
          <a:prstGeom prst="rect">
            <a:avLst/>
          </a:prstGeom>
        </p:spPr>
      </p:pic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467C9F45-22D3-9ECB-9EE3-840DB0EC7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654736"/>
            <a:ext cx="8229600" cy="4525963"/>
          </a:xfrm>
        </p:spPr>
        <p:txBody>
          <a:bodyPr/>
          <a:lstStyle/>
          <a:p>
            <a:pPr eaLnBrk="1" hangingPunct="1"/>
            <a:r>
              <a:rPr lang="el-GR" altLang="el-GR" b="1" dirty="0"/>
              <a:t>Τροφοδότηση</a:t>
            </a:r>
            <a:r>
              <a:rPr lang="el-GR" altLang="el-GR" dirty="0"/>
              <a:t> + </a:t>
            </a:r>
            <a:r>
              <a:rPr lang="el-GR" altLang="el-GR" b="1" dirty="0"/>
              <a:t>διανομή</a:t>
            </a:r>
            <a:r>
              <a:rPr lang="el-GR" altLang="el-GR" dirty="0"/>
              <a:t> </a:t>
            </a:r>
            <a:r>
              <a:rPr lang="el-GR" altLang="el-GR" i="1" dirty="0"/>
              <a:t>ενέργειας</a:t>
            </a:r>
            <a:r>
              <a:rPr lang="el-GR" altLang="el-GR" dirty="0"/>
              <a:t> μέσω τροφικών σχέσεων</a:t>
            </a:r>
          </a:p>
          <a:p>
            <a:pPr eaLnBrk="1" hangingPunct="1"/>
            <a:endParaRPr lang="el-GR" altLang="el-GR" dirty="0"/>
          </a:p>
          <a:p>
            <a:pPr eaLnBrk="1" hangingPunct="1"/>
            <a:r>
              <a:rPr lang="el-GR" altLang="el-GR" b="1" dirty="0"/>
              <a:t>Ανακύκλωση</a:t>
            </a:r>
            <a:r>
              <a:rPr lang="el-GR" altLang="el-GR" dirty="0"/>
              <a:t> </a:t>
            </a:r>
            <a:r>
              <a:rPr lang="el-GR" altLang="el-GR" i="1" dirty="0"/>
              <a:t>χημικών στοιχείων</a:t>
            </a:r>
          </a:p>
        </p:txBody>
      </p:sp>
      <p:pic>
        <p:nvPicPr>
          <p:cNvPr id="9" name="Picture 2" descr="http://kpe-kastor.kas.sch.gr/biod_net/photos/monemvasia71.jpg">
            <a:extLst>
              <a:ext uri="{FF2B5EF4-FFF2-40B4-BE49-F238E27FC236}">
                <a16:creationId xmlns:a16="http://schemas.microsoft.com/office/drawing/2014/main" id="{3ECA3068-C3AB-BFE6-756C-941592C8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630" y="2181476"/>
            <a:ext cx="33337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2833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18768</TotalTime>
  <Words>491</Words>
  <Application>Microsoft Office PowerPoint</Application>
  <PresentationFormat>Ευρεία οθόνη</PresentationFormat>
  <Paragraphs>77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 Light</vt:lpstr>
      <vt:lpstr>Courier New</vt:lpstr>
      <vt:lpstr>Segoe UI</vt:lpstr>
      <vt:lpstr>Wingdings</vt:lpstr>
      <vt:lpstr>Θέμα του Office</vt:lpstr>
      <vt:lpstr>Μητροπολιτικό</vt:lpstr>
      <vt:lpstr>ΒΙΟΛΟΓΙΑ Γενικής Παιδείας Β΄ ΓΕΝΙΚΟΥ ΛΥΚΕΙΟΥ</vt:lpstr>
      <vt:lpstr>2. ΑΝΘΡΩΠΟΣ ΚΑΙ ΠΕΡΙΒΑΛΛΟΝ 2.1 Η ΕΝΝΟΙΑ ΤΟΥ ΟΙΚΟΣΥΣΤΗΜΑΤΟΣ</vt:lpstr>
      <vt:lpstr>2. ΑΝΘΡΩΠΟΣ ΚΑΙ ΠΕΡΙΒΑΛΛΟΝ 2.1 Η ΕΝΝΟΙΑ ΤΟΥ ΟΙΚΟΣΥΣΤΗΜΑΤΟΣ</vt:lpstr>
      <vt:lpstr>2.1 Η ΕΝΝΟΙΑ ΤΟΥ ΟΙΚΟΣΥΣΤΗΜΑΤΟΣ</vt:lpstr>
      <vt:lpstr>2.1 Η ΕΝΝΟΙΑ ΤΟΥ ΟΙΚΟΣΥΣΤΗΜΑΤΟΣ</vt:lpstr>
      <vt:lpstr>2.1 Η ΕΝΝΟΙΑ ΤΟΥ ΟΙΚΟΣΥΣΤΗΜΑΤΟΣ</vt:lpstr>
      <vt:lpstr>2.1 Η ΕΝΝΟΙΑ ΤΟΥ ΟΙΚΟΣΥΣΤΗΜΑΤΟΣ</vt:lpstr>
      <vt:lpstr>2.1 Η ΕΝΝΟΙΑ ΤΟΥ ΟΙΚΟΣΥΣΤΗΜΑΤΟΣ</vt:lpstr>
      <vt:lpstr>2.1 Η ΕΝΝΟΙΑ ΤΟΥ ΟΙΚΟΣΥΣΤΗΜΑΤΟΣ</vt:lpstr>
      <vt:lpstr>2.1.1 ΧΑΡΑΚΤΗΡΙΣΤΙΚΑ ΟΙΚΟΣΥΣΤΗΜΑΤΩΝ</vt:lpstr>
      <vt:lpstr>2.1.1 ΧΑΡΑΚΤΗΡΙΣΤΙΚΑ ΟΙΚΟΣΥΣΤΗΜΑΤΩΝ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Dimou</dc:creator>
  <cp:lastModifiedBy>Giannis Zachariadis</cp:lastModifiedBy>
  <cp:revision>11</cp:revision>
  <dcterms:created xsi:type="dcterms:W3CDTF">2024-06-13T11:37:45Z</dcterms:created>
  <dcterms:modified xsi:type="dcterms:W3CDTF">2025-01-15T20:09:13Z</dcterms:modified>
</cp:coreProperties>
</file>