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 snapToGrid="0">
      <p:cViewPr varScale="1">
        <p:scale>
          <a:sx n="81" d="100"/>
          <a:sy n="81" d="100"/>
        </p:scale>
        <p:origin x="65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4-10-14T16:28:37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10592 2803 0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19577B-B0DA-45AE-BC9E-608346DAD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03DECAF-C706-B849-7CA2-9C91C4F0D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66E84EA-303E-9BA1-0D4D-BD1AC1A1F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C905-2C18-41AB-91FC-2ED2180600D4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E040159-F7E9-DA0A-9CA4-9B1B1D72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9174FB9-7017-DA31-4213-51DC3950C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BF3A-614D-48CB-A6B9-2278B909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1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266751-9D2E-A3E0-198E-1ECB711F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3C891F6-5C85-437A-8CCC-A7203ED7B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3C14B72-FA72-22E3-1EC1-963D4DC2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C905-2C18-41AB-91FC-2ED2180600D4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49C1940-8D0F-76BC-8A42-15AA0264D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4CC58A7-2E46-C07E-05F4-F6B9D121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BF3A-614D-48CB-A6B9-2278B909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F192BD3-77A3-C705-6E0A-70F7734B2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EB37A2-A7B0-828F-C6D0-78E4601A8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F444D98-8E32-2905-A1D5-215CE7F04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C905-2C18-41AB-91FC-2ED2180600D4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F056192-33C6-AB97-C1E0-F017C7A1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497E2D5-E9DF-900A-B1E7-69B68E1A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BF3A-614D-48CB-A6B9-2278B909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12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817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9887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8578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1797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4017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9815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7089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8230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ECCF8E-5F00-4BC1-CEAE-DFEA1A9E2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E34B16-A46A-628C-6004-2F91044AA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F739760-E555-B2BC-A639-94B3B4178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C905-2C18-41AB-91FC-2ED2180600D4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BC0FEFB-928E-910D-1763-AA618FFF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E40B6ED-1134-600B-F10F-5E7D7B39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BF3A-614D-48CB-A6B9-2278B909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17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28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6311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7830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B67997-E748-FFC7-ECD4-1CD8E864F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47B678B-3340-4D07-DBBB-6F1E757F1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9F2C99E-DD3A-90C1-5911-C378ED4EC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C905-2C18-41AB-91FC-2ED2180600D4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0740572-2DEC-A1C6-B894-4B3A67D4C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74EED56-270B-097B-5F2C-6E678238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BF3A-614D-48CB-A6B9-2278B909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9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BB5EDA-821C-AC14-6DBD-B44DF7509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0FED9EE-7581-B32B-87B4-AA8845A65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0AE7966-A6DB-56D4-5B37-5B14C9049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6FAA56B-11B4-EC50-989D-82D831B90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C905-2C18-41AB-91FC-2ED2180600D4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B56E81C-B578-A0B9-96EF-0DA404FE4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A4DBD4F-AF9F-28B6-3291-78B72100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BF3A-614D-48CB-A6B9-2278B909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7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0DEFF9-6822-32AD-D3CA-F2DA0729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BA9E13D-9AFD-E6C2-652B-0F2D1A13C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53BD5A2-66D9-3CBA-2DB0-25982BB93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BAA4F3B-9120-418E-2BC9-C984472E4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52EF7C2-73F2-B69D-FCB0-6CFB2D174A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E728B14-1239-1E72-EC5C-20C236A38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C905-2C18-41AB-91FC-2ED2180600D4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699F22D-0A7D-BD0D-53EC-A258BE33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1B0473D-1995-C8DE-C93A-FAE96F94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BF3A-614D-48CB-A6B9-2278B909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6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A17CCE-803C-7345-156E-05B37F96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81611F9-59FD-AFB5-F03A-42301F86C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C905-2C18-41AB-91FC-2ED2180600D4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A95E09D-CAF8-A804-9EF2-8B4F98827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56DD57E-4F63-4ED5-EA92-CDE8172EF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BF3A-614D-48CB-A6B9-2278B909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7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8623B66-6835-2A4E-B770-725EF816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C905-2C18-41AB-91FC-2ED2180600D4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72CB17C-DBC4-16A6-75E2-DE9010C1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F3013D7-94E1-DCA5-AB14-EBE38FCC2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BF3A-614D-48CB-A6B9-2278B909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5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C17CB4-1AC4-FAF5-A607-A6F58BF8F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E55C67-B0C5-34B7-A9DA-A7AB428BC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CDB8818-0A82-58B9-2DEA-DBEEFCC95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4066B6B-BF63-AD5E-6E1C-D5F094681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C905-2C18-41AB-91FC-2ED2180600D4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A1EFD1-DD61-DE0D-4191-7685183E0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E184B36-7FC8-D297-1D34-C7EC67E8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BF3A-614D-48CB-A6B9-2278B909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1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421B63-D743-7D90-96A8-92005E7D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655D826-C74A-D452-08D2-03C995FCD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526ADD3-3CA4-CA7E-B5EF-F00C898D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0FCC14A-DF03-625A-C5B6-CDD198EDA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C905-2C18-41AB-91FC-2ED2180600D4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08B5C06-BA02-7578-663D-FA64C797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6380929-0A01-D251-F537-137C46242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BF3A-614D-48CB-A6B9-2278B909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1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7BC4BC9-7127-54BD-2AAC-75582E2B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D67FC29-B8E3-FA41-E5DF-47BF36362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1839CA-FC34-4A1B-8C47-29BCB91FF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A9C905-2C18-41AB-91FC-2ED2180600D4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95FBC1A-7CF0-AD5D-68E4-680DA115B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211AB28-5F88-11FC-370D-13D74C7FD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24BF3A-614D-48CB-A6B9-2278B909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7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gmavromat/2018/11/17/%CE%BF%CE%B4%CE%B7%CE%B3%CE%AF%CE%B5%CF%82-%CE%B3%CE%B9%CE%B1-%CF%84%CE%B7%CE%BD-%CE%B4%CE%B9%CE%B4%CE%B1%CF%83%CE%BA%CE%B1%CE%BB%CE%AF%CE%B1-%CF%84%CE%B7%CF%82-%CE%B2%CE%B9%CE%BF%CE%BB%CE%BF%CE%B3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D1EAA5-B3C1-1559-467C-0D3306EEA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598" y="993606"/>
            <a:ext cx="9677829" cy="1575422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l-GR"/>
              <a:t>ΒΙΟΛΟΓΙΑ</a:t>
            </a:r>
            <a:br>
              <a:rPr lang="el-GR"/>
            </a:br>
            <a:r>
              <a:rPr lang="el-GR"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Γενικής Παιδείας Β΄ ΓΕΝΙΚΟΥ ΛΥΚΕΙΟΥ</a:t>
            </a:r>
            <a:endParaRPr lang="en-US" dirty="0"/>
          </a:p>
        </p:txBody>
      </p:sp>
      <p:pic>
        <p:nvPicPr>
          <p:cNvPr id="10" name="Εικόνα 9" descr="Εικόνα που περιέχει κείμενο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15AE98D6-6D51-F68F-5EBA-564868B62E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40" r="2" b="21302"/>
          <a:stretch/>
        </p:blipFill>
        <p:spPr>
          <a:xfrm>
            <a:off x="1" y="3271957"/>
            <a:ext cx="12198212" cy="3599364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68136-3ABD-B31F-54E9-F04800A70913}"/>
              </a:ext>
            </a:extLst>
          </p:cNvPr>
          <p:cNvSpPr txBox="1"/>
          <p:nvPr/>
        </p:nvSpPr>
        <p:spPr>
          <a:xfrm>
            <a:off x="409598" y="3105834"/>
            <a:ext cx="427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Ζαχαριάδης Ιωάννης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29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885CBC7-95E7-E141-9A28-D14F7EB88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114800" cy="4525963"/>
          </a:xfrm>
        </p:spPr>
        <p:txBody>
          <a:bodyPr rtlCol="0">
            <a:normAutofit/>
          </a:bodyPr>
          <a:lstStyle/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lphaUcPeriod" startAt="2"/>
              <a:defRPr/>
            </a:pPr>
            <a:r>
              <a:rPr lang="el-GR" b="1" u="sng" dirty="0"/>
              <a:t>ΠΥΡΑΜΙΔΕΣ ΒΙΟΜΑΖΑΣ</a:t>
            </a:r>
            <a:r>
              <a:rPr lang="en-US" b="1" u="sng" dirty="0"/>
              <a:t>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l-GR" dirty="0"/>
              <a:t>Μονάδες </a:t>
            </a:r>
            <a:r>
              <a:rPr lang="el-GR" dirty="0">
                <a:sym typeface="Wingdings" pitchFamily="2" charset="2"/>
              </a:rPr>
              <a:t> </a:t>
            </a:r>
            <a:r>
              <a:rPr lang="es-ES" b="1" dirty="0">
                <a:solidFill>
                  <a:srgbClr val="FF0000"/>
                </a:solidFill>
                <a:sym typeface="Wingdings" pitchFamily="2" charset="2"/>
              </a:rPr>
              <a:t>Kg</a:t>
            </a:r>
            <a:endParaRPr lang="el-GR" b="1" dirty="0">
              <a:solidFill>
                <a:srgbClr val="FF0000"/>
              </a:solidFill>
            </a:endParaRP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l-GR" dirty="0"/>
              <a:t>Η </a:t>
            </a:r>
            <a:r>
              <a:rPr lang="el-GR" b="1" dirty="0"/>
              <a:t>ενέργεια</a:t>
            </a:r>
            <a:r>
              <a:rPr lang="el-GR" dirty="0"/>
              <a:t> μειώνεται</a:t>
            </a: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l-GR" dirty="0">
                <a:sym typeface="Wingdings" pitchFamily="2" charset="2"/>
              </a:rPr>
              <a:t>Η </a:t>
            </a:r>
            <a:r>
              <a:rPr lang="el-GR" b="1" dirty="0">
                <a:sym typeface="Wingdings" pitchFamily="2" charset="2"/>
              </a:rPr>
              <a:t>οργανική ύλη </a:t>
            </a:r>
            <a:r>
              <a:rPr lang="el-GR" dirty="0">
                <a:sym typeface="Wingdings" pitchFamily="2" charset="2"/>
              </a:rPr>
              <a:t>που μπορεί να συντεθεί μειώνεται</a:t>
            </a: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l-GR" dirty="0">
                <a:sym typeface="Wingdings" pitchFamily="2" charset="2"/>
              </a:rPr>
              <a:t>Η </a:t>
            </a:r>
            <a:r>
              <a:rPr lang="el-GR" b="1" dirty="0">
                <a:sym typeface="Wingdings" pitchFamily="2" charset="2"/>
              </a:rPr>
              <a:t>βιομάζα</a:t>
            </a:r>
            <a:r>
              <a:rPr lang="el-GR" dirty="0">
                <a:sym typeface="Wingdings" pitchFamily="2" charset="2"/>
              </a:rPr>
              <a:t> μειώνεται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dirty="0">
                <a:solidFill>
                  <a:srgbClr val="FFC000"/>
                </a:solidFill>
                <a:sym typeface="Wingdings" pitchFamily="2" charset="2"/>
              </a:rPr>
              <a:t>Πτωτική τάση 90% ισχύει και στις πυραμίδες βιομάζας</a:t>
            </a:r>
            <a:endParaRPr lang="el-GR" dirty="0">
              <a:solidFill>
                <a:srgbClr val="FFC000"/>
              </a:solidFill>
            </a:endParaRPr>
          </a:p>
        </p:txBody>
      </p:sp>
      <p:pic>
        <p:nvPicPr>
          <p:cNvPr id="21507" name="Picture 4" descr="http://1.bp.blogspot.com/-HXYci1d0S5c/TVeqMw4Gb3I/AAAAAAAAABs/r8LO2BUyUeQ/s1600/%25CF%2580%25CE%25B9%25CF%2581%25CE%25B1%25CE%25BC%25CE%25B9%25CE%25B4%25CE%25B1.jpg">
            <a:extLst>
              <a:ext uri="{FF2B5EF4-FFF2-40B4-BE49-F238E27FC236}">
                <a16:creationId xmlns:a16="http://schemas.microsoft.com/office/drawing/2014/main" id="{2912943A-34F5-DC73-D9F0-254730DDD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1268413"/>
            <a:ext cx="2879725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Τίτλος 1">
            <a:extLst>
              <a:ext uri="{FF2B5EF4-FFF2-40B4-BE49-F238E27FC236}">
                <a16:creationId xmlns:a16="http://schemas.microsoft.com/office/drawing/2014/main" id="{EFED3DCB-6855-F47A-438E-D6FCD0B4B1F1}"/>
              </a:ext>
            </a:extLst>
          </p:cNvPr>
          <p:cNvSpPr txBox="1">
            <a:spLocks/>
          </p:cNvSpPr>
          <p:nvPr/>
        </p:nvSpPr>
        <p:spPr>
          <a:xfrm>
            <a:off x="709612" y="323648"/>
            <a:ext cx="10772775" cy="100327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4000" b="1" dirty="0">
                <a:solidFill>
                  <a:schemeClr val="bg1"/>
                </a:solidFill>
              </a:rPr>
              <a:t>2.2.2 ΤΡΟΦΙΚΕΣ ΠΥΡΑΜΙΔΕΣ ΚΑΙ ΤΡΟΦΙΚΑ ΕΠΙΠΕΔΑ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>
            <a:extLst>
              <a:ext uri="{FF2B5EF4-FFF2-40B4-BE49-F238E27FC236}">
                <a16:creationId xmlns:a16="http://schemas.microsoft.com/office/drawing/2014/main" id="{4FBB0DA1-8A81-70CB-AD9A-7940ED94E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6" y="-26988"/>
            <a:ext cx="4760913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3A9358-D0BE-8049-866A-328B5926F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402" y="2008389"/>
            <a:ext cx="5212597" cy="4525963"/>
          </a:xfrm>
        </p:spPr>
        <p:txBody>
          <a:bodyPr rtlCol="0">
            <a:normAutofit/>
          </a:bodyPr>
          <a:lstStyle/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lphaUcPeriod" startAt="3"/>
              <a:defRPr/>
            </a:pPr>
            <a:r>
              <a:rPr lang="el-GR" b="1" u="sng" dirty="0"/>
              <a:t>ΠΥΡΑΜΙΔΑ ΠΛΗΘΥΣΜΟΥ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dirty="0"/>
              <a:t>Μονάδες </a:t>
            </a:r>
            <a:r>
              <a:rPr lang="el-GR" dirty="0">
                <a:sym typeface="Wingdings" pitchFamily="2" charset="2"/>
              </a:rPr>
              <a:t> </a:t>
            </a:r>
            <a:r>
              <a:rPr lang="el-GR" b="1" dirty="0">
                <a:solidFill>
                  <a:srgbClr val="FF0000"/>
                </a:solidFill>
                <a:sym typeface="Wingdings" pitchFamily="2" charset="2"/>
              </a:rPr>
              <a:t>άτομα</a:t>
            </a:r>
            <a:endParaRPr lang="es-ES" b="1" dirty="0">
              <a:solidFill>
                <a:srgbClr val="FF0000"/>
              </a:solidFill>
            </a:endParaRP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dirty="0"/>
              <a:t>Πτωτική τάση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ΕΞΑΙΡΕΣΗ</a:t>
            </a:r>
            <a:r>
              <a:rPr lang="el-GR" dirty="0">
                <a:solidFill>
                  <a:srgbClr val="FF0000"/>
                </a:solidFill>
              </a:rPr>
              <a:t>: Παρασιτικές σχέσεις </a:t>
            </a:r>
            <a:r>
              <a:rPr lang="el-GR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i="1" dirty="0">
                <a:solidFill>
                  <a:srgbClr val="FF0000"/>
                </a:solidFill>
                <a:sym typeface="Wingdings" pitchFamily="2" charset="2"/>
              </a:rPr>
              <a:t>Ανεστραμμένη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15364" name="Picture 2" descr="http://digitalschool.minedu.gov.gr/modules/ebook/show.php/DSGL-C106/151/1087,3996/images/img2_10.jpg">
            <a:extLst>
              <a:ext uri="{FF2B5EF4-FFF2-40B4-BE49-F238E27FC236}">
                <a16:creationId xmlns:a16="http://schemas.microsoft.com/office/drawing/2014/main" id="{3A12138E-F566-1B7D-FD8A-5B147200F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2632076"/>
            <a:ext cx="33623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Τίτλος 1">
            <a:extLst>
              <a:ext uri="{FF2B5EF4-FFF2-40B4-BE49-F238E27FC236}">
                <a16:creationId xmlns:a16="http://schemas.microsoft.com/office/drawing/2014/main" id="{03F34901-C41D-8C8C-6FDB-F5740EF7E61A}"/>
              </a:ext>
            </a:extLst>
          </p:cNvPr>
          <p:cNvSpPr txBox="1">
            <a:spLocks/>
          </p:cNvSpPr>
          <p:nvPr/>
        </p:nvSpPr>
        <p:spPr>
          <a:xfrm>
            <a:off x="709612" y="323648"/>
            <a:ext cx="10772775" cy="100327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4000" b="1" dirty="0">
                <a:solidFill>
                  <a:schemeClr val="bg1"/>
                </a:solidFill>
              </a:rPr>
              <a:t>2.2.2 ΤΡΟΦΙΚΕΣ ΠΥΡΑΜΙΔΕΣ ΚΑΙ ΤΡΟΦΙΚΑ ΕΠΙΠΕΔΑ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437D864-FE6F-6542-A4B4-E3E6DE152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3341688"/>
          </a:xfrm>
          <a:ln>
            <a:solidFill>
              <a:srgbClr val="00B0F0"/>
            </a:solidFill>
          </a:ln>
        </p:spPr>
        <p:txBody>
          <a:bodyPr rtlCol="0">
            <a:normAutofit/>
          </a:bodyPr>
          <a:lstStyle/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dirty="0"/>
              <a:t>Κατάταξη οργανισμών σε τροφικά επίπεδα, στην πράξη δύσκολη:</a:t>
            </a: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l-GR" dirty="0"/>
              <a:t>Οργανισμοί </a:t>
            </a:r>
            <a:r>
              <a:rPr lang="el-GR" b="1" i="1" u="sng" dirty="0"/>
              <a:t>ταυτόχρονα</a:t>
            </a:r>
            <a:r>
              <a:rPr lang="el-GR" dirty="0"/>
              <a:t> φυτοφάγοι – σαρκοφάγοι </a:t>
            </a:r>
            <a:r>
              <a:rPr lang="el-GR" i="1" dirty="0"/>
              <a:t>(π.χ. άνθρωπος)</a:t>
            </a:r>
            <a:endParaRPr lang="el-GR" dirty="0"/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l-GR" dirty="0"/>
              <a:t>Οργανισμοί με αλλαγή τροφικών συνηθειών αναλόγως με την </a:t>
            </a:r>
            <a:r>
              <a:rPr lang="el-GR" b="1" i="1" u="sng" dirty="0"/>
              <a:t>εποχή </a:t>
            </a:r>
            <a:r>
              <a:rPr lang="el-GR" i="1" dirty="0"/>
              <a:t> (π.χ. αλεπού)</a:t>
            </a:r>
            <a:endParaRPr lang="el-GR" b="1" i="1" u="sng" dirty="0"/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l-GR" dirty="0"/>
              <a:t>Οργανισμοί με αλλαγή τροφικών συνηθειών αναλόγως με το </a:t>
            </a:r>
            <a:r>
              <a:rPr lang="el-GR" b="1" i="1" u="sng" dirty="0"/>
              <a:t>στάδιο της ζωής </a:t>
            </a:r>
            <a:r>
              <a:rPr lang="el-GR" dirty="0"/>
              <a:t>τους </a:t>
            </a:r>
            <a:r>
              <a:rPr lang="el-GR" i="1" dirty="0"/>
              <a:t>(π.χ. γυρίνος – βάτραχος)</a:t>
            </a:r>
            <a:endParaRPr lang="el-GR" dirty="0"/>
          </a:p>
        </p:txBody>
      </p:sp>
      <p:pic>
        <p:nvPicPr>
          <p:cNvPr id="16388" name="Picture 5" descr="http://www.ars.usda.gov/SP2UserFiles/Place/12350000/graphics/seminarlogo_lg.jpg">
            <a:extLst>
              <a:ext uri="{FF2B5EF4-FFF2-40B4-BE49-F238E27FC236}">
                <a16:creationId xmlns:a16="http://schemas.microsoft.com/office/drawing/2014/main" id="{68A68457-2D63-410B-1B16-5D3075FE5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5084763"/>
            <a:ext cx="2447925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http://fouska.net/wp-content/uploads/2012/10/ALEPOU-600x390.jpg">
            <a:extLst>
              <a:ext uri="{FF2B5EF4-FFF2-40B4-BE49-F238E27FC236}">
                <a16:creationId xmlns:a16="http://schemas.microsoft.com/office/drawing/2014/main" id="{AD675956-5D7D-2DF7-40AB-76DC4ABE5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5084763"/>
            <a:ext cx="2322512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9" descr="http://www.tsamisaquarium.gr/images/Pond/zoa/rana7.jpg">
            <a:extLst>
              <a:ext uri="{FF2B5EF4-FFF2-40B4-BE49-F238E27FC236}">
                <a16:creationId xmlns:a16="http://schemas.microsoft.com/office/drawing/2014/main" id="{8F755309-B753-8AB1-DE9B-EACB903C9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5084763"/>
            <a:ext cx="158115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3" descr="http://www.petsintouch.com/pnn/wp-content/uploads/2010/10/frog-and-fly1.jpg">
            <a:extLst>
              <a:ext uri="{FF2B5EF4-FFF2-40B4-BE49-F238E27FC236}">
                <a16:creationId xmlns:a16="http://schemas.microsoft.com/office/drawing/2014/main" id="{F37FEC92-C662-F3CF-32F0-E2818A385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5059364"/>
            <a:ext cx="213995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Τίτλος 1">
            <a:extLst>
              <a:ext uri="{FF2B5EF4-FFF2-40B4-BE49-F238E27FC236}">
                <a16:creationId xmlns:a16="http://schemas.microsoft.com/office/drawing/2014/main" id="{BDCFA739-C317-6DC5-9505-F91B35AFAB67}"/>
              </a:ext>
            </a:extLst>
          </p:cNvPr>
          <p:cNvSpPr txBox="1">
            <a:spLocks/>
          </p:cNvSpPr>
          <p:nvPr/>
        </p:nvSpPr>
        <p:spPr>
          <a:xfrm>
            <a:off x="709612" y="323648"/>
            <a:ext cx="10772775" cy="100327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4000" b="1" dirty="0">
                <a:solidFill>
                  <a:schemeClr val="bg1"/>
                </a:solidFill>
              </a:rPr>
              <a:t>2.2.2 ΤΡΟΦΙΚΕΣ ΠΥΡΑΜΙΔΕΣ ΚΑΙ ΤΡΟΦΙΚΑ ΕΠΙΠΕΔΑ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C:\Users\Haris\Desktop\trofiki alysida.jpg">
            <a:extLst>
              <a:ext uri="{FF2B5EF4-FFF2-40B4-BE49-F238E27FC236}">
                <a16:creationId xmlns:a16="http://schemas.microsoft.com/office/drawing/2014/main" id="{BB28DDC4-410A-C0B5-2789-36869ED96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http://www.sheppardsoftware.com/content/animals/kidscorner/images/foodchain/simplechain.gif">
            <a:extLst>
              <a:ext uri="{FF2B5EF4-FFF2-40B4-BE49-F238E27FC236}">
                <a16:creationId xmlns:a16="http://schemas.microsoft.com/office/drawing/2014/main" id="{5B24D284-EB64-FB21-1EC4-B1439E462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628775"/>
            <a:ext cx="40290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1.bp.blogspot.com/-NETB4MVN-kc/T31D29MNcyI/AAAAAAAABEE/DH7MMS7IsUw/s1600/foodweb.jpg">
            <a:extLst>
              <a:ext uri="{FF2B5EF4-FFF2-40B4-BE49-F238E27FC236}">
                <a16:creationId xmlns:a16="http://schemas.microsoft.com/office/drawing/2014/main" id="{78E3F75D-F6E1-9544-FB9B-D13CC4A7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284538"/>
            <a:ext cx="40290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http://4.bp.blogspot.com/-kOYzikdALqQ/TWF5DFeAuMI/AAAAAAAAA5w/fZaBRivdgFs/s400/trophic-levels-food-chain.jpeg.jpg">
            <a:extLst>
              <a:ext uri="{FF2B5EF4-FFF2-40B4-BE49-F238E27FC236}">
                <a16:creationId xmlns:a16="http://schemas.microsoft.com/office/drawing/2014/main" id="{EDB9C018-9E3B-3633-2DA1-BFF324694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1628776"/>
            <a:ext cx="45942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A8C56E57-CA90-01A2-B87A-E6C59366A85C}"/>
              </a:ext>
            </a:extLst>
          </p:cNvPr>
          <p:cNvSpPr txBox="1">
            <a:spLocks/>
          </p:cNvSpPr>
          <p:nvPr/>
        </p:nvSpPr>
        <p:spPr>
          <a:xfrm>
            <a:off x="709612" y="323648"/>
            <a:ext cx="10772775" cy="100327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4000" b="1" dirty="0">
                <a:solidFill>
                  <a:schemeClr val="bg1"/>
                </a:solidFill>
              </a:rPr>
              <a:t>2.2 ΡΟΗ ΕΝΕΡΓΕΙΑΣ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4D05D5F-699E-1440-8D07-7BFA4817F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612" y="1484781"/>
            <a:ext cx="4828652" cy="127603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ΑΠΕΙΚΟΝΙΣΗ ΠΟΙΟΤΙΚΩΝ ΤΡΟΦΙΚΩΝ ΣΧΕΣΕΩΝ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D3784F-B026-7F4E-94B5-6DACE1860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813" y="2881742"/>
            <a:ext cx="5662250" cy="3781268"/>
          </a:xfrm>
        </p:spPr>
        <p:txBody>
          <a:bodyPr rtlCol="0">
            <a:noAutofit/>
          </a:bodyPr>
          <a:lstStyle/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sz="2800" b="1" u="sng" dirty="0">
                <a:sym typeface="Wingdings" pitchFamily="2" charset="2"/>
              </a:rPr>
              <a:t>ΤΡΟΦΙΚΕΣ ΑΛΥΣΙΔΕΣ</a:t>
            </a:r>
          </a:p>
          <a:p>
            <a:pPr marL="548640" lvl="1" indent="-18288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sz="2400" i="1" dirty="0">
                <a:sym typeface="Wingdings" pitchFamily="2" charset="2"/>
              </a:rPr>
              <a:t>Τα βέλη δείχνουν τη ροή της ενέργειας ανάμεσα στους οργανισμούς που έχουν σχέση καταναλωτή καταναλισκόμενου (σχέση 1 προς 1)</a:t>
            </a:r>
            <a:endParaRPr lang="el-GR" sz="2400" dirty="0">
              <a:sym typeface="Wingdings" pitchFamily="2" charset="2"/>
            </a:endParaRP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sz="2800" b="1" u="sng" dirty="0">
                <a:sym typeface="Wingdings" pitchFamily="2" charset="2"/>
              </a:rPr>
              <a:t>ΤΡΟΦΙΚΟ ΠΛΕΓΜΑ</a:t>
            </a:r>
          </a:p>
          <a:p>
            <a:pPr marL="548640" lvl="1" indent="-18288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sz="2400" i="1" dirty="0">
                <a:sym typeface="Wingdings" pitchFamily="2" charset="2"/>
              </a:rPr>
              <a:t>Σύνολο τροφικών σχέσεων των οργανισμών του οικοσυστήματος</a:t>
            </a:r>
            <a:endParaRPr lang="el-GR" sz="2400" dirty="0">
              <a:sym typeface="Wingdings" pitchFamily="2" charset="2"/>
            </a:endParaRPr>
          </a:p>
          <a:p>
            <a:pPr marL="548640" lvl="1" indent="-18288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sz="2400" b="1" i="1" dirty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ΔΙΑΤΑΡΑΧΗ  ο ένας πληθυσμός επηρεάζει τον άλλο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1A69DB3-79BA-6F48-A315-09C76E4D5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3738" y="1492571"/>
            <a:ext cx="4835936" cy="127603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ΑΠΕΙΚΟΝΙΣΗ ΠΟΣΟΤΙΚΩΝ ΤΡΟΦΙΚΩΝ ΣΧΕΣΕΩΝ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8D77687-341C-B545-8F8D-7B39E299C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53738" y="3060956"/>
            <a:ext cx="4663440" cy="3200400"/>
          </a:xfrm>
        </p:spPr>
        <p:txBody>
          <a:bodyPr rtlCol="0">
            <a:noAutofit/>
          </a:bodyPr>
          <a:lstStyle/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sz="2800" b="1" u="sng" dirty="0">
                <a:solidFill>
                  <a:schemeClr val="bg1">
                    <a:lumMod val="85000"/>
                  </a:schemeClr>
                </a:solidFill>
              </a:rPr>
              <a:t>ΤΡΟΦΙΚΕΣ ΠΥΡΑΜΙΔΕΣ</a:t>
            </a:r>
          </a:p>
          <a:p>
            <a:pPr marL="548640" lvl="1" indent="-18288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sz="2400" i="1" dirty="0">
                <a:solidFill>
                  <a:schemeClr val="bg1">
                    <a:lumMod val="85000"/>
                  </a:schemeClr>
                </a:solidFill>
              </a:rPr>
              <a:t>Χωρίζεται σε </a:t>
            </a:r>
            <a:r>
              <a:rPr lang="el-GR" sz="2400" b="1" i="1" dirty="0">
                <a:solidFill>
                  <a:schemeClr val="bg1">
                    <a:lumMod val="85000"/>
                  </a:schemeClr>
                </a:solidFill>
              </a:rPr>
              <a:t>τροφικά επίπεδα </a:t>
            </a:r>
            <a:r>
              <a:rPr lang="el-GR" sz="2400" i="1" dirty="0">
                <a:solidFill>
                  <a:schemeClr val="bg1">
                    <a:lumMod val="85000"/>
                  </a:schemeClr>
                </a:solidFill>
              </a:rPr>
              <a:t>που περιλαμβάνουν όλους τους οργανισμούς που απέχουν «ίδιο αριθμό βημάτων» από τον ήλιο</a:t>
            </a:r>
          </a:p>
          <a:p>
            <a:pPr marL="822960" lvl="1" indent="-4572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l-GR" sz="2400" dirty="0">
                <a:solidFill>
                  <a:schemeClr val="bg1">
                    <a:lumMod val="85000"/>
                  </a:schemeClr>
                </a:solidFill>
              </a:rPr>
              <a:t>Πυραμίδες ενέργειας</a:t>
            </a:r>
          </a:p>
          <a:p>
            <a:pPr marL="822960" lvl="1" indent="-4572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l-GR" sz="2400" dirty="0">
                <a:solidFill>
                  <a:schemeClr val="bg1">
                    <a:lumMod val="85000"/>
                  </a:schemeClr>
                </a:solidFill>
              </a:rPr>
              <a:t>Πυραμίδες βιομάζας</a:t>
            </a:r>
          </a:p>
          <a:p>
            <a:pPr marL="822960" lvl="1" indent="-4572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l-GR" sz="2400" dirty="0">
                <a:solidFill>
                  <a:schemeClr val="bg1">
                    <a:lumMod val="85000"/>
                  </a:schemeClr>
                </a:solidFill>
              </a:rPr>
              <a:t>Πυραμίδες πληθυσμού</a:t>
            </a:r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73DB1DA1-FB08-E485-F1A2-A2CD12BE55DE}"/>
              </a:ext>
            </a:extLst>
          </p:cNvPr>
          <p:cNvSpPr txBox="1">
            <a:spLocks/>
          </p:cNvSpPr>
          <p:nvPr/>
        </p:nvSpPr>
        <p:spPr>
          <a:xfrm>
            <a:off x="709612" y="323648"/>
            <a:ext cx="10772775" cy="100327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4000" b="1" dirty="0">
                <a:solidFill>
                  <a:schemeClr val="bg1"/>
                </a:solidFill>
              </a:rPr>
              <a:t>2.2 ΡΟΗ ΕΝΕΡΓΕΙΑΣ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0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4D05D5F-699E-1440-8D07-7BFA4817F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612" y="1484781"/>
            <a:ext cx="4828652" cy="127603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ΑΠΕΙΚΟΝΙΣΗ ΠΟΙΟΤΙΚΩΝ ΤΡΟΦΙΚΩΝ ΣΧΕΣΕΩΝ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D3784F-B026-7F4E-94B5-6DACE1860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813" y="2881742"/>
            <a:ext cx="5662250" cy="3781268"/>
          </a:xfrm>
        </p:spPr>
        <p:txBody>
          <a:bodyPr rtlCol="0">
            <a:noAutofit/>
          </a:bodyPr>
          <a:lstStyle/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sz="2800" b="1" u="sng" dirty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ΤΡΟΦΙΚΕΣ ΑΛΥΣΙΔΕΣ</a:t>
            </a:r>
          </a:p>
          <a:p>
            <a:pPr marL="548640" lvl="1" indent="-18288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sz="2400" i="1" dirty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Τα βέλη δείχνουν τη ροή της ενέργειας ανάμεσα στους οργανισμούς που έχουν σχέση καταναλωτή καταναλισκόμενου (σχέση 1 προς 1)</a:t>
            </a:r>
            <a:endParaRPr lang="el-GR" sz="2400" dirty="0">
              <a:solidFill>
                <a:schemeClr val="bg1">
                  <a:lumMod val="85000"/>
                </a:schemeClr>
              </a:solidFill>
              <a:sym typeface="Wingdings" pitchFamily="2" charset="2"/>
            </a:endParaRP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sz="2800" b="1" u="sng" dirty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ΤΡΟΦΙΚΟ ΠΛΕΓΜΑ</a:t>
            </a:r>
          </a:p>
          <a:p>
            <a:pPr marL="548640" lvl="1" indent="-18288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sz="2400" i="1" dirty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Σύνολο τροφικών σχέσεων των οργανισμών του οικοσυστήματος</a:t>
            </a:r>
            <a:endParaRPr lang="el-GR" sz="2400" dirty="0">
              <a:solidFill>
                <a:schemeClr val="bg1">
                  <a:lumMod val="85000"/>
                </a:schemeClr>
              </a:solidFill>
              <a:sym typeface="Wingdings" pitchFamily="2" charset="2"/>
            </a:endParaRPr>
          </a:p>
          <a:p>
            <a:pPr marL="548640" lvl="1" indent="-18288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sz="2400" b="1" i="1" dirty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ΔΙΑΤΑΡΑΧΗ  ο ένας πληθυσμός επηρεάζει τον άλλο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1A69DB3-79BA-6F48-A315-09C76E4D5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3738" y="1492571"/>
            <a:ext cx="4835936" cy="127603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ΑΠΕΙΚΟΝΙΣΗ ΠΟΣΟΤΙΚΩΝ ΤΡΟΦΙΚΩΝ ΣΧΕΣΕΩΝ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8D77687-341C-B545-8F8D-7B39E299C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53738" y="3060956"/>
            <a:ext cx="4663440" cy="3200400"/>
          </a:xfrm>
        </p:spPr>
        <p:txBody>
          <a:bodyPr rtlCol="0">
            <a:noAutofit/>
          </a:bodyPr>
          <a:lstStyle/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sz="2800" b="1" u="sng" dirty="0"/>
              <a:t>ΤΡΟΦΙΚΕΣ ΠΥΡΑΜΙΔΕΣ</a:t>
            </a:r>
          </a:p>
          <a:p>
            <a:pPr marL="548640" lvl="1" indent="-18288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sz="2400" i="1" dirty="0"/>
              <a:t>Χωρίζεται σε </a:t>
            </a:r>
            <a:r>
              <a:rPr lang="el-GR" sz="2400" b="1" i="1" dirty="0"/>
              <a:t>τροφικά επίπεδα </a:t>
            </a:r>
            <a:r>
              <a:rPr lang="el-GR" sz="2400" i="1" dirty="0"/>
              <a:t>που περιλαμβάνουν όλους τους οργανισμούς που απέχουν «ίδιο αριθμό βημάτων» από τον ήλιο</a:t>
            </a:r>
          </a:p>
          <a:p>
            <a:pPr marL="822960" lvl="1" indent="-4572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l-GR" sz="2400" dirty="0"/>
              <a:t>Πυραμίδες ενέργειας</a:t>
            </a:r>
          </a:p>
          <a:p>
            <a:pPr marL="822960" lvl="1" indent="-4572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l-GR" sz="2400" dirty="0"/>
              <a:t>Πυραμίδες βιομάζας</a:t>
            </a:r>
          </a:p>
          <a:p>
            <a:pPr marL="822960" lvl="1" indent="-4572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l-GR" sz="2400" dirty="0"/>
              <a:t>Πυραμίδες πληθυσμού</a:t>
            </a:r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73DB1DA1-FB08-E485-F1A2-A2CD12BE55DE}"/>
              </a:ext>
            </a:extLst>
          </p:cNvPr>
          <p:cNvSpPr txBox="1">
            <a:spLocks/>
          </p:cNvSpPr>
          <p:nvPr/>
        </p:nvSpPr>
        <p:spPr>
          <a:xfrm>
            <a:off x="709612" y="323648"/>
            <a:ext cx="10772775" cy="100327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4000" b="1" dirty="0">
                <a:solidFill>
                  <a:schemeClr val="bg1"/>
                </a:solidFill>
              </a:rPr>
              <a:t>2.2 ΡΟΗ ΕΝΕΡΓΕΙΑΣ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Θέση περιεχομένου 7">
            <a:extLst>
              <a:ext uri="{FF2B5EF4-FFF2-40B4-BE49-F238E27FC236}">
                <a16:creationId xmlns:a16="http://schemas.microsoft.com/office/drawing/2014/main" id="{933446D4-B376-3D4E-D575-DD0DA8357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5876926"/>
            <a:ext cx="8229600" cy="5365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l-GR" dirty="0"/>
              <a:t>ΕΝΤΟΜΟΚΤΟΝΟ</a:t>
            </a:r>
          </a:p>
        </p:txBody>
      </p:sp>
      <p:pic>
        <p:nvPicPr>
          <p:cNvPr id="16387" name="Picture 2" descr="http://digitalschool.minedu.gov.gr/modules/ebook/show.php/DSGL-C106/151/1087,3996/images/img2_8.jpg">
            <a:extLst>
              <a:ext uri="{FF2B5EF4-FFF2-40B4-BE49-F238E27FC236}">
                <a16:creationId xmlns:a16="http://schemas.microsoft.com/office/drawing/2014/main" id="{81A32D11-474B-3A71-2B56-98D4C8A69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6" y="1700213"/>
            <a:ext cx="601027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6E81CD06-D104-FFAB-2C9F-44897A4857B5}"/>
              </a:ext>
            </a:extLst>
          </p:cNvPr>
          <p:cNvSpPr txBox="1">
            <a:spLocks/>
          </p:cNvSpPr>
          <p:nvPr/>
        </p:nvSpPr>
        <p:spPr>
          <a:xfrm>
            <a:off x="709612" y="323648"/>
            <a:ext cx="10772775" cy="100327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4000" b="1" dirty="0">
                <a:solidFill>
                  <a:schemeClr val="bg1"/>
                </a:solidFill>
              </a:rPr>
              <a:t>2.2 ΡΟΗ ΕΝΕΡΓΕΙΑΣ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Θέση περιεχομένου 7">
            <a:extLst>
              <a:ext uri="{FF2B5EF4-FFF2-40B4-BE49-F238E27FC236}">
                <a16:creationId xmlns:a16="http://schemas.microsoft.com/office/drawing/2014/main" id="{C813A690-9C1E-E953-52E7-4A697032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5876926"/>
            <a:ext cx="8229600" cy="5365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altLang="el-GR" dirty="0"/>
              <a:t>ΕΝΤΟΜΟΚΤΟΝΟ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704142BE-B5DB-EC05-9375-97DA5D8FA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6" y="1700213"/>
            <a:ext cx="601027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D63ACCE2-15A5-9C7F-365F-58AA83BAAA9D}"/>
              </a:ext>
            </a:extLst>
          </p:cNvPr>
          <p:cNvSpPr txBox="1">
            <a:spLocks/>
          </p:cNvSpPr>
          <p:nvPr/>
        </p:nvSpPr>
        <p:spPr>
          <a:xfrm>
            <a:off x="709612" y="323648"/>
            <a:ext cx="10772775" cy="100327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4000" b="1" dirty="0">
                <a:solidFill>
                  <a:schemeClr val="bg1"/>
                </a:solidFill>
              </a:rPr>
              <a:t>2.2 ΡΟΗ ΕΝΕΡΓΕΙΑΣ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Θέση περιεχομένου 7">
            <a:extLst>
              <a:ext uri="{FF2B5EF4-FFF2-40B4-BE49-F238E27FC236}">
                <a16:creationId xmlns:a16="http://schemas.microsoft.com/office/drawing/2014/main" id="{34E0C5FA-C6B2-AD09-D2C5-CDF31D7D5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5876926"/>
            <a:ext cx="8229600" cy="5365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altLang="el-GR" dirty="0"/>
              <a:t>ΕΝΤΟΜΟΚΤΟΝΟ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E838B463-5660-7E7C-5E08-89E9C4424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6" y="1700213"/>
            <a:ext cx="601027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FD574D5E-0A56-A123-DF1B-4964EC985A22}"/>
              </a:ext>
            </a:extLst>
          </p:cNvPr>
          <p:cNvSpPr txBox="1">
            <a:spLocks/>
          </p:cNvSpPr>
          <p:nvPr/>
        </p:nvSpPr>
        <p:spPr>
          <a:xfrm>
            <a:off x="709612" y="323648"/>
            <a:ext cx="10772775" cy="100327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4000" b="1" dirty="0">
                <a:solidFill>
                  <a:schemeClr val="bg1"/>
                </a:solidFill>
              </a:rPr>
              <a:t>2.2 ΡΟΗ ΕΝΕΡΓΕΙΑΣ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51185B-85A6-0C41-9692-5A7D27AB5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458" y="1600201"/>
            <a:ext cx="5708542" cy="4525963"/>
          </a:xfrm>
        </p:spPr>
        <p:txBody>
          <a:bodyPr rtlCol="0">
            <a:normAutofit/>
          </a:bodyPr>
          <a:lstStyle/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lphaUcPeriod"/>
              <a:defRPr/>
            </a:pPr>
            <a:r>
              <a:rPr lang="el-GR" b="1" u="sng" dirty="0"/>
              <a:t>ΠΥΡΑΜΙΔΕΣ ΕΝΕΡΓΕΙΑΣ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dirty="0"/>
              <a:t>Μονάδες </a:t>
            </a:r>
            <a:r>
              <a:rPr lang="el-GR" dirty="0"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KJ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dirty="0">
                <a:sym typeface="Wingdings" pitchFamily="2" charset="2"/>
              </a:rPr>
              <a:t>Απεικονίζεται η ενέργεια που περικλείεται στα διάφορα τροφικά επίπεδα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i="1" dirty="0" err="1">
                <a:sym typeface="Wingdings" pitchFamily="2" charset="2"/>
              </a:rPr>
              <a:t>Π.χ</a:t>
            </a:r>
            <a:r>
              <a:rPr lang="el-GR" i="1" dirty="0">
                <a:sym typeface="Wingdings" pitchFamily="2" charset="2"/>
              </a:rPr>
              <a:t>: Τι ποσό ενέργειας είναι δεσμευμένο σε: </a:t>
            </a:r>
            <a:r>
              <a:rPr lang="el-GR" i="1" dirty="0" err="1">
                <a:sym typeface="Wingdings" pitchFamily="2" charset="2"/>
              </a:rPr>
              <a:t>βελανιδιές+πεύκα+ποώδη</a:t>
            </a:r>
            <a:r>
              <a:rPr lang="el-GR" i="1" dirty="0">
                <a:sym typeface="Wingdings" pitchFamily="2" charset="2"/>
              </a:rPr>
              <a:t> φυτά  ΠΑΡΑΓΩΓΟΙ;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dirty="0">
                <a:solidFill>
                  <a:schemeClr val="accent5"/>
                </a:solidFill>
                <a:sym typeface="Wingdings" pitchFamily="2" charset="2"/>
              </a:rPr>
              <a:t>Η ενέργεια, με τη μορφή ΧΗΜΙΚΗΣ ΕΝΕΡΓΕΙΑΣ που εμπεριέχεται στην τροφή των οργανισμών, περνάει από το κατώτερο τροφικό επίπεδο (</a:t>
            </a:r>
            <a:r>
              <a:rPr lang="el-GR" i="1" dirty="0">
                <a:solidFill>
                  <a:schemeClr val="accent5"/>
                </a:solidFill>
                <a:sym typeface="Wingdings" pitchFamily="2" charset="2"/>
              </a:rPr>
              <a:t>παραγωγοί</a:t>
            </a:r>
            <a:r>
              <a:rPr lang="el-GR" dirty="0">
                <a:solidFill>
                  <a:schemeClr val="accent5"/>
                </a:solidFill>
                <a:sym typeface="Wingdings" pitchFamily="2" charset="2"/>
              </a:rPr>
              <a:t>) στο ανώτερο</a:t>
            </a:r>
            <a:endParaRPr lang="en-US" dirty="0">
              <a:solidFill>
                <a:schemeClr val="accent5"/>
              </a:solidFill>
              <a:sym typeface="Wingdings" pitchFamily="2" charset="2"/>
            </a:endParaRP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>
              <a:sym typeface="Wingdings" pitchFamily="2" charset="2"/>
            </a:endParaRP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l-GR" dirty="0"/>
          </a:p>
        </p:txBody>
      </p:sp>
      <p:pic>
        <p:nvPicPr>
          <p:cNvPr id="19459" name="Picture 2" descr="http://digitalschool.minedu.gov.gr/modules/ebook/show.php/DSGL-C106/151/1087,3996/images/img2_9.jpg">
            <a:extLst>
              <a:ext uri="{FF2B5EF4-FFF2-40B4-BE49-F238E27FC236}">
                <a16:creationId xmlns:a16="http://schemas.microsoft.com/office/drawing/2014/main" id="{79B10A7E-1EE9-BC01-776B-2E7A12F16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779" y="2081052"/>
            <a:ext cx="37052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Τίτλος 1">
            <a:extLst>
              <a:ext uri="{FF2B5EF4-FFF2-40B4-BE49-F238E27FC236}">
                <a16:creationId xmlns:a16="http://schemas.microsoft.com/office/drawing/2014/main" id="{5875D890-7B3E-43FA-0FF4-D457FA106724}"/>
              </a:ext>
            </a:extLst>
          </p:cNvPr>
          <p:cNvSpPr txBox="1">
            <a:spLocks/>
          </p:cNvSpPr>
          <p:nvPr/>
        </p:nvSpPr>
        <p:spPr>
          <a:xfrm>
            <a:off x="709612" y="323648"/>
            <a:ext cx="10772775" cy="100327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4000" b="1" dirty="0">
                <a:solidFill>
                  <a:schemeClr val="bg1"/>
                </a:solidFill>
              </a:rPr>
              <a:t>2.2.2 ΤΡΟΦΙΚΕΣ ΠΥΡΑΜΙΔΕΣ ΚΑΙ ΤΡΟΦΙΚΑ ΕΠΙΠΕΔΑ</a:t>
            </a:r>
            <a:endParaRPr lang="en-US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Γραφή 1">
                <a:extLst>
                  <a:ext uri="{FF2B5EF4-FFF2-40B4-BE49-F238E27FC236}">
                    <a16:creationId xmlns:a16="http://schemas.microsoft.com/office/drawing/2014/main" id="{5B2EE13E-3D03-9A8F-9039-55507629DC4B}"/>
                  </a:ext>
                </a:extLst>
              </p14:cNvPr>
              <p14:cNvContentPartPr/>
              <p14:nvPr/>
            </p14:nvContentPartPr>
            <p14:xfrm>
              <a:off x="3813120" y="1009080"/>
              <a:ext cx="360" cy="360"/>
            </p14:xfrm>
          </p:contentPart>
        </mc:Choice>
        <mc:Fallback xmlns="">
          <p:pic>
            <p:nvPicPr>
              <p:cNvPr id="2" name="Γραφή 1">
                <a:extLst>
                  <a:ext uri="{FF2B5EF4-FFF2-40B4-BE49-F238E27FC236}">
                    <a16:creationId xmlns:a16="http://schemas.microsoft.com/office/drawing/2014/main" id="{5B2EE13E-3D03-9A8F-9039-55507629DC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3760" y="9997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85A6947-DBFA-CC43-8E75-85F23A8D3E4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rtlCol="0">
            <a:normAutofit/>
          </a:bodyPr>
          <a:lstStyle/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b="1" i="1" dirty="0"/>
              <a:t>ΜΟΝΟ ΤΟ </a:t>
            </a:r>
            <a:r>
              <a:rPr lang="el-GR" b="1" i="1" dirty="0">
                <a:solidFill>
                  <a:srgbClr val="FF0000"/>
                </a:solidFill>
              </a:rPr>
              <a:t>10% </a:t>
            </a:r>
            <a:r>
              <a:rPr lang="el-GR" b="1" i="1" dirty="0"/>
              <a:t>ΤΗΣ ΕΝΕΡΓΕΙΑΣ ΤΟΥ ΕΝΟΣ ΤΡΟΦΙΚΟΥ ΕΠΙΠΕΔΟΥ ΠΕΡΝΑΕΙ ΣΤΟ ΕΠΟΜΕΝΟ. ΤΟ ΥΠΟΛΟΙΠΟ 90% «ΧΑΝΕΤΑΙ», ΑΦΟΥ:</a:t>
            </a: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l-GR" dirty="0"/>
              <a:t>Ένα μέρος της χημικής ενέργειας μετατρέπεται με την κυτταρική αναπνοή σε </a:t>
            </a:r>
            <a:r>
              <a:rPr lang="el-GR" b="1" i="1" dirty="0">
                <a:solidFill>
                  <a:srgbClr val="002060"/>
                </a:solidFill>
              </a:rPr>
              <a:t>μη</a:t>
            </a:r>
            <a:r>
              <a:rPr lang="el-GR" b="1" i="1" dirty="0">
                <a:solidFill>
                  <a:srgbClr val="FFFF00"/>
                </a:solidFill>
              </a:rPr>
              <a:t> </a:t>
            </a:r>
            <a:r>
              <a:rPr lang="el-GR" b="1" i="1" dirty="0">
                <a:solidFill>
                  <a:srgbClr val="002060"/>
                </a:solidFill>
              </a:rPr>
              <a:t>αξιοποιήσιμες μορφές </a:t>
            </a:r>
            <a:r>
              <a:rPr lang="el-GR" dirty="0"/>
              <a:t>ενέργειας (π.χ. θερμότητα)</a:t>
            </a: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l-GR" dirty="0"/>
              <a:t>Δεν τρώγονται </a:t>
            </a:r>
            <a:r>
              <a:rPr lang="el-GR" b="1" i="1" dirty="0">
                <a:solidFill>
                  <a:srgbClr val="002060"/>
                </a:solidFill>
              </a:rPr>
              <a:t>όλοι</a:t>
            </a:r>
            <a:r>
              <a:rPr lang="el-GR" dirty="0">
                <a:solidFill>
                  <a:srgbClr val="FFFF00"/>
                </a:solidFill>
              </a:rPr>
              <a:t> </a:t>
            </a:r>
            <a:r>
              <a:rPr lang="el-GR" dirty="0"/>
              <a:t>οι οργανισμοί</a:t>
            </a: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l-GR" dirty="0"/>
              <a:t>Ορισμένοι οργανισμοί </a:t>
            </a:r>
            <a:r>
              <a:rPr lang="el-GR" b="1" i="1" dirty="0">
                <a:solidFill>
                  <a:srgbClr val="002060"/>
                </a:solidFill>
              </a:rPr>
              <a:t>πεθαίνουν</a:t>
            </a: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l-GR" dirty="0"/>
              <a:t>Μέρος της οργανικής ύλης αποβάλλεται με τα κόπρανα και τα ούρα (</a:t>
            </a:r>
            <a:r>
              <a:rPr lang="el-GR" b="1" i="1" dirty="0">
                <a:solidFill>
                  <a:srgbClr val="002060"/>
                </a:solidFill>
              </a:rPr>
              <a:t>απεκκρίσεις</a:t>
            </a:r>
            <a:r>
              <a:rPr lang="el-GR" dirty="0"/>
              <a:t>) </a:t>
            </a:r>
            <a:r>
              <a:rPr lang="el-GR" dirty="0">
                <a:sym typeface="Wingdings" pitchFamily="2" charset="2"/>
              </a:rPr>
              <a:t> </a:t>
            </a:r>
            <a:r>
              <a:rPr lang="el-GR" dirty="0" err="1">
                <a:solidFill>
                  <a:srgbClr val="0070C0"/>
                </a:solidFill>
                <a:sym typeface="Wingdings" pitchFamily="2" charset="2"/>
              </a:rPr>
              <a:t>αποικοδομούνται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C1676ED4-7D59-DEA9-6EF6-2042CA814F33}"/>
              </a:ext>
            </a:extLst>
          </p:cNvPr>
          <p:cNvSpPr txBox="1">
            <a:spLocks/>
          </p:cNvSpPr>
          <p:nvPr/>
        </p:nvSpPr>
        <p:spPr>
          <a:xfrm>
            <a:off x="709612" y="323648"/>
            <a:ext cx="10772775" cy="100327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4000" b="1" dirty="0">
                <a:solidFill>
                  <a:schemeClr val="bg1"/>
                </a:solidFill>
              </a:rPr>
              <a:t>2.2.2 ΤΡΟΦΙΚΕΣ ΠΥΡΑΜΙΔΕΣ ΚΑΙ ΤΡΟΦΙΚΑ ΕΠΙΠΕΔΑ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Μητροπολιτικό">
  <a:themeElements>
    <a:clrScheme name="Μητροπολιτικό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Μητροπολιτικ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Μητροπολιτικό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</TotalTime>
  <Words>440</Words>
  <Application>Microsoft Office PowerPoint</Application>
  <PresentationFormat>Ευρεία οθόνη</PresentationFormat>
  <Paragraphs>64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Calibri Light</vt:lpstr>
      <vt:lpstr>Segoe UI</vt:lpstr>
      <vt:lpstr>Wingdings</vt:lpstr>
      <vt:lpstr>Θέμα του Office</vt:lpstr>
      <vt:lpstr>Μητροπολιτικό</vt:lpstr>
      <vt:lpstr>ΒΙΟΛΟΓΙΑ Γενικής Παιδείας Β΄ ΓΕΝΙΚΟΥ ΛΥΚΕΙΟΥ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 Dimou</dc:creator>
  <cp:lastModifiedBy>Giannis Zachariadis</cp:lastModifiedBy>
  <cp:revision>12</cp:revision>
  <dcterms:created xsi:type="dcterms:W3CDTF">2024-06-13T11:37:45Z</dcterms:created>
  <dcterms:modified xsi:type="dcterms:W3CDTF">2025-01-15T20:09:51Z</dcterms:modified>
</cp:coreProperties>
</file>