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3" r:id="rId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53" y="7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F2C481C-5276-2EBC-BA8E-9D7E15738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3928C81D-8BE0-CEA6-3E88-37957125D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D54CA0A-15D6-232A-4127-921582212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D24C-A623-4AD9-BD67-62D674B3E567}" type="datetimeFigureOut">
              <a:rPr lang="el-GR" smtClean="0"/>
              <a:t>30/10/2024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93A5761-D90F-0C95-6A89-8DF3B6B6A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53A2793-46AF-A62A-A448-EBCC4F4BD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0510-0F39-4417-B46C-10C07376D5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4076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8AFB01C-AC4B-B9D3-ABB9-3DA9483E5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B0916C64-63C4-B8EC-E7FB-6DE8866E4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4CE298A-A72D-9EFC-32F7-57A39576C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D24C-A623-4AD9-BD67-62D674B3E567}" type="datetimeFigureOut">
              <a:rPr lang="el-GR" smtClean="0"/>
              <a:t>30/10/2024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8CAC9BD-5BCB-2726-4B7D-6C3B8E211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14A4A11-7051-7BF4-6930-805C4C248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0510-0F39-4417-B46C-10C07376D5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56712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0ECC2E21-F83F-521B-1DA0-CA79E4A1D3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149F8D5C-C3B0-7BAA-05CF-4DA03B3C9E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9DCDEE1-FC69-811B-7AEF-3D74793CB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D24C-A623-4AD9-BD67-62D674B3E567}" type="datetimeFigureOut">
              <a:rPr lang="el-GR" smtClean="0"/>
              <a:t>30/10/2024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7E1897E-5575-DABC-C430-E949BBCAD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A0CCE5C-1111-7667-DFAB-F6F1DA5A5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0510-0F39-4417-B46C-10C07376D5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9678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B70C2C5-9DFD-9B0E-A70C-C721C08B5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00FB145-9A31-424B-4BD8-17E01498D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317E7C1-C16B-3D5C-5625-374AEA261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D24C-A623-4AD9-BD67-62D674B3E567}" type="datetimeFigureOut">
              <a:rPr lang="el-GR" smtClean="0"/>
              <a:t>30/10/2024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5DD4A2E-E9C6-CA33-3B5F-E8A61C31D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A69204F-A455-57CF-566B-682C1B44C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0510-0F39-4417-B46C-10C07376D5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3148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D551C97-D8BD-723F-31D1-5138EEA07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5D1905C-0B90-506F-45B2-C3FAC361A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BD6BECF-13A9-290E-9C61-1A1B56EDA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D24C-A623-4AD9-BD67-62D674B3E567}" type="datetimeFigureOut">
              <a:rPr lang="el-GR" smtClean="0"/>
              <a:t>30/10/2024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0CB988D-E9A2-601F-D96F-113CB2E21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2F8EB23-0682-AE4B-C2B1-FCAFAA156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0510-0F39-4417-B46C-10C07376D5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6287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08ED4B3-3C2C-3D92-9AEB-2ED6F835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BA8C73A-206D-1D37-D933-E7CC40E599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0C7FCC7D-89AD-6998-47EE-1828E82347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F1FEF1F-E00C-A3D2-64E4-306DE3D6D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D24C-A623-4AD9-BD67-62D674B3E567}" type="datetimeFigureOut">
              <a:rPr lang="el-GR" smtClean="0"/>
              <a:t>30/10/2024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3673577-CED3-D93A-8221-4357CEB4C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B7E4632-50A9-819A-23EB-8E0C0518F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0510-0F39-4417-B46C-10C07376D5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1000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B9A08C0-F6E4-FBFC-558D-F7C3284D3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2E76FEC-4ACA-AD88-434E-3DD5F950F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1CEF6D8-BDDB-F400-5EC5-47A7EA538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F95C050C-1D8D-6025-6DAC-55A658BD52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F591BC81-9413-C842-45AA-7C64BCCBFF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826EB0EE-B5EF-BCBF-B0FC-3928D3EDB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D24C-A623-4AD9-BD67-62D674B3E567}" type="datetimeFigureOut">
              <a:rPr lang="el-GR" smtClean="0"/>
              <a:t>30/10/2024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6C405F20-1D47-0A61-E574-9AD18D6CF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A8EF1871-0699-9746-CA5A-83010D50F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0510-0F39-4417-B46C-10C07376D5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1684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AC4D31A-008D-D59A-53B7-54509CA34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898B3352-4BC4-0B94-4685-568367E39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D24C-A623-4AD9-BD67-62D674B3E567}" type="datetimeFigureOut">
              <a:rPr lang="el-GR" smtClean="0"/>
              <a:t>30/10/2024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B634FF6F-2DDD-C966-5F14-F49380E30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867396BB-421F-DDD8-C784-F43C01A6B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0510-0F39-4417-B46C-10C07376D5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0043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595B891C-8BEA-D8FF-EEEE-6F3D518F8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D24C-A623-4AD9-BD67-62D674B3E567}" type="datetimeFigureOut">
              <a:rPr lang="el-GR" smtClean="0"/>
              <a:t>30/10/2024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29AE7356-0DAC-8241-1906-A306E8B75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428E2BB-5A2C-73A9-6BE1-EFAC42248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0510-0F39-4417-B46C-10C07376D5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2128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7880A67-3916-D907-0546-29E52D16F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0A76A7B-FFD7-3E8C-DDCA-E0AC83C9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64A6E50-E771-10A1-650F-0E129AF47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D2BCCBD-CF2F-7833-E9A7-49BCF5596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D24C-A623-4AD9-BD67-62D674B3E567}" type="datetimeFigureOut">
              <a:rPr lang="el-GR" smtClean="0"/>
              <a:t>30/10/2024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93D2A63-9B98-4506-F5DD-84702C2FA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C155587-4D60-3E86-BEC2-F820C53D4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0510-0F39-4417-B46C-10C07376D5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7483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113AD6E-67BD-B3CF-6957-6F25568A7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334E070E-2574-106C-5947-A8AEDC4C3B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8F89B9DC-C6D1-D7F2-08FC-4AFBE1ABF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4962CC1-AEE5-4076-A006-8053A46C0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D24C-A623-4AD9-BD67-62D674B3E567}" type="datetimeFigureOut">
              <a:rPr lang="el-GR" smtClean="0"/>
              <a:t>30/10/2024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575DC8A-A936-225A-03AB-46BA19DB3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0C1B034-69DB-3D83-FF71-A4A772121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0510-0F39-4417-B46C-10C07376D5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99748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CE83918E-70D7-0640-BB85-3CACB42B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F9744BD-4774-2FFB-019B-C3CEE4F7D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4B27464-07C7-F4BE-49AE-55B5F0E171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CD24C-A623-4AD9-BD67-62D674B3E567}" type="datetimeFigureOut">
              <a:rPr lang="el-GR" smtClean="0"/>
              <a:t>30/10/2024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9D25073-E52D-056C-73F3-79130616AB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20E96FC-D2E7-27CC-CAD2-A834D75237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30510-0F39-4417-B46C-10C07376D5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9148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7A3D20F3-F0A1-4044-8297-02CA0F852706}"/>
              </a:ext>
            </a:extLst>
          </p:cNvPr>
          <p:cNvSpPr/>
          <p:nvPr/>
        </p:nvSpPr>
        <p:spPr>
          <a:xfrm>
            <a:off x="3048213" y="4861351"/>
            <a:ext cx="1903445" cy="10452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el-GR" b="1">
              <a:ln/>
              <a:solidFill>
                <a:schemeClr val="accent3"/>
              </a:solidFill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7B68FF2-2A46-41E8-B762-067414E3C1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1363" y="111966"/>
            <a:ext cx="9144000" cy="494523"/>
          </a:xfrm>
        </p:spPr>
        <p:txBody>
          <a:bodyPr>
            <a:noAutofit/>
          </a:bodyPr>
          <a:lstStyle/>
          <a:p>
            <a:r>
              <a:rPr lang="el-GR" sz="3200"/>
              <a:t>Κυκλοφορικό σύστημα</a:t>
            </a:r>
          </a:p>
        </p:txBody>
      </p:sp>
      <p:pic>
        <p:nvPicPr>
          <p:cNvPr id="1026" name="Picture 2" descr="Κυκλοφορικό Φωτογραφίες Αρχείου, Royalty Free Κυκλοφορικό Εικόνες |  Depositphotos®">
            <a:extLst>
              <a:ext uri="{FF2B5EF4-FFF2-40B4-BE49-F238E27FC236}">
                <a16:creationId xmlns:a16="http://schemas.microsoft.com/office/drawing/2014/main" id="{B15E8BD4-C297-456C-B98A-737F25601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326" y="606489"/>
            <a:ext cx="3643604" cy="613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2E5905E7-D5B7-405B-AFA9-C13C03CEDF9F}"/>
              </a:ext>
            </a:extLst>
          </p:cNvPr>
          <p:cNvSpPr/>
          <p:nvPr/>
        </p:nvSpPr>
        <p:spPr>
          <a:xfrm>
            <a:off x="1481900" y="1554293"/>
            <a:ext cx="4991877" cy="1530220"/>
          </a:xfrm>
          <a:prstGeom prst="roundRect">
            <a:avLst/>
          </a:prstGeom>
          <a:solidFill>
            <a:srgbClr val="B0585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/>
              <a:t>Μεταφορά των θρεπτικών ουσιών και απομάκρυνση των άχρηστων, στα κύτταρα των ιστών. </a:t>
            </a:r>
          </a:p>
        </p:txBody>
      </p:sp>
      <p:sp>
        <p:nvSpPr>
          <p:cNvPr id="5" name="Βέλος: Κάτω 4">
            <a:extLst>
              <a:ext uri="{FF2B5EF4-FFF2-40B4-BE49-F238E27FC236}">
                <a16:creationId xmlns:a16="http://schemas.microsoft.com/office/drawing/2014/main" id="{DEB48AF5-6233-4390-BBE4-CD3E0A39688A}"/>
              </a:ext>
            </a:extLst>
          </p:cNvPr>
          <p:cNvSpPr/>
          <p:nvPr/>
        </p:nvSpPr>
        <p:spPr>
          <a:xfrm rot="2306670">
            <a:off x="1637498" y="3243576"/>
            <a:ext cx="522515" cy="1406549"/>
          </a:xfrm>
          <a:prstGeom prst="downArrow">
            <a:avLst/>
          </a:prstGeom>
          <a:solidFill>
            <a:srgbClr val="B05858"/>
          </a:solidFill>
          <a:ln>
            <a:solidFill>
              <a:srgbClr val="B05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Βέλος: Κάτω 6">
            <a:extLst>
              <a:ext uri="{FF2B5EF4-FFF2-40B4-BE49-F238E27FC236}">
                <a16:creationId xmlns:a16="http://schemas.microsoft.com/office/drawing/2014/main" id="{88052784-06E6-45C4-9B36-165F83767AC1}"/>
              </a:ext>
            </a:extLst>
          </p:cNvPr>
          <p:cNvSpPr/>
          <p:nvPr/>
        </p:nvSpPr>
        <p:spPr>
          <a:xfrm rot="19312808">
            <a:off x="5717448" y="3244882"/>
            <a:ext cx="522515" cy="1406549"/>
          </a:xfrm>
          <a:prstGeom prst="downArrow">
            <a:avLst/>
          </a:prstGeom>
          <a:solidFill>
            <a:srgbClr val="B05858"/>
          </a:solidFill>
          <a:ln>
            <a:solidFill>
              <a:srgbClr val="B05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D0F8D801-8EC4-4490-B7F7-A44C175D2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28371">
            <a:off x="3537530" y="3388435"/>
            <a:ext cx="943047" cy="1098373"/>
          </a:xfrm>
          <a:prstGeom prst="rect">
            <a:avLst/>
          </a:prstGeom>
        </p:spPr>
      </p:pic>
      <p:sp>
        <p:nvSpPr>
          <p:cNvPr id="8" name="Οβάλ 7">
            <a:extLst>
              <a:ext uri="{FF2B5EF4-FFF2-40B4-BE49-F238E27FC236}">
                <a16:creationId xmlns:a16="http://schemas.microsoft.com/office/drawing/2014/main" id="{742167EB-3FE0-4945-940D-560DCB585E64}"/>
              </a:ext>
            </a:extLst>
          </p:cNvPr>
          <p:cNvSpPr/>
          <p:nvPr/>
        </p:nvSpPr>
        <p:spPr>
          <a:xfrm>
            <a:off x="3125755" y="4964090"/>
            <a:ext cx="1766596" cy="839755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/>
              <a:t>Καρδιά</a:t>
            </a:r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0C9B111B-A760-4BC2-8D22-D69A5AB0D156}"/>
              </a:ext>
            </a:extLst>
          </p:cNvPr>
          <p:cNvSpPr/>
          <p:nvPr/>
        </p:nvSpPr>
        <p:spPr>
          <a:xfrm>
            <a:off x="438886" y="4964091"/>
            <a:ext cx="1766596" cy="839755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/>
              <a:t>Αίμα</a:t>
            </a:r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2CFF5488-A7F8-4412-805B-575D515C63D6}"/>
              </a:ext>
            </a:extLst>
          </p:cNvPr>
          <p:cNvSpPr/>
          <p:nvPr/>
        </p:nvSpPr>
        <p:spPr>
          <a:xfrm>
            <a:off x="5735082" y="4964090"/>
            <a:ext cx="1766596" cy="839755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/>
              <a:t>Αιμοφόρα αγγεία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43AD5C-5270-4277-9040-2EB0A70E7AC6}"/>
              </a:ext>
            </a:extLst>
          </p:cNvPr>
          <p:cNvSpPr txBox="1"/>
          <p:nvPr/>
        </p:nvSpPr>
        <p:spPr>
          <a:xfrm>
            <a:off x="2788184" y="957917"/>
            <a:ext cx="2379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/>
              <a:t>Ρόλος</a:t>
            </a:r>
          </a:p>
        </p:txBody>
      </p:sp>
    </p:spTree>
    <p:extLst>
      <p:ext uri="{BB962C8B-B14F-4D97-AF65-F5344CB8AC3E}">
        <p14:creationId xmlns:p14="http://schemas.microsoft.com/office/powerpoint/2010/main" val="107194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5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1078200-E12C-47F4-80E3-51D05C8D8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109"/>
            <a:ext cx="10515600" cy="595928"/>
          </a:xfrm>
        </p:spPr>
        <p:txBody>
          <a:bodyPr>
            <a:normAutofit/>
          </a:bodyPr>
          <a:lstStyle/>
          <a:p>
            <a:pPr algn="ctr"/>
            <a:r>
              <a:rPr lang="el-GR" sz="3200" b="1"/>
              <a:t>Καρδιά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23E21C0-9DFF-4712-A445-E03587563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78" y="957878"/>
            <a:ext cx="5438192" cy="5620204"/>
          </a:xfrm>
        </p:spPr>
        <p:txBody>
          <a:bodyPr>
            <a:normAutofit/>
          </a:bodyPr>
          <a:lstStyle/>
          <a:p>
            <a:r>
              <a:rPr lang="el-GR" sz="2400"/>
              <a:t>Το κυριότερο όργανο του κυκλοφορικού συστήματος.</a:t>
            </a:r>
          </a:p>
          <a:p>
            <a:endParaRPr lang="el-GR" sz="2400"/>
          </a:p>
          <a:p>
            <a:r>
              <a:rPr lang="el-GR" sz="2400"/>
              <a:t>Μυώδης αντλία που αποτελέιται από μυϊκο ιστό, το μυοκάρδιο.</a:t>
            </a:r>
          </a:p>
          <a:p>
            <a:endParaRPr lang="el-GR" sz="2400"/>
          </a:p>
          <a:p>
            <a:r>
              <a:rPr lang="el-GR" sz="2400"/>
              <a:t>Κωνικό σχήμα, ανάμεσα από τους δύο πνεύμονες.</a:t>
            </a:r>
          </a:p>
          <a:p>
            <a:endParaRPr lang="el-GR" sz="2400"/>
          </a:p>
          <a:p>
            <a:r>
              <a:rPr lang="el-GR" sz="2400"/>
              <a:t>Το αίμα εισέρχεται μέσω των φλεβών στους κόλπους και εξέρχεται άπό τις κοιλίες μέσω των αρτηριών.</a:t>
            </a:r>
          </a:p>
          <a:p>
            <a:endParaRPr lang="el-GR"/>
          </a:p>
          <a:p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F51B923-3ABE-4A39-ACAE-4368223314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41"/>
          <a:stretch/>
        </p:blipFill>
        <p:spPr>
          <a:xfrm>
            <a:off x="5962261" y="839657"/>
            <a:ext cx="5715000" cy="5421183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74AC297E-5E68-4502-9621-2E68699B3609}"/>
              </a:ext>
            </a:extLst>
          </p:cNvPr>
          <p:cNvSpPr/>
          <p:nvPr/>
        </p:nvSpPr>
        <p:spPr>
          <a:xfrm>
            <a:off x="6186196" y="957878"/>
            <a:ext cx="961053" cy="6718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D971ABCF-D1FC-45E4-A403-AF59CC780B1E}"/>
              </a:ext>
            </a:extLst>
          </p:cNvPr>
          <p:cNvSpPr/>
          <p:nvPr/>
        </p:nvSpPr>
        <p:spPr>
          <a:xfrm>
            <a:off x="7147249" y="957878"/>
            <a:ext cx="687355" cy="335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4AD886F0-DAC1-4533-B8CD-E10BBABF16A5}"/>
              </a:ext>
            </a:extLst>
          </p:cNvPr>
          <p:cNvSpPr/>
          <p:nvPr/>
        </p:nvSpPr>
        <p:spPr>
          <a:xfrm>
            <a:off x="5962260" y="5131935"/>
            <a:ext cx="1296955" cy="6718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22F055E5-60CC-479B-87D0-B976497257D0}"/>
              </a:ext>
            </a:extLst>
          </p:cNvPr>
          <p:cNvSpPr/>
          <p:nvPr/>
        </p:nvSpPr>
        <p:spPr>
          <a:xfrm>
            <a:off x="10524930" y="3550249"/>
            <a:ext cx="1657739" cy="488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783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βάλ 3">
            <a:extLst>
              <a:ext uri="{FF2B5EF4-FFF2-40B4-BE49-F238E27FC236}">
                <a16:creationId xmlns:a16="http://schemas.microsoft.com/office/drawing/2014/main" id="{CD0FB1D6-75E3-44BD-8B6B-A75138E3BB5F}"/>
              </a:ext>
            </a:extLst>
          </p:cNvPr>
          <p:cNvSpPr/>
          <p:nvPr/>
        </p:nvSpPr>
        <p:spPr>
          <a:xfrm>
            <a:off x="401217" y="326571"/>
            <a:ext cx="382555" cy="373225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A15F6414-80D1-4890-95C6-498AA13AF1B5}"/>
              </a:ext>
            </a:extLst>
          </p:cNvPr>
          <p:cNvSpPr/>
          <p:nvPr/>
        </p:nvSpPr>
        <p:spPr>
          <a:xfrm>
            <a:off x="401216" y="943213"/>
            <a:ext cx="382555" cy="37322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944D40-205C-4C8E-A570-AB9CCD8D22A8}"/>
              </a:ext>
            </a:extLst>
          </p:cNvPr>
          <p:cNvSpPr txBox="1"/>
          <p:nvPr/>
        </p:nvSpPr>
        <p:spPr>
          <a:xfrm>
            <a:off x="979713" y="326571"/>
            <a:ext cx="4889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/>
              <a:t>Φτωχό σε οξυγόνο αίμα και πλούσιο σε </a:t>
            </a:r>
            <a:r>
              <a:rPr lang="en-US" sz="2000" b="1"/>
              <a:t>CO</a:t>
            </a:r>
            <a:r>
              <a:rPr lang="en-US" b="1"/>
              <a:t>2</a:t>
            </a:r>
            <a:endParaRPr lang="el-GR" sz="20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537BCC-BE20-4092-8477-79A75CEB07B6}"/>
              </a:ext>
            </a:extLst>
          </p:cNvPr>
          <p:cNvSpPr txBox="1"/>
          <p:nvPr/>
        </p:nvSpPr>
        <p:spPr>
          <a:xfrm>
            <a:off x="979713" y="943213"/>
            <a:ext cx="4889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/>
              <a:t>Πλούσιο σε οξυγόνο αίμα και φτωχό σε </a:t>
            </a:r>
            <a:r>
              <a:rPr lang="en-US" sz="2000" b="1"/>
              <a:t>CO</a:t>
            </a:r>
            <a:r>
              <a:rPr lang="en-US" b="1"/>
              <a:t>2</a:t>
            </a:r>
            <a:endParaRPr lang="el-GR" sz="2000" b="1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96F9EE90-D7BA-4109-B16E-B2680E87EEDB}"/>
              </a:ext>
            </a:extLst>
          </p:cNvPr>
          <p:cNvSpPr/>
          <p:nvPr/>
        </p:nvSpPr>
        <p:spPr>
          <a:xfrm>
            <a:off x="2799183" y="2481943"/>
            <a:ext cx="2220686" cy="718457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/>
              <a:t>Δεξιός κόλπος</a:t>
            </a:r>
          </a:p>
        </p:txBody>
      </p:sp>
      <p:sp>
        <p:nvSpPr>
          <p:cNvPr id="10" name="Βέλος: Κάτω 9">
            <a:extLst>
              <a:ext uri="{FF2B5EF4-FFF2-40B4-BE49-F238E27FC236}">
                <a16:creationId xmlns:a16="http://schemas.microsoft.com/office/drawing/2014/main" id="{3ADB330E-DE44-4D37-89AD-90B30CCBFC28}"/>
              </a:ext>
            </a:extLst>
          </p:cNvPr>
          <p:cNvSpPr/>
          <p:nvPr/>
        </p:nvSpPr>
        <p:spPr>
          <a:xfrm>
            <a:off x="3685592" y="3429000"/>
            <a:ext cx="447869" cy="1329612"/>
          </a:xfrm>
          <a:prstGeom prst="down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D5D5D7F8-8A90-4B0F-B767-A724699A8551}"/>
              </a:ext>
            </a:extLst>
          </p:cNvPr>
          <p:cNvSpPr/>
          <p:nvPr/>
        </p:nvSpPr>
        <p:spPr>
          <a:xfrm>
            <a:off x="2799183" y="5076913"/>
            <a:ext cx="2220686" cy="718457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/>
              <a:t>Δεξιά κοιλία</a:t>
            </a:r>
          </a:p>
        </p:txBody>
      </p:sp>
      <p:sp>
        <p:nvSpPr>
          <p:cNvPr id="15" name="Βέλος: Αριστερό-επάνω 14">
            <a:extLst>
              <a:ext uri="{FF2B5EF4-FFF2-40B4-BE49-F238E27FC236}">
                <a16:creationId xmlns:a16="http://schemas.microsoft.com/office/drawing/2014/main" id="{80D32F04-BB13-4C99-96C1-A8E782760034}"/>
              </a:ext>
            </a:extLst>
          </p:cNvPr>
          <p:cNvSpPr/>
          <p:nvPr/>
        </p:nvSpPr>
        <p:spPr>
          <a:xfrm>
            <a:off x="5186395" y="3437689"/>
            <a:ext cx="5594734" cy="2287499"/>
          </a:xfrm>
          <a:custGeom>
            <a:avLst/>
            <a:gdLst>
              <a:gd name="connsiteX0" fmla="*/ 0 w 5663681"/>
              <a:gd name="connsiteY0" fmla="*/ 2310550 h 2526876"/>
              <a:gd name="connsiteX1" fmla="*/ 578528 w 5663681"/>
              <a:gd name="connsiteY1" fmla="*/ 2094224 h 2526876"/>
              <a:gd name="connsiteX2" fmla="*/ 578528 w 5663681"/>
              <a:gd name="connsiteY2" fmla="*/ 2206367 h 2526876"/>
              <a:gd name="connsiteX3" fmla="*/ 5343172 w 5663681"/>
              <a:gd name="connsiteY3" fmla="*/ 2206367 h 2526876"/>
              <a:gd name="connsiteX4" fmla="*/ 5343172 w 5663681"/>
              <a:gd name="connsiteY4" fmla="*/ 578528 h 2526876"/>
              <a:gd name="connsiteX5" fmla="*/ 5231029 w 5663681"/>
              <a:gd name="connsiteY5" fmla="*/ 578528 h 2526876"/>
              <a:gd name="connsiteX6" fmla="*/ 5447355 w 5663681"/>
              <a:gd name="connsiteY6" fmla="*/ 0 h 2526876"/>
              <a:gd name="connsiteX7" fmla="*/ 5663681 w 5663681"/>
              <a:gd name="connsiteY7" fmla="*/ 578528 h 2526876"/>
              <a:gd name="connsiteX8" fmla="*/ 5551538 w 5663681"/>
              <a:gd name="connsiteY8" fmla="*/ 578528 h 2526876"/>
              <a:gd name="connsiteX9" fmla="*/ 5551538 w 5663681"/>
              <a:gd name="connsiteY9" fmla="*/ 2414733 h 2526876"/>
              <a:gd name="connsiteX10" fmla="*/ 578528 w 5663681"/>
              <a:gd name="connsiteY10" fmla="*/ 2414733 h 2526876"/>
              <a:gd name="connsiteX11" fmla="*/ 578528 w 5663681"/>
              <a:gd name="connsiteY11" fmla="*/ 2526876 h 2526876"/>
              <a:gd name="connsiteX12" fmla="*/ 0 w 5663681"/>
              <a:gd name="connsiteY12" fmla="*/ 2310550 h 2526876"/>
              <a:gd name="connsiteX0" fmla="*/ 0 w 5148115"/>
              <a:gd name="connsiteY0" fmla="*/ 2320278 h 2526876"/>
              <a:gd name="connsiteX1" fmla="*/ 62962 w 5148115"/>
              <a:gd name="connsiteY1" fmla="*/ 2094224 h 2526876"/>
              <a:gd name="connsiteX2" fmla="*/ 62962 w 5148115"/>
              <a:gd name="connsiteY2" fmla="*/ 2206367 h 2526876"/>
              <a:gd name="connsiteX3" fmla="*/ 4827606 w 5148115"/>
              <a:gd name="connsiteY3" fmla="*/ 2206367 h 2526876"/>
              <a:gd name="connsiteX4" fmla="*/ 4827606 w 5148115"/>
              <a:gd name="connsiteY4" fmla="*/ 578528 h 2526876"/>
              <a:gd name="connsiteX5" fmla="*/ 4715463 w 5148115"/>
              <a:gd name="connsiteY5" fmla="*/ 578528 h 2526876"/>
              <a:gd name="connsiteX6" fmla="*/ 4931789 w 5148115"/>
              <a:gd name="connsiteY6" fmla="*/ 0 h 2526876"/>
              <a:gd name="connsiteX7" fmla="*/ 5148115 w 5148115"/>
              <a:gd name="connsiteY7" fmla="*/ 578528 h 2526876"/>
              <a:gd name="connsiteX8" fmla="*/ 5035972 w 5148115"/>
              <a:gd name="connsiteY8" fmla="*/ 578528 h 2526876"/>
              <a:gd name="connsiteX9" fmla="*/ 5035972 w 5148115"/>
              <a:gd name="connsiteY9" fmla="*/ 2414733 h 2526876"/>
              <a:gd name="connsiteX10" fmla="*/ 62962 w 5148115"/>
              <a:gd name="connsiteY10" fmla="*/ 2414733 h 2526876"/>
              <a:gd name="connsiteX11" fmla="*/ 62962 w 5148115"/>
              <a:gd name="connsiteY11" fmla="*/ 2526876 h 2526876"/>
              <a:gd name="connsiteX12" fmla="*/ 0 w 5148115"/>
              <a:gd name="connsiteY12" fmla="*/ 2320278 h 2526876"/>
              <a:gd name="connsiteX0" fmla="*/ 0 w 5089749"/>
              <a:gd name="connsiteY0" fmla="*/ 2339733 h 2526876"/>
              <a:gd name="connsiteX1" fmla="*/ 4596 w 5089749"/>
              <a:gd name="connsiteY1" fmla="*/ 2094224 h 2526876"/>
              <a:gd name="connsiteX2" fmla="*/ 4596 w 5089749"/>
              <a:gd name="connsiteY2" fmla="*/ 2206367 h 2526876"/>
              <a:gd name="connsiteX3" fmla="*/ 4769240 w 5089749"/>
              <a:gd name="connsiteY3" fmla="*/ 2206367 h 2526876"/>
              <a:gd name="connsiteX4" fmla="*/ 4769240 w 5089749"/>
              <a:gd name="connsiteY4" fmla="*/ 578528 h 2526876"/>
              <a:gd name="connsiteX5" fmla="*/ 4657097 w 5089749"/>
              <a:gd name="connsiteY5" fmla="*/ 578528 h 2526876"/>
              <a:gd name="connsiteX6" fmla="*/ 4873423 w 5089749"/>
              <a:gd name="connsiteY6" fmla="*/ 0 h 2526876"/>
              <a:gd name="connsiteX7" fmla="*/ 5089749 w 5089749"/>
              <a:gd name="connsiteY7" fmla="*/ 578528 h 2526876"/>
              <a:gd name="connsiteX8" fmla="*/ 4977606 w 5089749"/>
              <a:gd name="connsiteY8" fmla="*/ 578528 h 2526876"/>
              <a:gd name="connsiteX9" fmla="*/ 4977606 w 5089749"/>
              <a:gd name="connsiteY9" fmla="*/ 2414733 h 2526876"/>
              <a:gd name="connsiteX10" fmla="*/ 4596 w 5089749"/>
              <a:gd name="connsiteY10" fmla="*/ 2414733 h 2526876"/>
              <a:gd name="connsiteX11" fmla="*/ 4596 w 5089749"/>
              <a:gd name="connsiteY11" fmla="*/ 2526876 h 2526876"/>
              <a:gd name="connsiteX12" fmla="*/ 0 w 5089749"/>
              <a:gd name="connsiteY12" fmla="*/ 2339733 h 2526876"/>
              <a:gd name="connsiteX0" fmla="*/ 21929 w 5085153"/>
              <a:gd name="connsiteY0" fmla="*/ 2339733 h 2526876"/>
              <a:gd name="connsiteX1" fmla="*/ 0 w 5085153"/>
              <a:gd name="connsiteY1" fmla="*/ 2094224 h 2526876"/>
              <a:gd name="connsiteX2" fmla="*/ 0 w 5085153"/>
              <a:gd name="connsiteY2" fmla="*/ 2206367 h 2526876"/>
              <a:gd name="connsiteX3" fmla="*/ 4764644 w 5085153"/>
              <a:gd name="connsiteY3" fmla="*/ 2206367 h 2526876"/>
              <a:gd name="connsiteX4" fmla="*/ 4764644 w 5085153"/>
              <a:gd name="connsiteY4" fmla="*/ 578528 h 2526876"/>
              <a:gd name="connsiteX5" fmla="*/ 4652501 w 5085153"/>
              <a:gd name="connsiteY5" fmla="*/ 578528 h 2526876"/>
              <a:gd name="connsiteX6" fmla="*/ 4868827 w 5085153"/>
              <a:gd name="connsiteY6" fmla="*/ 0 h 2526876"/>
              <a:gd name="connsiteX7" fmla="*/ 5085153 w 5085153"/>
              <a:gd name="connsiteY7" fmla="*/ 578528 h 2526876"/>
              <a:gd name="connsiteX8" fmla="*/ 4973010 w 5085153"/>
              <a:gd name="connsiteY8" fmla="*/ 578528 h 2526876"/>
              <a:gd name="connsiteX9" fmla="*/ 4973010 w 5085153"/>
              <a:gd name="connsiteY9" fmla="*/ 2414733 h 2526876"/>
              <a:gd name="connsiteX10" fmla="*/ 0 w 5085153"/>
              <a:gd name="connsiteY10" fmla="*/ 2414733 h 2526876"/>
              <a:gd name="connsiteX11" fmla="*/ 0 w 5085153"/>
              <a:gd name="connsiteY11" fmla="*/ 2526876 h 2526876"/>
              <a:gd name="connsiteX12" fmla="*/ 21929 w 5085153"/>
              <a:gd name="connsiteY12" fmla="*/ 2339733 h 2526876"/>
              <a:gd name="connsiteX0" fmla="*/ 21929 w 5085153"/>
              <a:gd name="connsiteY0" fmla="*/ 2339733 h 2526876"/>
              <a:gd name="connsiteX1" fmla="*/ 35367 w 5085153"/>
              <a:gd name="connsiteY1" fmla="*/ 2191501 h 2526876"/>
              <a:gd name="connsiteX2" fmla="*/ 0 w 5085153"/>
              <a:gd name="connsiteY2" fmla="*/ 2206367 h 2526876"/>
              <a:gd name="connsiteX3" fmla="*/ 4764644 w 5085153"/>
              <a:gd name="connsiteY3" fmla="*/ 2206367 h 2526876"/>
              <a:gd name="connsiteX4" fmla="*/ 4764644 w 5085153"/>
              <a:gd name="connsiteY4" fmla="*/ 578528 h 2526876"/>
              <a:gd name="connsiteX5" fmla="*/ 4652501 w 5085153"/>
              <a:gd name="connsiteY5" fmla="*/ 578528 h 2526876"/>
              <a:gd name="connsiteX6" fmla="*/ 4868827 w 5085153"/>
              <a:gd name="connsiteY6" fmla="*/ 0 h 2526876"/>
              <a:gd name="connsiteX7" fmla="*/ 5085153 w 5085153"/>
              <a:gd name="connsiteY7" fmla="*/ 578528 h 2526876"/>
              <a:gd name="connsiteX8" fmla="*/ 4973010 w 5085153"/>
              <a:gd name="connsiteY8" fmla="*/ 578528 h 2526876"/>
              <a:gd name="connsiteX9" fmla="*/ 4973010 w 5085153"/>
              <a:gd name="connsiteY9" fmla="*/ 2414733 h 2526876"/>
              <a:gd name="connsiteX10" fmla="*/ 0 w 5085153"/>
              <a:gd name="connsiteY10" fmla="*/ 2414733 h 2526876"/>
              <a:gd name="connsiteX11" fmla="*/ 0 w 5085153"/>
              <a:gd name="connsiteY11" fmla="*/ 2526876 h 2526876"/>
              <a:gd name="connsiteX12" fmla="*/ 21929 w 5085153"/>
              <a:gd name="connsiteY12" fmla="*/ 2339733 h 2526876"/>
              <a:gd name="connsiteX0" fmla="*/ 21929 w 5085153"/>
              <a:gd name="connsiteY0" fmla="*/ 2339733 h 2458783"/>
              <a:gd name="connsiteX1" fmla="*/ 35367 w 5085153"/>
              <a:gd name="connsiteY1" fmla="*/ 2191501 h 2458783"/>
              <a:gd name="connsiteX2" fmla="*/ 0 w 5085153"/>
              <a:gd name="connsiteY2" fmla="*/ 2206367 h 2458783"/>
              <a:gd name="connsiteX3" fmla="*/ 4764644 w 5085153"/>
              <a:gd name="connsiteY3" fmla="*/ 2206367 h 2458783"/>
              <a:gd name="connsiteX4" fmla="*/ 4764644 w 5085153"/>
              <a:gd name="connsiteY4" fmla="*/ 578528 h 2458783"/>
              <a:gd name="connsiteX5" fmla="*/ 4652501 w 5085153"/>
              <a:gd name="connsiteY5" fmla="*/ 578528 h 2458783"/>
              <a:gd name="connsiteX6" fmla="*/ 4868827 w 5085153"/>
              <a:gd name="connsiteY6" fmla="*/ 0 h 2458783"/>
              <a:gd name="connsiteX7" fmla="*/ 5085153 w 5085153"/>
              <a:gd name="connsiteY7" fmla="*/ 578528 h 2458783"/>
              <a:gd name="connsiteX8" fmla="*/ 4973010 w 5085153"/>
              <a:gd name="connsiteY8" fmla="*/ 578528 h 2458783"/>
              <a:gd name="connsiteX9" fmla="*/ 4973010 w 5085153"/>
              <a:gd name="connsiteY9" fmla="*/ 2414733 h 2458783"/>
              <a:gd name="connsiteX10" fmla="*/ 0 w 5085153"/>
              <a:gd name="connsiteY10" fmla="*/ 2414733 h 2458783"/>
              <a:gd name="connsiteX11" fmla="*/ 17684 w 5085153"/>
              <a:gd name="connsiteY11" fmla="*/ 2458783 h 2458783"/>
              <a:gd name="connsiteX12" fmla="*/ 21929 w 5085153"/>
              <a:gd name="connsiteY12" fmla="*/ 2339733 h 2458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85153" h="2458783">
                <a:moveTo>
                  <a:pt x="21929" y="2339733"/>
                </a:moveTo>
                <a:lnTo>
                  <a:pt x="35367" y="2191501"/>
                </a:lnTo>
                <a:lnTo>
                  <a:pt x="0" y="2206367"/>
                </a:lnTo>
                <a:lnTo>
                  <a:pt x="4764644" y="2206367"/>
                </a:lnTo>
                <a:lnTo>
                  <a:pt x="4764644" y="578528"/>
                </a:lnTo>
                <a:lnTo>
                  <a:pt x="4652501" y="578528"/>
                </a:lnTo>
                <a:lnTo>
                  <a:pt x="4868827" y="0"/>
                </a:lnTo>
                <a:lnTo>
                  <a:pt x="5085153" y="578528"/>
                </a:lnTo>
                <a:lnTo>
                  <a:pt x="4973010" y="578528"/>
                </a:lnTo>
                <a:lnTo>
                  <a:pt x="4973010" y="2414733"/>
                </a:lnTo>
                <a:lnTo>
                  <a:pt x="0" y="2414733"/>
                </a:lnTo>
                <a:lnTo>
                  <a:pt x="17684" y="2458783"/>
                </a:lnTo>
                <a:lnTo>
                  <a:pt x="21929" y="233973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E1B3AF13-77F2-4B2E-87AF-8C3D5FF867F0}"/>
              </a:ext>
            </a:extLst>
          </p:cNvPr>
          <p:cNvSpPr/>
          <p:nvPr/>
        </p:nvSpPr>
        <p:spPr>
          <a:xfrm>
            <a:off x="9971314" y="2594282"/>
            <a:ext cx="2220686" cy="565562"/>
          </a:xfrm>
          <a:prstGeom prst="roundRect">
            <a:avLst/>
          </a:prstGeom>
          <a:gradFill>
            <a:gsLst>
              <a:gs pos="42880">
                <a:srgbClr val="C00000"/>
              </a:gs>
              <a:gs pos="100000">
                <a:schemeClr val="accent1">
                  <a:lumMod val="50000"/>
                </a:schemeClr>
              </a:gs>
              <a:gs pos="0">
                <a:srgbClr val="FF0000"/>
              </a:gs>
              <a:gs pos="100000">
                <a:schemeClr val="accent1">
                  <a:lumMod val="45000"/>
                  <a:lumOff val="55000"/>
                </a:schemeClr>
              </a:gs>
              <a:gs pos="65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/>
              <a:t>Πνεύμονες</a:t>
            </a:r>
          </a:p>
        </p:txBody>
      </p:sp>
      <p:sp>
        <p:nvSpPr>
          <p:cNvPr id="17" name="Βέλος: Δεξιό 16">
            <a:extLst>
              <a:ext uri="{FF2B5EF4-FFF2-40B4-BE49-F238E27FC236}">
                <a16:creationId xmlns:a16="http://schemas.microsoft.com/office/drawing/2014/main" id="{60D776F6-47EA-4BB2-90A9-49820E17A1C7}"/>
              </a:ext>
            </a:extLst>
          </p:cNvPr>
          <p:cNvSpPr/>
          <p:nvPr/>
        </p:nvSpPr>
        <p:spPr>
          <a:xfrm rot="10800000">
            <a:off x="8949446" y="2597978"/>
            <a:ext cx="865763" cy="48638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Ορθογώνιο: Στρογγύλεμα γωνιών 17">
            <a:extLst>
              <a:ext uri="{FF2B5EF4-FFF2-40B4-BE49-F238E27FC236}">
                <a16:creationId xmlns:a16="http://schemas.microsoft.com/office/drawing/2014/main" id="{4425EA19-2E02-4A98-A0FC-D347A34A6E85}"/>
              </a:ext>
            </a:extLst>
          </p:cNvPr>
          <p:cNvSpPr/>
          <p:nvPr/>
        </p:nvSpPr>
        <p:spPr>
          <a:xfrm>
            <a:off x="6562233" y="2477766"/>
            <a:ext cx="2220686" cy="71845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/>
              <a:t>Αριστερός κόλπος</a:t>
            </a:r>
          </a:p>
        </p:txBody>
      </p:sp>
      <p:sp>
        <p:nvSpPr>
          <p:cNvPr id="19" name="Βέλος: Κάτω 18">
            <a:extLst>
              <a:ext uri="{FF2B5EF4-FFF2-40B4-BE49-F238E27FC236}">
                <a16:creationId xmlns:a16="http://schemas.microsoft.com/office/drawing/2014/main" id="{3CCF4C2F-8E92-4C0E-88A0-4B406AAE24E6}"/>
              </a:ext>
            </a:extLst>
          </p:cNvPr>
          <p:cNvSpPr/>
          <p:nvPr/>
        </p:nvSpPr>
        <p:spPr>
          <a:xfrm>
            <a:off x="7506477" y="3429000"/>
            <a:ext cx="447869" cy="106517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Ορθογώνιο: Στρογγύλεμα γωνιών 19">
            <a:extLst>
              <a:ext uri="{FF2B5EF4-FFF2-40B4-BE49-F238E27FC236}">
                <a16:creationId xmlns:a16="http://schemas.microsoft.com/office/drawing/2014/main" id="{D7F1AE45-F537-4862-9CD5-1E3DA7A058CE}"/>
              </a:ext>
            </a:extLst>
          </p:cNvPr>
          <p:cNvSpPr/>
          <p:nvPr/>
        </p:nvSpPr>
        <p:spPr>
          <a:xfrm>
            <a:off x="6618701" y="4658957"/>
            <a:ext cx="2220686" cy="71845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/>
              <a:t>Αριστερή κοιλία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5BB3F3-BEB2-4EAC-BACD-2C82973F0BEB}"/>
              </a:ext>
            </a:extLst>
          </p:cNvPr>
          <p:cNvSpPr txBox="1"/>
          <p:nvPr/>
        </p:nvSpPr>
        <p:spPr>
          <a:xfrm>
            <a:off x="6863324" y="5795370"/>
            <a:ext cx="3339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/>
              <a:t>Μέσω πνευμονικής αρτηρίας</a:t>
            </a:r>
          </a:p>
        </p:txBody>
      </p:sp>
      <p:sp>
        <p:nvSpPr>
          <p:cNvPr id="23" name="Ορθογώνιο 22">
            <a:extLst>
              <a:ext uri="{FF2B5EF4-FFF2-40B4-BE49-F238E27FC236}">
                <a16:creationId xmlns:a16="http://schemas.microsoft.com/office/drawing/2014/main" id="{1C45E869-E6EE-4F62-A6FB-3577D315B5B6}"/>
              </a:ext>
            </a:extLst>
          </p:cNvPr>
          <p:cNvSpPr/>
          <p:nvPr/>
        </p:nvSpPr>
        <p:spPr>
          <a:xfrm>
            <a:off x="5107696" y="5242051"/>
            <a:ext cx="157395" cy="5896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Βέλος: Κυκλικό 24">
            <a:extLst>
              <a:ext uri="{FF2B5EF4-FFF2-40B4-BE49-F238E27FC236}">
                <a16:creationId xmlns:a16="http://schemas.microsoft.com/office/drawing/2014/main" id="{D008AF91-9C22-46A4-A13B-8B13E0CBCB9F}"/>
              </a:ext>
            </a:extLst>
          </p:cNvPr>
          <p:cNvSpPr/>
          <p:nvPr/>
        </p:nvSpPr>
        <p:spPr>
          <a:xfrm rot="16200000">
            <a:off x="4455376" y="2256768"/>
            <a:ext cx="3901506" cy="2259680"/>
          </a:xfrm>
          <a:prstGeom prst="circularArrow">
            <a:avLst>
              <a:gd name="adj1" fmla="val 5784"/>
              <a:gd name="adj2" fmla="val 915643"/>
              <a:gd name="adj3" fmla="val 21265484"/>
              <a:gd name="adj4" fmla="val 10800000"/>
              <a:gd name="adj5" fmla="val 1135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26" name="Οβάλ 25">
            <a:extLst>
              <a:ext uri="{FF2B5EF4-FFF2-40B4-BE49-F238E27FC236}">
                <a16:creationId xmlns:a16="http://schemas.microsoft.com/office/drawing/2014/main" id="{0EBB8865-9104-411D-944F-569BE3B95E6E}"/>
              </a:ext>
            </a:extLst>
          </p:cNvPr>
          <p:cNvSpPr/>
          <p:nvPr/>
        </p:nvSpPr>
        <p:spPr>
          <a:xfrm>
            <a:off x="6955277" y="1435854"/>
            <a:ext cx="2490280" cy="774297"/>
          </a:xfrm>
          <a:prstGeom prst="ellipse">
            <a:avLst/>
          </a:prstGeom>
          <a:gradFill>
            <a:gsLst>
              <a:gs pos="42000">
                <a:srgbClr val="C00000"/>
              </a:gs>
              <a:gs pos="100000">
                <a:schemeClr val="accent1">
                  <a:lumMod val="50000"/>
                </a:schemeClr>
              </a:gs>
              <a:gs pos="0">
                <a:srgbClr val="FF0000"/>
              </a:gs>
              <a:gs pos="100000">
                <a:schemeClr val="accent1">
                  <a:lumMod val="45000"/>
                  <a:lumOff val="55000"/>
                </a:schemeClr>
              </a:gs>
              <a:gs pos="59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200"/>
              <a:t>Όλο το σώμα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145CBF-CC17-4F67-8243-35FC5CF5BCA2}"/>
              </a:ext>
            </a:extLst>
          </p:cNvPr>
          <p:cNvSpPr txBox="1"/>
          <p:nvPr/>
        </p:nvSpPr>
        <p:spPr>
          <a:xfrm>
            <a:off x="4599110" y="3359871"/>
            <a:ext cx="2097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/>
              <a:t>Μέσω  αορτής</a:t>
            </a:r>
          </a:p>
        </p:txBody>
      </p:sp>
      <p:sp>
        <p:nvSpPr>
          <p:cNvPr id="28" name="Βέλος: Αριστερό-επάνω 14">
            <a:extLst>
              <a:ext uri="{FF2B5EF4-FFF2-40B4-BE49-F238E27FC236}">
                <a16:creationId xmlns:a16="http://schemas.microsoft.com/office/drawing/2014/main" id="{76993306-4836-45BB-B359-D44F9A60FD7B}"/>
              </a:ext>
            </a:extLst>
          </p:cNvPr>
          <p:cNvSpPr/>
          <p:nvPr/>
        </p:nvSpPr>
        <p:spPr>
          <a:xfrm rot="10800000">
            <a:off x="3829445" y="1608713"/>
            <a:ext cx="2997621" cy="788639"/>
          </a:xfrm>
          <a:custGeom>
            <a:avLst/>
            <a:gdLst>
              <a:gd name="connsiteX0" fmla="*/ 0 w 5663681"/>
              <a:gd name="connsiteY0" fmla="*/ 2310550 h 2526876"/>
              <a:gd name="connsiteX1" fmla="*/ 578528 w 5663681"/>
              <a:gd name="connsiteY1" fmla="*/ 2094224 h 2526876"/>
              <a:gd name="connsiteX2" fmla="*/ 578528 w 5663681"/>
              <a:gd name="connsiteY2" fmla="*/ 2206367 h 2526876"/>
              <a:gd name="connsiteX3" fmla="*/ 5343172 w 5663681"/>
              <a:gd name="connsiteY3" fmla="*/ 2206367 h 2526876"/>
              <a:gd name="connsiteX4" fmla="*/ 5343172 w 5663681"/>
              <a:gd name="connsiteY4" fmla="*/ 578528 h 2526876"/>
              <a:gd name="connsiteX5" fmla="*/ 5231029 w 5663681"/>
              <a:gd name="connsiteY5" fmla="*/ 578528 h 2526876"/>
              <a:gd name="connsiteX6" fmla="*/ 5447355 w 5663681"/>
              <a:gd name="connsiteY6" fmla="*/ 0 h 2526876"/>
              <a:gd name="connsiteX7" fmla="*/ 5663681 w 5663681"/>
              <a:gd name="connsiteY7" fmla="*/ 578528 h 2526876"/>
              <a:gd name="connsiteX8" fmla="*/ 5551538 w 5663681"/>
              <a:gd name="connsiteY8" fmla="*/ 578528 h 2526876"/>
              <a:gd name="connsiteX9" fmla="*/ 5551538 w 5663681"/>
              <a:gd name="connsiteY9" fmla="*/ 2414733 h 2526876"/>
              <a:gd name="connsiteX10" fmla="*/ 578528 w 5663681"/>
              <a:gd name="connsiteY10" fmla="*/ 2414733 h 2526876"/>
              <a:gd name="connsiteX11" fmla="*/ 578528 w 5663681"/>
              <a:gd name="connsiteY11" fmla="*/ 2526876 h 2526876"/>
              <a:gd name="connsiteX12" fmla="*/ 0 w 5663681"/>
              <a:gd name="connsiteY12" fmla="*/ 2310550 h 2526876"/>
              <a:gd name="connsiteX0" fmla="*/ 0 w 5148115"/>
              <a:gd name="connsiteY0" fmla="*/ 2320278 h 2526876"/>
              <a:gd name="connsiteX1" fmla="*/ 62962 w 5148115"/>
              <a:gd name="connsiteY1" fmla="*/ 2094224 h 2526876"/>
              <a:gd name="connsiteX2" fmla="*/ 62962 w 5148115"/>
              <a:gd name="connsiteY2" fmla="*/ 2206367 h 2526876"/>
              <a:gd name="connsiteX3" fmla="*/ 4827606 w 5148115"/>
              <a:gd name="connsiteY3" fmla="*/ 2206367 h 2526876"/>
              <a:gd name="connsiteX4" fmla="*/ 4827606 w 5148115"/>
              <a:gd name="connsiteY4" fmla="*/ 578528 h 2526876"/>
              <a:gd name="connsiteX5" fmla="*/ 4715463 w 5148115"/>
              <a:gd name="connsiteY5" fmla="*/ 578528 h 2526876"/>
              <a:gd name="connsiteX6" fmla="*/ 4931789 w 5148115"/>
              <a:gd name="connsiteY6" fmla="*/ 0 h 2526876"/>
              <a:gd name="connsiteX7" fmla="*/ 5148115 w 5148115"/>
              <a:gd name="connsiteY7" fmla="*/ 578528 h 2526876"/>
              <a:gd name="connsiteX8" fmla="*/ 5035972 w 5148115"/>
              <a:gd name="connsiteY8" fmla="*/ 578528 h 2526876"/>
              <a:gd name="connsiteX9" fmla="*/ 5035972 w 5148115"/>
              <a:gd name="connsiteY9" fmla="*/ 2414733 h 2526876"/>
              <a:gd name="connsiteX10" fmla="*/ 62962 w 5148115"/>
              <a:gd name="connsiteY10" fmla="*/ 2414733 h 2526876"/>
              <a:gd name="connsiteX11" fmla="*/ 62962 w 5148115"/>
              <a:gd name="connsiteY11" fmla="*/ 2526876 h 2526876"/>
              <a:gd name="connsiteX12" fmla="*/ 0 w 5148115"/>
              <a:gd name="connsiteY12" fmla="*/ 2320278 h 2526876"/>
              <a:gd name="connsiteX0" fmla="*/ 0 w 5089749"/>
              <a:gd name="connsiteY0" fmla="*/ 2339733 h 2526876"/>
              <a:gd name="connsiteX1" fmla="*/ 4596 w 5089749"/>
              <a:gd name="connsiteY1" fmla="*/ 2094224 h 2526876"/>
              <a:gd name="connsiteX2" fmla="*/ 4596 w 5089749"/>
              <a:gd name="connsiteY2" fmla="*/ 2206367 h 2526876"/>
              <a:gd name="connsiteX3" fmla="*/ 4769240 w 5089749"/>
              <a:gd name="connsiteY3" fmla="*/ 2206367 h 2526876"/>
              <a:gd name="connsiteX4" fmla="*/ 4769240 w 5089749"/>
              <a:gd name="connsiteY4" fmla="*/ 578528 h 2526876"/>
              <a:gd name="connsiteX5" fmla="*/ 4657097 w 5089749"/>
              <a:gd name="connsiteY5" fmla="*/ 578528 h 2526876"/>
              <a:gd name="connsiteX6" fmla="*/ 4873423 w 5089749"/>
              <a:gd name="connsiteY6" fmla="*/ 0 h 2526876"/>
              <a:gd name="connsiteX7" fmla="*/ 5089749 w 5089749"/>
              <a:gd name="connsiteY7" fmla="*/ 578528 h 2526876"/>
              <a:gd name="connsiteX8" fmla="*/ 4977606 w 5089749"/>
              <a:gd name="connsiteY8" fmla="*/ 578528 h 2526876"/>
              <a:gd name="connsiteX9" fmla="*/ 4977606 w 5089749"/>
              <a:gd name="connsiteY9" fmla="*/ 2414733 h 2526876"/>
              <a:gd name="connsiteX10" fmla="*/ 4596 w 5089749"/>
              <a:gd name="connsiteY10" fmla="*/ 2414733 h 2526876"/>
              <a:gd name="connsiteX11" fmla="*/ 4596 w 5089749"/>
              <a:gd name="connsiteY11" fmla="*/ 2526876 h 2526876"/>
              <a:gd name="connsiteX12" fmla="*/ 0 w 5089749"/>
              <a:gd name="connsiteY12" fmla="*/ 2339733 h 2526876"/>
              <a:gd name="connsiteX0" fmla="*/ 21929 w 5085153"/>
              <a:gd name="connsiteY0" fmla="*/ 2339733 h 2526876"/>
              <a:gd name="connsiteX1" fmla="*/ 0 w 5085153"/>
              <a:gd name="connsiteY1" fmla="*/ 2094224 h 2526876"/>
              <a:gd name="connsiteX2" fmla="*/ 0 w 5085153"/>
              <a:gd name="connsiteY2" fmla="*/ 2206367 h 2526876"/>
              <a:gd name="connsiteX3" fmla="*/ 4764644 w 5085153"/>
              <a:gd name="connsiteY3" fmla="*/ 2206367 h 2526876"/>
              <a:gd name="connsiteX4" fmla="*/ 4764644 w 5085153"/>
              <a:gd name="connsiteY4" fmla="*/ 578528 h 2526876"/>
              <a:gd name="connsiteX5" fmla="*/ 4652501 w 5085153"/>
              <a:gd name="connsiteY5" fmla="*/ 578528 h 2526876"/>
              <a:gd name="connsiteX6" fmla="*/ 4868827 w 5085153"/>
              <a:gd name="connsiteY6" fmla="*/ 0 h 2526876"/>
              <a:gd name="connsiteX7" fmla="*/ 5085153 w 5085153"/>
              <a:gd name="connsiteY7" fmla="*/ 578528 h 2526876"/>
              <a:gd name="connsiteX8" fmla="*/ 4973010 w 5085153"/>
              <a:gd name="connsiteY8" fmla="*/ 578528 h 2526876"/>
              <a:gd name="connsiteX9" fmla="*/ 4973010 w 5085153"/>
              <a:gd name="connsiteY9" fmla="*/ 2414733 h 2526876"/>
              <a:gd name="connsiteX10" fmla="*/ 0 w 5085153"/>
              <a:gd name="connsiteY10" fmla="*/ 2414733 h 2526876"/>
              <a:gd name="connsiteX11" fmla="*/ 0 w 5085153"/>
              <a:gd name="connsiteY11" fmla="*/ 2526876 h 2526876"/>
              <a:gd name="connsiteX12" fmla="*/ 21929 w 5085153"/>
              <a:gd name="connsiteY12" fmla="*/ 2339733 h 2526876"/>
              <a:gd name="connsiteX0" fmla="*/ 21929 w 5085153"/>
              <a:gd name="connsiteY0" fmla="*/ 2339733 h 2526876"/>
              <a:gd name="connsiteX1" fmla="*/ 35367 w 5085153"/>
              <a:gd name="connsiteY1" fmla="*/ 2191501 h 2526876"/>
              <a:gd name="connsiteX2" fmla="*/ 0 w 5085153"/>
              <a:gd name="connsiteY2" fmla="*/ 2206367 h 2526876"/>
              <a:gd name="connsiteX3" fmla="*/ 4764644 w 5085153"/>
              <a:gd name="connsiteY3" fmla="*/ 2206367 h 2526876"/>
              <a:gd name="connsiteX4" fmla="*/ 4764644 w 5085153"/>
              <a:gd name="connsiteY4" fmla="*/ 578528 h 2526876"/>
              <a:gd name="connsiteX5" fmla="*/ 4652501 w 5085153"/>
              <a:gd name="connsiteY5" fmla="*/ 578528 h 2526876"/>
              <a:gd name="connsiteX6" fmla="*/ 4868827 w 5085153"/>
              <a:gd name="connsiteY6" fmla="*/ 0 h 2526876"/>
              <a:gd name="connsiteX7" fmla="*/ 5085153 w 5085153"/>
              <a:gd name="connsiteY7" fmla="*/ 578528 h 2526876"/>
              <a:gd name="connsiteX8" fmla="*/ 4973010 w 5085153"/>
              <a:gd name="connsiteY8" fmla="*/ 578528 h 2526876"/>
              <a:gd name="connsiteX9" fmla="*/ 4973010 w 5085153"/>
              <a:gd name="connsiteY9" fmla="*/ 2414733 h 2526876"/>
              <a:gd name="connsiteX10" fmla="*/ 0 w 5085153"/>
              <a:gd name="connsiteY10" fmla="*/ 2414733 h 2526876"/>
              <a:gd name="connsiteX11" fmla="*/ 0 w 5085153"/>
              <a:gd name="connsiteY11" fmla="*/ 2526876 h 2526876"/>
              <a:gd name="connsiteX12" fmla="*/ 21929 w 5085153"/>
              <a:gd name="connsiteY12" fmla="*/ 2339733 h 2526876"/>
              <a:gd name="connsiteX0" fmla="*/ 21929 w 5085153"/>
              <a:gd name="connsiteY0" fmla="*/ 2339733 h 2458783"/>
              <a:gd name="connsiteX1" fmla="*/ 35367 w 5085153"/>
              <a:gd name="connsiteY1" fmla="*/ 2191501 h 2458783"/>
              <a:gd name="connsiteX2" fmla="*/ 0 w 5085153"/>
              <a:gd name="connsiteY2" fmla="*/ 2206367 h 2458783"/>
              <a:gd name="connsiteX3" fmla="*/ 4764644 w 5085153"/>
              <a:gd name="connsiteY3" fmla="*/ 2206367 h 2458783"/>
              <a:gd name="connsiteX4" fmla="*/ 4764644 w 5085153"/>
              <a:gd name="connsiteY4" fmla="*/ 578528 h 2458783"/>
              <a:gd name="connsiteX5" fmla="*/ 4652501 w 5085153"/>
              <a:gd name="connsiteY5" fmla="*/ 578528 h 2458783"/>
              <a:gd name="connsiteX6" fmla="*/ 4868827 w 5085153"/>
              <a:gd name="connsiteY6" fmla="*/ 0 h 2458783"/>
              <a:gd name="connsiteX7" fmla="*/ 5085153 w 5085153"/>
              <a:gd name="connsiteY7" fmla="*/ 578528 h 2458783"/>
              <a:gd name="connsiteX8" fmla="*/ 4973010 w 5085153"/>
              <a:gd name="connsiteY8" fmla="*/ 578528 h 2458783"/>
              <a:gd name="connsiteX9" fmla="*/ 4973010 w 5085153"/>
              <a:gd name="connsiteY9" fmla="*/ 2414733 h 2458783"/>
              <a:gd name="connsiteX10" fmla="*/ 0 w 5085153"/>
              <a:gd name="connsiteY10" fmla="*/ 2414733 h 2458783"/>
              <a:gd name="connsiteX11" fmla="*/ 17684 w 5085153"/>
              <a:gd name="connsiteY11" fmla="*/ 2458783 h 2458783"/>
              <a:gd name="connsiteX12" fmla="*/ 21929 w 5085153"/>
              <a:gd name="connsiteY12" fmla="*/ 2339733 h 2458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85153" h="2458783">
                <a:moveTo>
                  <a:pt x="21929" y="2339733"/>
                </a:moveTo>
                <a:lnTo>
                  <a:pt x="35367" y="2191501"/>
                </a:lnTo>
                <a:lnTo>
                  <a:pt x="0" y="2206367"/>
                </a:lnTo>
                <a:lnTo>
                  <a:pt x="4764644" y="2206367"/>
                </a:lnTo>
                <a:lnTo>
                  <a:pt x="4764644" y="578528"/>
                </a:lnTo>
                <a:lnTo>
                  <a:pt x="4652501" y="578528"/>
                </a:lnTo>
                <a:lnTo>
                  <a:pt x="4868827" y="0"/>
                </a:lnTo>
                <a:lnTo>
                  <a:pt x="5085153" y="578528"/>
                </a:lnTo>
                <a:lnTo>
                  <a:pt x="4973010" y="578528"/>
                </a:lnTo>
                <a:lnTo>
                  <a:pt x="4973010" y="2414733"/>
                </a:lnTo>
                <a:lnTo>
                  <a:pt x="0" y="2414733"/>
                </a:lnTo>
                <a:lnTo>
                  <a:pt x="17684" y="2458783"/>
                </a:lnTo>
                <a:lnTo>
                  <a:pt x="21929" y="233973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88E7E4-5BC9-4957-A323-41D7604C2C2E}"/>
              </a:ext>
            </a:extLst>
          </p:cNvPr>
          <p:cNvSpPr txBox="1"/>
          <p:nvPr/>
        </p:nvSpPr>
        <p:spPr>
          <a:xfrm>
            <a:off x="4192891" y="1668119"/>
            <a:ext cx="2097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/>
              <a:t>Μέσω φλεβών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58DE44-C630-4BA8-ACB6-C3224B544FE5}"/>
              </a:ext>
            </a:extLst>
          </p:cNvPr>
          <p:cNvSpPr txBox="1"/>
          <p:nvPr/>
        </p:nvSpPr>
        <p:spPr>
          <a:xfrm>
            <a:off x="8739163" y="3204912"/>
            <a:ext cx="1500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/>
              <a:t>Πνευμονική φλέβα</a:t>
            </a:r>
          </a:p>
        </p:txBody>
      </p:sp>
    </p:spTree>
    <p:extLst>
      <p:ext uri="{BB962C8B-B14F-4D97-AF65-F5344CB8AC3E}">
        <p14:creationId xmlns:p14="http://schemas.microsoft.com/office/powerpoint/2010/main" val="373281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5" grpId="0" animBg="1"/>
      <p:bldP spid="26" grpId="0" animBg="1"/>
      <p:bldP spid="27" grpId="0"/>
      <p:bldP spid="28" grpId="0" animBg="1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Καταγραφή οθόνης 3">
            <a:hlinkClick r:id="" action="ppaction://media"/>
            <a:extLst>
              <a:ext uri="{FF2B5EF4-FFF2-40B4-BE49-F238E27FC236}">
                <a16:creationId xmlns:a16="http://schemas.microsoft.com/office/drawing/2014/main" id="{897813D2-0B81-4FFA-B74B-B667C936640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516.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858" y="214605"/>
            <a:ext cx="10450284" cy="650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4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28BD42D-D63D-4AAB-BC58-2DE82B6B9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84"/>
            <a:ext cx="10515600" cy="511953"/>
          </a:xfrm>
        </p:spPr>
        <p:txBody>
          <a:bodyPr>
            <a:noAutofit/>
          </a:bodyPr>
          <a:lstStyle/>
          <a:p>
            <a:pPr algn="ctr"/>
            <a:r>
              <a:rPr lang="el-GR" sz="3600"/>
              <a:t>Παλμοί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488F8BD-1D9A-4185-AD43-B2EE1EBB9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1184"/>
            <a:ext cx="10515600" cy="600334"/>
          </a:xfrm>
        </p:spPr>
        <p:txBody>
          <a:bodyPr/>
          <a:lstStyle/>
          <a:p>
            <a:r>
              <a:rPr lang="el-GR"/>
              <a:t>Προκύπτουν από διαδοχικές συστολές και χαλάσεις του μυοκαρδίου</a:t>
            </a:r>
            <a:endParaRPr lang="en-US"/>
          </a:p>
          <a:p>
            <a:endParaRPr lang="en-US"/>
          </a:p>
          <a:p>
            <a:endParaRPr lang="el-GR"/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E6A8E78E-6CF4-4CAE-BC3A-1E1D01E2F886}"/>
              </a:ext>
            </a:extLst>
          </p:cNvPr>
          <p:cNvSpPr/>
          <p:nvPr/>
        </p:nvSpPr>
        <p:spPr>
          <a:xfrm>
            <a:off x="4396455" y="2019931"/>
            <a:ext cx="3399089" cy="970483"/>
          </a:xfrm>
          <a:prstGeom prst="ellipse">
            <a:avLst/>
          </a:prstGeom>
          <a:solidFill>
            <a:srgbClr val="B05858"/>
          </a:solidFill>
          <a:ln>
            <a:solidFill>
              <a:srgbClr val="B05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/>
              <a:t>Φυσιολογικός αριθμός παλμών</a:t>
            </a:r>
          </a:p>
        </p:txBody>
      </p:sp>
      <p:sp>
        <p:nvSpPr>
          <p:cNvPr id="5" name="Βέλος: Κάτω 4">
            <a:extLst>
              <a:ext uri="{FF2B5EF4-FFF2-40B4-BE49-F238E27FC236}">
                <a16:creationId xmlns:a16="http://schemas.microsoft.com/office/drawing/2014/main" id="{52B12ACF-6314-4C6C-AD94-15CEE424F4BD}"/>
              </a:ext>
            </a:extLst>
          </p:cNvPr>
          <p:cNvSpPr/>
          <p:nvPr/>
        </p:nvSpPr>
        <p:spPr>
          <a:xfrm rot="3474709">
            <a:off x="3528574" y="2785814"/>
            <a:ext cx="457200" cy="1838750"/>
          </a:xfrm>
          <a:prstGeom prst="downArrow">
            <a:avLst/>
          </a:prstGeom>
          <a:solidFill>
            <a:srgbClr val="B05858"/>
          </a:solidFill>
          <a:ln>
            <a:solidFill>
              <a:srgbClr val="B05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Βέλος: Κάτω 5">
            <a:extLst>
              <a:ext uri="{FF2B5EF4-FFF2-40B4-BE49-F238E27FC236}">
                <a16:creationId xmlns:a16="http://schemas.microsoft.com/office/drawing/2014/main" id="{02932EB0-10EB-4B59-B09F-C134544C137E}"/>
              </a:ext>
            </a:extLst>
          </p:cNvPr>
          <p:cNvSpPr/>
          <p:nvPr/>
        </p:nvSpPr>
        <p:spPr>
          <a:xfrm rot="18272576">
            <a:off x="8051268" y="2813347"/>
            <a:ext cx="457200" cy="1838750"/>
          </a:xfrm>
          <a:prstGeom prst="downArrow">
            <a:avLst/>
          </a:prstGeom>
          <a:solidFill>
            <a:srgbClr val="B05858"/>
          </a:solidFill>
          <a:ln>
            <a:solidFill>
              <a:srgbClr val="B05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Βέλος: Κάτω 6">
            <a:extLst>
              <a:ext uri="{FF2B5EF4-FFF2-40B4-BE49-F238E27FC236}">
                <a16:creationId xmlns:a16="http://schemas.microsoft.com/office/drawing/2014/main" id="{43EF546A-DFD9-4A12-92C6-952273E82578}"/>
              </a:ext>
            </a:extLst>
          </p:cNvPr>
          <p:cNvSpPr/>
          <p:nvPr/>
        </p:nvSpPr>
        <p:spPr>
          <a:xfrm>
            <a:off x="5796645" y="3209566"/>
            <a:ext cx="457200" cy="1250633"/>
          </a:xfrm>
          <a:prstGeom prst="downArrow">
            <a:avLst/>
          </a:prstGeom>
          <a:solidFill>
            <a:srgbClr val="B05858"/>
          </a:solidFill>
          <a:ln>
            <a:solidFill>
              <a:srgbClr val="B05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FD390F-D3B8-42CF-AE7E-EAA7B1BD09D4}"/>
              </a:ext>
            </a:extLst>
          </p:cNvPr>
          <p:cNvSpPr txBox="1"/>
          <p:nvPr/>
        </p:nvSpPr>
        <p:spPr>
          <a:xfrm>
            <a:off x="1287624" y="4581331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/>
              <a:t>Ενήλικες</a:t>
            </a:r>
            <a:endParaRPr lang="el-GR" sz="20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406F32-B28E-42E3-88FE-0D86EA143138}"/>
              </a:ext>
            </a:extLst>
          </p:cNvPr>
          <p:cNvSpPr txBox="1"/>
          <p:nvPr/>
        </p:nvSpPr>
        <p:spPr>
          <a:xfrm>
            <a:off x="4882245" y="4636209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/>
              <a:t>Γυναίκες</a:t>
            </a:r>
            <a:endParaRPr lang="el-GR" sz="200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79756C-3019-487D-8431-B568D2819768}"/>
              </a:ext>
            </a:extLst>
          </p:cNvPr>
          <p:cNvSpPr txBox="1"/>
          <p:nvPr/>
        </p:nvSpPr>
        <p:spPr>
          <a:xfrm>
            <a:off x="8176726" y="4643328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/>
              <a:t>Νεογέννητα</a:t>
            </a:r>
            <a:endParaRPr lang="el-GR" sz="2000" b="1"/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0D840C9C-4C1E-41D6-8C13-F71CC429A669}"/>
              </a:ext>
            </a:extLst>
          </p:cNvPr>
          <p:cNvSpPr/>
          <p:nvPr/>
        </p:nvSpPr>
        <p:spPr>
          <a:xfrm>
            <a:off x="1170990" y="5299789"/>
            <a:ext cx="2285999" cy="780977"/>
          </a:xfrm>
          <a:prstGeom prst="ellipse">
            <a:avLst/>
          </a:prstGeom>
          <a:solidFill>
            <a:srgbClr val="B05858"/>
          </a:solidFill>
          <a:ln>
            <a:solidFill>
              <a:srgbClr val="B05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/>
              <a:t>60-80     ανά λεπτό</a:t>
            </a:r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200B9981-BA83-4AA8-8E22-0943CDEE6FA4}"/>
              </a:ext>
            </a:extLst>
          </p:cNvPr>
          <p:cNvSpPr/>
          <p:nvPr/>
        </p:nvSpPr>
        <p:spPr>
          <a:xfrm>
            <a:off x="8331459" y="5299789"/>
            <a:ext cx="1976533" cy="780978"/>
          </a:xfrm>
          <a:prstGeom prst="ellipse">
            <a:avLst/>
          </a:prstGeom>
          <a:solidFill>
            <a:srgbClr val="B05858"/>
          </a:solidFill>
          <a:ln>
            <a:solidFill>
              <a:srgbClr val="B05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/>
              <a:t>130 ανά λεπτό</a:t>
            </a:r>
          </a:p>
        </p:txBody>
      </p:sp>
      <p:sp>
        <p:nvSpPr>
          <p:cNvPr id="13" name="Οβάλ 12">
            <a:extLst>
              <a:ext uri="{FF2B5EF4-FFF2-40B4-BE49-F238E27FC236}">
                <a16:creationId xmlns:a16="http://schemas.microsoft.com/office/drawing/2014/main" id="{4867A7B6-EAF2-406D-B895-6D7E627F3E92}"/>
              </a:ext>
            </a:extLst>
          </p:cNvPr>
          <p:cNvSpPr/>
          <p:nvPr/>
        </p:nvSpPr>
        <p:spPr>
          <a:xfrm>
            <a:off x="4905957" y="5335439"/>
            <a:ext cx="2147986" cy="780978"/>
          </a:xfrm>
          <a:prstGeom prst="ellipse">
            <a:avLst/>
          </a:prstGeom>
          <a:solidFill>
            <a:srgbClr val="B05858"/>
          </a:solidFill>
          <a:ln>
            <a:solidFill>
              <a:srgbClr val="B05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/>
              <a:t>&gt;60-80 ανά λεπτό</a:t>
            </a:r>
          </a:p>
        </p:txBody>
      </p:sp>
    </p:spTree>
    <p:extLst>
      <p:ext uri="{BB962C8B-B14F-4D97-AF65-F5344CB8AC3E}">
        <p14:creationId xmlns:p14="http://schemas.microsoft.com/office/powerpoint/2010/main" val="325722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B9EC279-606B-47AD-A817-D45B0B219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114"/>
            <a:ext cx="10515600" cy="661955"/>
          </a:xfrm>
        </p:spPr>
        <p:txBody>
          <a:bodyPr>
            <a:normAutofit/>
          </a:bodyPr>
          <a:lstStyle/>
          <a:p>
            <a:pPr algn="ctr"/>
            <a:r>
              <a:rPr lang="el-GR" sz="3600"/>
              <a:t>Αιμοφόρα Αγγεία</a:t>
            </a:r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F88932EE-709F-49DD-9FA9-03BC820DE35B}"/>
              </a:ext>
            </a:extLst>
          </p:cNvPr>
          <p:cNvSpPr/>
          <p:nvPr/>
        </p:nvSpPr>
        <p:spPr>
          <a:xfrm>
            <a:off x="2555033" y="998376"/>
            <a:ext cx="6858000" cy="1418253"/>
          </a:xfrm>
          <a:prstGeom prst="roundRect">
            <a:avLst/>
          </a:prstGeom>
          <a:solidFill>
            <a:srgbClr val="B0585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/>
              <a:t>Δίκτυο σωλήνων που διατρέχει ολόκληρο το σώμα και μέσα στο οποίο κυλά το αίμα.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68B698-773C-48D7-A643-68FAEDE737A5}"/>
              </a:ext>
            </a:extLst>
          </p:cNvPr>
          <p:cNvSpPr txBox="1"/>
          <p:nvPr/>
        </p:nvSpPr>
        <p:spPr>
          <a:xfrm>
            <a:off x="513184" y="2785188"/>
            <a:ext cx="2621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/>
              <a:t>Αρτηρίες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1A469E-F10D-4583-B098-678AC0806F00}"/>
              </a:ext>
            </a:extLst>
          </p:cNvPr>
          <p:cNvSpPr txBox="1"/>
          <p:nvPr/>
        </p:nvSpPr>
        <p:spPr>
          <a:xfrm>
            <a:off x="367005" y="5988698"/>
            <a:ext cx="3131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/>
              <a:t>Μεταφέρουν αίμα από την καρδιά στην περιφέρεια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62D80A6E-F7E7-4FF6-9B97-63B2862F11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9" t="19791" r="53674" b="7871"/>
          <a:stretch/>
        </p:blipFill>
        <p:spPr>
          <a:xfrm>
            <a:off x="83975" y="3284375"/>
            <a:ext cx="3657601" cy="25752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4F6ECC-3068-4A73-9F18-B30321755900}"/>
              </a:ext>
            </a:extLst>
          </p:cNvPr>
          <p:cNvSpPr txBox="1"/>
          <p:nvPr/>
        </p:nvSpPr>
        <p:spPr>
          <a:xfrm>
            <a:off x="4519127" y="2822710"/>
            <a:ext cx="2621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/>
              <a:t>Φλέβες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D6A13E-D837-409E-B61F-45896818E26B}"/>
              </a:ext>
            </a:extLst>
          </p:cNvPr>
          <p:cNvSpPr txBox="1"/>
          <p:nvPr/>
        </p:nvSpPr>
        <p:spPr>
          <a:xfrm>
            <a:off x="4335626" y="5988697"/>
            <a:ext cx="3131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/>
              <a:t>Μεταφέρουν αίμα από την περιφέρεια στην καρδιά</a:t>
            </a:r>
          </a:p>
        </p:txBody>
      </p:sp>
      <p:pic>
        <p:nvPicPr>
          <p:cNvPr id="1028" name="Picture 4" descr="What is the difference between an artery and a vein?">
            <a:extLst>
              <a:ext uri="{FF2B5EF4-FFF2-40B4-BE49-F238E27FC236}">
                <a16:creationId xmlns:a16="http://schemas.microsoft.com/office/drawing/2014/main" id="{730AF642-FFCF-4BB7-B5B5-F1D45080F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0" t="19654" r="4399" b="8577"/>
          <a:stretch/>
        </p:blipFill>
        <p:spPr bwMode="auto">
          <a:xfrm>
            <a:off x="3856653" y="3284375"/>
            <a:ext cx="4254760" cy="253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84CFA5-530A-4497-B4A6-070F65CE2EFA}"/>
              </a:ext>
            </a:extLst>
          </p:cNvPr>
          <p:cNvSpPr txBox="1"/>
          <p:nvPr/>
        </p:nvSpPr>
        <p:spPr>
          <a:xfrm>
            <a:off x="8888964" y="2822709"/>
            <a:ext cx="2621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/>
              <a:t>Τριχοειδή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68DDAB-CA37-47C2-A9B2-DAF00F5D69B3}"/>
              </a:ext>
            </a:extLst>
          </p:cNvPr>
          <p:cNvSpPr txBox="1"/>
          <p:nvPr/>
        </p:nvSpPr>
        <p:spPr>
          <a:xfrm>
            <a:off x="8201609" y="5859624"/>
            <a:ext cx="3996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/>
              <a:t>Ανάμεσα σε αρτηρίες και φλέβες, υπεύθυνα για ανταλλαγη ουσιών μεταξύ αίματος και ιστών</a:t>
            </a:r>
          </a:p>
        </p:txBody>
      </p:sp>
      <p:pic>
        <p:nvPicPr>
          <p:cNvPr id="1032" name="Picture 8" descr="ΑΙΜΟΦΟΡΑ ΑΓΓΕΙΑ 3. ΚΥΚΛΟΦΟΡΙΚΟ ΣΥΣΤΗΜΑ. - ppt κατέβασμα">
            <a:extLst>
              <a:ext uri="{FF2B5EF4-FFF2-40B4-BE49-F238E27FC236}">
                <a16:creationId xmlns:a16="http://schemas.microsoft.com/office/drawing/2014/main" id="{7AC714F0-F3C4-4451-9C6A-B29E52D090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56" b="14558"/>
          <a:stretch/>
        </p:blipFill>
        <p:spPr bwMode="auto">
          <a:xfrm>
            <a:off x="7937240" y="3335429"/>
            <a:ext cx="4254760" cy="248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68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B18F468-013C-4CBF-BFA1-CAE567612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55" y="66547"/>
            <a:ext cx="10515600" cy="614490"/>
          </a:xfrm>
        </p:spPr>
        <p:txBody>
          <a:bodyPr>
            <a:normAutofit fontScale="90000"/>
          </a:bodyPr>
          <a:lstStyle/>
          <a:p>
            <a:pPr algn="ctr"/>
            <a:r>
              <a:rPr lang="el-GR"/>
              <a:t>Αρτηρίες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AC97A49-CD81-49BA-85F5-8CD9C2671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356" y="681037"/>
            <a:ext cx="4610878" cy="5853469"/>
          </a:xfrm>
        </p:spPr>
        <p:txBody>
          <a:bodyPr>
            <a:normAutofit/>
          </a:bodyPr>
          <a:lstStyle/>
          <a:p>
            <a:r>
              <a:rPr lang="el-GR" sz="2400"/>
              <a:t>Μεταφέρουν αίμα από την καρδιά σε όλο το σώμα: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400"/>
              <a:t>Συστολή των κοιλιών της καρδιάς.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400"/>
              <a:t>Αίμα διοχετεύεται στις αρτηρίες πιέζοντάς τες.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400"/>
              <a:t>Τα τοιχώματα των αρτηριών διαστέλλονται. Η διεύρυνση αυτή ονομάζεται </a:t>
            </a:r>
            <a:r>
              <a:rPr lang="el-GR" sz="2400" b="1"/>
              <a:t>σφυγμός</a:t>
            </a:r>
            <a:r>
              <a:rPr lang="el-GR" sz="240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400"/>
              <a:t>Έπειτα τα τοιχώματα των αρτηριών συσπώνται και προωθούν αίμα.</a:t>
            </a:r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C2595730-2123-4BC4-BB70-51EE68BD01C1}"/>
              </a:ext>
            </a:extLst>
          </p:cNvPr>
          <p:cNvSpPr/>
          <p:nvPr/>
        </p:nvSpPr>
        <p:spPr>
          <a:xfrm>
            <a:off x="185835" y="5711074"/>
            <a:ext cx="2425960" cy="691955"/>
          </a:xfrm>
          <a:prstGeom prst="roundRect">
            <a:avLst/>
          </a:prstGeom>
          <a:solidFill>
            <a:srgbClr val="B0585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/>
              <a:t>Ρυθμός παλμού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9230D4-B4C4-4254-8C4B-DABBB7561079}"/>
              </a:ext>
            </a:extLst>
          </p:cNvPr>
          <p:cNvSpPr txBox="1"/>
          <p:nvPr/>
        </p:nvSpPr>
        <p:spPr>
          <a:xfrm>
            <a:off x="2766526" y="5672330"/>
            <a:ext cx="550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/>
              <a:t>=</a:t>
            </a: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FB373D96-E7F7-4F35-8959-58CFA60D9EED}"/>
              </a:ext>
            </a:extLst>
          </p:cNvPr>
          <p:cNvSpPr/>
          <p:nvPr/>
        </p:nvSpPr>
        <p:spPr>
          <a:xfrm>
            <a:off x="3341914" y="5711074"/>
            <a:ext cx="2450841" cy="691955"/>
          </a:xfrm>
          <a:prstGeom prst="roundRect">
            <a:avLst/>
          </a:prstGeom>
          <a:solidFill>
            <a:srgbClr val="B0585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/>
              <a:t>Ρυθμός σφυγμού</a:t>
            </a: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7177FFD0-9FB9-4CC3-B90E-3B95165392A2}"/>
              </a:ext>
            </a:extLst>
          </p:cNvPr>
          <p:cNvSpPr/>
          <p:nvPr/>
        </p:nvSpPr>
        <p:spPr>
          <a:xfrm>
            <a:off x="7550019" y="4627983"/>
            <a:ext cx="3209731" cy="690466"/>
          </a:xfrm>
          <a:prstGeom prst="roundRect">
            <a:avLst/>
          </a:prstGeom>
          <a:solidFill>
            <a:srgbClr val="B0585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/>
              <a:t>Μεγαλύτερες αρτηρίες</a:t>
            </a:r>
          </a:p>
        </p:txBody>
      </p:sp>
      <p:sp>
        <p:nvSpPr>
          <p:cNvPr id="8" name="Βέλος: Κάτω 7">
            <a:extLst>
              <a:ext uri="{FF2B5EF4-FFF2-40B4-BE49-F238E27FC236}">
                <a16:creationId xmlns:a16="http://schemas.microsoft.com/office/drawing/2014/main" id="{F4ED6317-7C0D-46A8-B304-2913650AE6D1}"/>
              </a:ext>
            </a:extLst>
          </p:cNvPr>
          <p:cNvSpPr/>
          <p:nvPr/>
        </p:nvSpPr>
        <p:spPr>
          <a:xfrm rot="2838639">
            <a:off x="8081395" y="5459149"/>
            <a:ext cx="485192" cy="691955"/>
          </a:xfrm>
          <a:prstGeom prst="downArrow">
            <a:avLst/>
          </a:prstGeom>
          <a:solidFill>
            <a:srgbClr val="B0585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9343E-D503-4A8D-841C-8C7442D9E46C}"/>
              </a:ext>
            </a:extLst>
          </p:cNvPr>
          <p:cNvSpPr txBox="1"/>
          <p:nvPr/>
        </p:nvSpPr>
        <p:spPr>
          <a:xfrm>
            <a:off x="7049891" y="6172196"/>
            <a:ext cx="1710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/>
              <a:t>Πνευμονική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8D3A8A-8E28-4A7B-9A96-6D95154B9389}"/>
              </a:ext>
            </a:extLst>
          </p:cNvPr>
          <p:cNvSpPr txBox="1"/>
          <p:nvPr/>
        </p:nvSpPr>
        <p:spPr>
          <a:xfrm>
            <a:off x="10017639" y="6172196"/>
            <a:ext cx="1074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/>
              <a:t>Αορτή</a:t>
            </a:r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84E26107-E28E-4033-9FCC-ACB558167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234" y="894213"/>
            <a:ext cx="6968410" cy="3162574"/>
          </a:xfrm>
          <a:prstGeom prst="rect">
            <a:avLst/>
          </a:prstGeom>
        </p:spPr>
      </p:pic>
      <p:sp>
        <p:nvSpPr>
          <p:cNvPr id="14" name="Βέλος: Κάτω 13">
            <a:extLst>
              <a:ext uri="{FF2B5EF4-FFF2-40B4-BE49-F238E27FC236}">
                <a16:creationId xmlns:a16="http://schemas.microsoft.com/office/drawing/2014/main" id="{82795EF8-3A7D-43A9-A6FF-DF99C1224A8A}"/>
              </a:ext>
            </a:extLst>
          </p:cNvPr>
          <p:cNvSpPr/>
          <p:nvPr/>
        </p:nvSpPr>
        <p:spPr>
          <a:xfrm rot="18768564">
            <a:off x="9893568" y="5458963"/>
            <a:ext cx="485192" cy="691955"/>
          </a:xfrm>
          <a:prstGeom prst="downArrow">
            <a:avLst/>
          </a:prstGeom>
          <a:solidFill>
            <a:srgbClr val="B0585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135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  <p:bldP spid="11" grpId="0"/>
      <p:bldP spid="12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2F8EB66-8B4E-4260-B1C5-7AFEAB2F6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224" y="0"/>
            <a:ext cx="10515600" cy="595928"/>
          </a:xfrm>
        </p:spPr>
        <p:txBody>
          <a:bodyPr>
            <a:noAutofit/>
          </a:bodyPr>
          <a:lstStyle/>
          <a:p>
            <a:pPr algn="ctr"/>
            <a:r>
              <a:rPr lang="el-GR" sz="3600"/>
              <a:t>Φλέβες</a:t>
            </a:r>
          </a:p>
        </p:txBody>
      </p:sp>
      <p:pic>
        <p:nvPicPr>
          <p:cNvPr id="4" name="Καταγραφή οθόνης 3">
            <a:hlinkClick r:id="" action="ppaction://media"/>
            <a:extLst>
              <a:ext uri="{FF2B5EF4-FFF2-40B4-BE49-F238E27FC236}">
                <a16:creationId xmlns:a16="http://schemas.microsoft.com/office/drawing/2014/main" id="{FEEDD2DB-5DDA-452C-A21D-2B0B149F0009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5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15404" y="839755"/>
            <a:ext cx="5043650" cy="540252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D3ECF1-9815-4A9D-8E38-EBD1B8C8DF6A}"/>
              </a:ext>
            </a:extLst>
          </p:cNvPr>
          <p:cNvSpPr txBox="1"/>
          <p:nvPr/>
        </p:nvSpPr>
        <p:spPr>
          <a:xfrm>
            <a:off x="279919" y="839755"/>
            <a:ext cx="596226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/>
              <a:t>Επαναφορά του αίματος από την περιφέρεια στην καρδία.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/>
              <a:t>Φλεβίδια απομακρύνουν αίμα από τα τριχοείδη και ενώνονται για τον σχηματισμό των φλεβών.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/>
              <a:t>Οι φλέβες έχουν βαλβίδες που διασφαλίζουν την μονόδρομη ροή του αίματος προς την καρδιά.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/>
              <a:t>Λειτουργούν ως δεξαμενές αίματος καθώς περιέχουν πάνω από τα 2/3 του συνολικού αίματος.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/>
          </a:p>
        </p:txBody>
      </p:sp>
    </p:spTree>
    <p:extLst>
      <p:ext uri="{BB962C8B-B14F-4D97-AF65-F5344CB8AC3E}">
        <p14:creationId xmlns:p14="http://schemas.microsoft.com/office/powerpoint/2010/main" val="273020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6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284</Words>
  <Application>Microsoft Office PowerPoint</Application>
  <PresentationFormat>Ευρεία οθόνη</PresentationFormat>
  <Paragraphs>63</Paragraphs>
  <Slides>8</Slides>
  <Notes>0</Notes>
  <HiddenSlides>0</HiddenSlides>
  <MMClips>2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Θέμα του Office</vt:lpstr>
      <vt:lpstr>Κυκλοφορικό σύστημα</vt:lpstr>
      <vt:lpstr>Καρδιά</vt:lpstr>
      <vt:lpstr>Παρουσίαση του PowerPoint</vt:lpstr>
      <vt:lpstr>Παρουσίαση του PowerPoint</vt:lpstr>
      <vt:lpstr>Παλμοί</vt:lpstr>
      <vt:lpstr>Αιμοφόρα Αγγεία</vt:lpstr>
      <vt:lpstr>Αρτηρίες</vt:lpstr>
      <vt:lpstr>Φλέβες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Giannis Zachariadis</dc:creator>
  <cp:lastModifiedBy>Giannis Zachariadis</cp:lastModifiedBy>
  <cp:revision>1</cp:revision>
  <dcterms:created xsi:type="dcterms:W3CDTF">2024-10-30T18:33:40Z</dcterms:created>
  <dcterms:modified xsi:type="dcterms:W3CDTF">2024-10-30T18:34:59Z</dcterms:modified>
</cp:coreProperties>
</file>