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71" r:id="rId3"/>
    <p:sldId id="268" r:id="rId4"/>
    <p:sldId id="269" r:id="rId5"/>
    <p:sldId id="270" r:id="rId6"/>
    <p:sldId id="272" r:id="rId7"/>
    <p:sldId id="273" r:id="rId8"/>
    <p:sldId id="274" r:id="rId9"/>
    <p:sldId id="275" r:id="rId10"/>
    <p:sldId id="276" r:id="rId11"/>
    <p:sldId id="277" r:id="rId12"/>
    <p:sldId id="278" r:id="rId13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B6F5864-AABB-D64A-3AB2-9DCF3D4D9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D903692-3C49-6254-1437-935BBC700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3898D88-F2B6-CB14-BAE1-F34121EA8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4DE6-D6E6-4AFD-A401-08990C243A92}" type="datetimeFigureOut">
              <a:rPr lang="el-GR" smtClean="0"/>
              <a:t>6/12/2024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B8455A2-7E26-4E78-9D9E-B9B8DC573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91F475A-2DA8-0442-9312-6472A08D0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58CD5-6E82-4213-8CFC-99ECF3DBD3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55009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42DEC86-4833-2F6D-FC31-6FE8508EC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8C7CD14F-1AB9-E190-39D8-C66F0D171F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E35A189-0D60-280D-85D4-AF6BD8341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4DE6-D6E6-4AFD-A401-08990C243A92}" type="datetimeFigureOut">
              <a:rPr lang="el-GR" smtClean="0"/>
              <a:t>6/12/2024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81E2F84-3713-99E9-9FAD-456533C91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862473D-5D65-3D53-E2CD-1BC1F8B0F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58CD5-6E82-4213-8CFC-99ECF3DBD3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3826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5F1A0885-BF7C-9F90-CF43-F64461542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F668527-4688-220A-CC56-4420C974E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97C2CB7-D11D-2B1A-2862-AFE52055C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4DE6-D6E6-4AFD-A401-08990C243A92}" type="datetimeFigureOut">
              <a:rPr lang="el-GR" smtClean="0"/>
              <a:t>6/12/2024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ED97CF6-F392-33CC-983A-B0C6E01F7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D9172C8-684F-0FD1-8FC3-8173928AF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58CD5-6E82-4213-8CFC-99ECF3DBD3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0970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727D988-F262-FD16-3FB4-AB2B1493F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DC874D2-E238-CF83-6736-994BEAC7D7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8459E62F-4077-6A5F-C72E-3CC65C8B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4DE6-D6E6-4AFD-A401-08990C243A92}" type="datetimeFigureOut">
              <a:rPr lang="el-GR" smtClean="0"/>
              <a:t>6/12/2024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2019110-BDBC-7800-E4C9-850714BE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E630E51-0895-191C-FE7C-9C5702252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58CD5-6E82-4213-8CFC-99ECF3DBD3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71149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B809EFB-B51E-1421-1262-0B267B333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B31540F-49D6-081C-369A-419B0C40B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D67566B-E5CD-211B-082B-00F955ED4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4DE6-D6E6-4AFD-A401-08990C243A92}" type="datetimeFigureOut">
              <a:rPr lang="el-GR" smtClean="0"/>
              <a:t>6/12/2024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968C24EA-CF02-EB46-BACE-84489571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AE34940-7713-74CA-5208-CC0AE6230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58CD5-6E82-4213-8CFC-99ECF3DBD3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7916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7438A73-9756-2F90-4624-E30E5BDC0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2FB65CA-420D-B1FB-C6B1-B5D8F808E1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235FD74C-BFAB-6B46-E7D7-6C12986AA2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A77DD53-BB2D-61DC-76F3-F20037882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4DE6-D6E6-4AFD-A401-08990C243A92}" type="datetimeFigureOut">
              <a:rPr lang="el-GR" smtClean="0"/>
              <a:t>6/12/2024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4AFFF1E-B0AA-79E7-3820-99082DA9D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672A1FA-2C5D-A741-BFFA-0D8A1F9C7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58CD5-6E82-4213-8CFC-99ECF3DBD3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81787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CA2E953-9E7E-6247-584C-4C62AE46A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C2EFCE05-3A20-D380-6CE2-3C5E75BF2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3D1C2EA-31D9-81A6-3E3E-7E536B476C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C724E947-EC74-5560-5AF8-524CBE441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377A29BD-9004-5C1B-BA66-35F0474BB7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93690E2F-E3D8-12C4-3A12-B97C70703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4DE6-D6E6-4AFD-A401-08990C243A92}" type="datetimeFigureOut">
              <a:rPr lang="el-GR" smtClean="0"/>
              <a:t>6/12/2024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A9A72249-1E68-521A-8AED-A067C3D99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740FB464-E8F0-F51F-10AE-EB368C0B7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58CD5-6E82-4213-8CFC-99ECF3DBD3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7361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9174629-778A-7277-13B6-EC3CD81D3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5533DBA8-CB3B-8E38-F00A-40DC5EBC8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4DE6-D6E6-4AFD-A401-08990C243A92}" type="datetimeFigureOut">
              <a:rPr lang="el-GR" smtClean="0"/>
              <a:t>6/12/2024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9EE14BC2-5F2F-903A-0E20-418473306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75854D7-5596-5138-4574-BF15F2E6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58CD5-6E82-4213-8CFC-99ECF3DBD3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324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02A16A47-DFD2-2687-B0F1-92A4C15E7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4DE6-D6E6-4AFD-A401-08990C243A92}" type="datetimeFigureOut">
              <a:rPr lang="el-GR" smtClean="0"/>
              <a:t>6/12/2024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4B5FC80E-AA20-ED3F-7CEB-3D5E6D984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3C4A9758-1FA3-BA14-ED39-F39449302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58CD5-6E82-4213-8CFC-99ECF3DBD3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7129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1BFF04B-490A-A781-5EC1-184E050F6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7B373A4-0349-F141-5204-28A08F744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E1F5E51-6F6F-0405-C76B-C3A2381ECA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E00D4BF-EC73-099E-DA97-D450139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4DE6-D6E6-4AFD-A401-08990C243A92}" type="datetimeFigureOut">
              <a:rPr lang="el-GR" smtClean="0"/>
              <a:t>6/12/2024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4D6F8953-518D-F258-E27E-9C09A127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F674A52-1141-87C8-940F-28AB7FAB8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58CD5-6E82-4213-8CFC-99ECF3DBD3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9205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0593C46-45F4-88E7-0DCA-1BA0E4FC7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56578D06-15E3-3CD8-8BC7-2B03C5B0B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FCCD3F9-F855-4C16-9CCA-536208B85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10D3039E-28B9-ABDC-013D-81E2DFAE3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14DE6-D6E6-4AFD-A401-08990C243A92}" type="datetimeFigureOut">
              <a:rPr lang="el-GR" smtClean="0"/>
              <a:t>6/12/2024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C60E7DDC-9236-72CD-8ECD-CB565F7D9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865AFAC-3295-1833-0C34-65DE0286E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58CD5-6E82-4213-8CFC-99ECF3DBD3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1856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C5B9CBF0-AFB6-CE55-AADB-5938FB5A0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536DE9E7-FBD0-67A1-70D2-939F93117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9C006F7-29BA-BB9B-ED3F-F721F8F321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14DE6-D6E6-4AFD-A401-08990C243A92}" type="datetimeFigureOut">
              <a:rPr lang="el-GR" smtClean="0"/>
              <a:t>6/12/2024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E3B787D-37C8-6273-D7FD-82820CD271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664313A-49B2-06A2-143D-674993FC9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58CD5-6E82-4213-8CFC-99ECF3DBD33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7841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6EE86EB-0D1B-4004-B7BB-45365D036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555" y="94539"/>
            <a:ext cx="10515600" cy="661242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A</a:t>
            </a:r>
            <a:r>
              <a:rPr lang="el-GR" sz="3600"/>
              <a:t>ΡΤΗΡΙΕΣ - ΦΛΕΒΕΣ</a:t>
            </a:r>
          </a:p>
        </p:txBody>
      </p:sp>
      <p:graphicFrame>
        <p:nvGraphicFramePr>
          <p:cNvPr id="4" name="Πίνακας 3">
            <a:extLst>
              <a:ext uri="{FF2B5EF4-FFF2-40B4-BE49-F238E27FC236}">
                <a16:creationId xmlns:a16="http://schemas.microsoft.com/office/drawing/2014/main" id="{655C2580-3145-4405-85DF-BF6BC0FA1B96}"/>
              </a:ext>
            </a:extLst>
          </p:cNvPr>
          <p:cNvGraphicFramePr>
            <a:graphicFrameLocks noGrp="1"/>
          </p:cNvGraphicFramePr>
          <p:nvPr/>
        </p:nvGraphicFramePr>
        <p:xfrm>
          <a:off x="763556" y="719665"/>
          <a:ext cx="10664888" cy="5886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8510">
                  <a:extLst>
                    <a:ext uri="{9D8B030D-6E8A-4147-A177-3AD203B41FA5}">
                      <a16:colId xmlns:a16="http://schemas.microsoft.com/office/drawing/2014/main" val="2313250657"/>
                    </a:ext>
                  </a:extLst>
                </a:gridCol>
                <a:gridCol w="3618189">
                  <a:extLst>
                    <a:ext uri="{9D8B030D-6E8A-4147-A177-3AD203B41FA5}">
                      <a16:colId xmlns:a16="http://schemas.microsoft.com/office/drawing/2014/main" val="2950961016"/>
                    </a:ext>
                  </a:extLst>
                </a:gridCol>
                <a:gridCol w="3618189">
                  <a:extLst>
                    <a:ext uri="{9D8B030D-6E8A-4147-A177-3AD203B41FA5}">
                      <a16:colId xmlns:a16="http://schemas.microsoft.com/office/drawing/2014/main" val="3947615743"/>
                    </a:ext>
                  </a:extLst>
                </a:gridCol>
              </a:tblGrid>
              <a:tr h="654045">
                <a:tc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800"/>
                        <a:t>Αρτηρίες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800"/>
                        <a:t>Φλέβες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3595684"/>
                  </a:ext>
                </a:extLst>
              </a:tr>
              <a:tr h="654045">
                <a:tc>
                  <a:txBody>
                    <a:bodyPr/>
                    <a:lstStyle/>
                    <a:p>
                      <a:pPr algn="ctr"/>
                      <a:r>
                        <a:rPr lang="el-GR" sz="2400" b="1"/>
                        <a:t>Τοιχώματα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/>
                        <a:t>Παχύτερα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/>
                        <a:t>Λεπτότερα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833043"/>
                  </a:ext>
                </a:extLst>
              </a:tr>
              <a:tr h="654045">
                <a:tc>
                  <a:txBody>
                    <a:bodyPr/>
                    <a:lstStyle/>
                    <a:p>
                      <a:pPr algn="ctr"/>
                      <a:r>
                        <a:rPr lang="el-GR" sz="2400" b="1"/>
                        <a:t>Μυϊκός ιστός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/>
                        <a:t>Περισσότερος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/>
                        <a:t>Λιγότερος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949650"/>
                  </a:ext>
                </a:extLst>
              </a:tr>
              <a:tr h="654045">
                <a:tc>
                  <a:txBody>
                    <a:bodyPr/>
                    <a:lstStyle/>
                    <a:p>
                      <a:pPr algn="ctr"/>
                      <a:r>
                        <a:rPr lang="el-GR" sz="2400" b="1"/>
                        <a:t>Πλήθος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/>
                        <a:t>Μικρότερο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/>
                        <a:t>Μεγαλύτερο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5751689"/>
                  </a:ext>
                </a:extLst>
              </a:tr>
              <a:tr h="654045">
                <a:tc>
                  <a:txBody>
                    <a:bodyPr/>
                    <a:lstStyle/>
                    <a:p>
                      <a:pPr algn="ctr"/>
                      <a:r>
                        <a:rPr lang="el-GR" sz="2400" b="1"/>
                        <a:t>Εσωτερική διάμετρος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/>
                        <a:t>Μικρότερη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/>
                        <a:t>Μεγαλύτερη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771944"/>
                  </a:ext>
                </a:extLst>
              </a:tr>
              <a:tr h="654045">
                <a:tc>
                  <a:txBody>
                    <a:bodyPr/>
                    <a:lstStyle/>
                    <a:p>
                      <a:pPr algn="ctr"/>
                      <a:r>
                        <a:rPr lang="el-GR" sz="2400" b="1"/>
                        <a:t>Βαλβίδες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/>
                        <a:t>Όχι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/>
                        <a:t>Ναι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935439"/>
                  </a:ext>
                </a:extLst>
              </a:tr>
              <a:tr h="654045">
                <a:tc>
                  <a:txBody>
                    <a:bodyPr/>
                    <a:lstStyle/>
                    <a:p>
                      <a:pPr algn="ctr"/>
                      <a:r>
                        <a:rPr lang="el-GR" sz="2400" b="1"/>
                        <a:t>Σφυγμός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/>
                        <a:t>Ναι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/>
                        <a:t>Όχι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6039950"/>
                  </a:ext>
                </a:extLst>
              </a:tr>
              <a:tr h="654045">
                <a:tc>
                  <a:txBody>
                    <a:bodyPr/>
                    <a:lstStyle/>
                    <a:p>
                      <a:pPr algn="ctr"/>
                      <a:r>
                        <a:rPr lang="el-GR" sz="2400" b="1"/>
                        <a:t>Πίεση αίματος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/>
                        <a:t>Μεγαλύτερη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/>
                        <a:t>Μικρότερη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541277"/>
                  </a:ext>
                </a:extLst>
              </a:tr>
              <a:tr h="654045">
                <a:tc>
                  <a:txBody>
                    <a:bodyPr/>
                    <a:lstStyle/>
                    <a:p>
                      <a:pPr algn="ctr"/>
                      <a:r>
                        <a:rPr lang="el-GR" sz="2400" b="1"/>
                        <a:t>Ταχύτητα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/>
                        <a:t>Μεγαλύτερη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/>
                        <a:t>Μικρότερη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36452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9005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B6DAF0-DE84-4777-9350-2B4DE5497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30420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600"/>
              <a:t>Σύστημα </a:t>
            </a:r>
            <a:r>
              <a:rPr lang="en-US" sz="3600"/>
              <a:t>Rhesus</a:t>
            </a:r>
            <a:endParaRPr lang="el-GR" sz="3600"/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67D27B51-29E1-4C23-AABC-D20AFC5BCDE0}"/>
              </a:ext>
            </a:extLst>
          </p:cNvPr>
          <p:cNvSpPr/>
          <p:nvPr/>
        </p:nvSpPr>
        <p:spPr>
          <a:xfrm>
            <a:off x="2146169" y="502140"/>
            <a:ext cx="7899662" cy="829559"/>
          </a:xfrm>
          <a:prstGeom prst="roundRect">
            <a:avLst/>
          </a:prstGeom>
          <a:solidFill>
            <a:srgbClr val="B0585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200"/>
              <a:t>Παράγοντας </a:t>
            </a:r>
            <a:r>
              <a:rPr lang="en-US" sz="2200"/>
              <a:t>Rhesus: </a:t>
            </a:r>
            <a:r>
              <a:rPr lang="el-GR" sz="2200"/>
              <a:t>Πρωτεΐνη που ενδέχεται να υπάρχει στην επιφάνεια των ερυθροκυττάρων ενός ανθρώπου</a:t>
            </a:r>
            <a:r>
              <a:rPr lang="en-US" sz="2200"/>
              <a:t>.</a:t>
            </a:r>
            <a:endParaRPr lang="el-GR" sz="2200"/>
          </a:p>
        </p:txBody>
      </p:sp>
      <p:pic>
        <p:nvPicPr>
          <p:cNvPr id="1026" name="Picture 2" descr="Παράγοντας Rhesus | Αλμαλόγλου Κωνσταντίνος - Μαιευτικό Γυναικολογικό  Ιατρείο">
            <a:extLst>
              <a:ext uri="{FF2B5EF4-FFF2-40B4-BE49-F238E27FC236}">
                <a16:creationId xmlns:a16="http://schemas.microsoft.com/office/drawing/2014/main" id="{40EDF7FE-0733-432A-B2B1-160EAB2AEF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9" b="14079"/>
          <a:stretch/>
        </p:blipFill>
        <p:spPr bwMode="auto">
          <a:xfrm>
            <a:off x="340152" y="1498863"/>
            <a:ext cx="11113417" cy="412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Βέλος: Κάτω 6">
            <a:extLst>
              <a:ext uri="{FF2B5EF4-FFF2-40B4-BE49-F238E27FC236}">
                <a16:creationId xmlns:a16="http://schemas.microsoft.com/office/drawing/2014/main" id="{8F8A74D3-5A1B-4919-9DD5-5CFFCB08E73F}"/>
              </a:ext>
            </a:extLst>
          </p:cNvPr>
          <p:cNvSpPr/>
          <p:nvPr/>
        </p:nvSpPr>
        <p:spPr>
          <a:xfrm rot="10800000">
            <a:off x="5500932" y="3633387"/>
            <a:ext cx="395926" cy="1924362"/>
          </a:xfrm>
          <a:prstGeom prst="down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C7E2930E-8485-499F-895F-5044A9EB7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173" y="3089518"/>
            <a:ext cx="465445" cy="473815"/>
          </a:xfrm>
          <a:prstGeom prst="rect">
            <a:avLst/>
          </a:prstGeom>
        </p:spPr>
      </p:pic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9A222D3A-5072-400F-9D32-7789F4CD94BD}"/>
              </a:ext>
            </a:extLst>
          </p:cNvPr>
          <p:cNvSpPr/>
          <p:nvPr/>
        </p:nvSpPr>
        <p:spPr>
          <a:xfrm>
            <a:off x="179109" y="5703216"/>
            <a:ext cx="11660957" cy="961535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/>
              <a:t>Πρόληψη: Αν αμέσως μετά τον πρώτο τοκετό χορηγηθούν στην μητέρα αντί-</a:t>
            </a:r>
            <a:r>
              <a:rPr lang="en-US" sz="2000"/>
              <a:t>Rh </a:t>
            </a:r>
            <a:r>
              <a:rPr lang="el-GR" sz="2000"/>
              <a:t>αντισώματα, θα εξουδετερώσουν τα αντιγόνα </a:t>
            </a:r>
            <a:r>
              <a:rPr lang="en-US" sz="2000"/>
              <a:t>Rh. </a:t>
            </a:r>
            <a:r>
              <a:rPr lang="el-GR" sz="2000"/>
              <a:t>Με αυτόν τον τρόπο δεν θα γίνει η ευαισθητοποίηση της μητέρας για παραγωγή αντί-</a:t>
            </a:r>
            <a:r>
              <a:rPr lang="en-US" sz="2000"/>
              <a:t>Rh </a:t>
            </a:r>
            <a:r>
              <a:rPr lang="el-GR" sz="2000"/>
              <a:t>αντισωμάτων στον επόμενο τοκετό.</a:t>
            </a:r>
          </a:p>
        </p:txBody>
      </p:sp>
    </p:spTree>
    <p:extLst>
      <p:ext uri="{BB962C8B-B14F-4D97-AF65-F5344CB8AC3E}">
        <p14:creationId xmlns:p14="http://schemas.microsoft.com/office/powerpoint/2010/main" val="385049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5D12CF9-D044-44B0-8845-C2A520E40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335" y="84629"/>
            <a:ext cx="4554699" cy="530421"/>
          </a:xfrm>
        </p:spPr>
        <p:txBody>
          <a:bodyPr>
            <a:normAutofit fontScale="90000"/>
          </a:bodyPr>
          <a:lstStyle/>
          <a:p>
            <a:pPr algn="ctr"/>
            <a:r>
              <a:rPr lang="el-GR" sz="4000"/>
              <a:t>Αναιμία</a:t>
            </a:r>
            <a:endParaRPr lang="el-GR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403363E6-3A3B-41F2-8C36-2D1BD05E0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774720" cy="6858000"/>
          </a:xfrm>
          <a:prstGeom prst="rect">
            <a:avLst/>
          </a:prstGeom>
        </p:spPr>
      </p:pic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0A2E5206-B4E2-47E3-9FE6-354B2BF836D9}"/>
              </a:ext>
            </a:extLst>
          </p:cNvPr>
          <p:cNvSpPr/>
          <p:nvPr/>
        </p:nvSpPr>
        <p:spPr>
          <a:xfrm>
            <a:off x="321280" y="2234154"/>
            <a:ext cx="5429071" cy="3073138"/>
          </a:xfrm>
          <a:prstGeom prst="roundRect">
            <a:avLst/>
          </a:prstGeom>
          <a:solidFill>
            <a:srgbClr val="D533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/>
              <a:t>Αναιμία είναι η καταστάση κατά την οποία το άτομο πάσχει, επειδή δεν έχει αρκετά ερυθρά αιμοσφαίρια ή αυτά δεν περιέχουν αρκετή αιμοσφαιρίνη. Το άτομο αυτό παρουσιάζει αίσθημα κούρασης και ατονία.</a:t>
            </a:r>
          </a:p>
        </p:txBody>
      </p:sp>
    </p:spTree>
    <p:extLst>
      <p:ext uri="{BB962C8B-B14F-4D97-AF65-F5344CB8AC3E}">
        <p14:creationId xmlns:p14="http://schemas.microsoft.com/office/powerpoint/2010/main" val="3730389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Πίνακας 4">
            <a:extLst>
              <a:ext uri="{FF2B5EF4-FFF2-40B4-BE49-F238E27FC236}">
                <a16:creationId xmlns:a16="http://schemas.microsoft.com/office/drawing/2014/main" id="{8B2501A0-B37D-41F2-8ED5-4DB011A16983}"/>
              </a:ext>
            </a:extLst>
          </p:cNvPr>
          <p:cNvGraphicFramePr>
            <a:graphicFrameLocks noGrp="1"/>
          </p:cNvGraphicFramePr>
          <p:nvPr/>
        </p:nvGraphicFramePr>
        <p:xfrm>
          <a:off x="358220" y="226241"/>
          <a:ext cx="11274456" cy="639137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2432114">
                  <a:extLst>
                    <a:ext uri="{9D8B030D-6E8A-4147-A177-3AD203B41FA5}">
                      <a16:colId xmlns:a16="http://schemas.microsoft.com/office/drawing/2014/main" val="93054632"/>
                    </a:ext>
                  </a:extLst>
                </a:gridCol>
                <a:gridCol w="5326144">
                  <a:extLst>
                    <a:ext uri="{9D8B030D-6E8A-4147-A177-3AD203B41FA5}">
                      <a16:colId xmlns:a16="http://schemas.microsoft.com/office/drawing/2014/main" val="2630532381"/>
                    </a:ext>
                  </a:extLst>
                </a:gridCol>
                <a:gridCol w="3516198">
                  <a:extLst>
                    <a:ext uri="{9D8B030D-6E8A-4147-A177-3AD203B41FA5}">
                      <a16:colId xmlns:a16="http://schemas.microsoft.com/office/drawing/2014/main" val="3706699320"/>
                    </a:ext>
                  </a:extLst>
                </a:gridCol>
              </a:tblGrid>
              <a:tr h="543526">
                <a:tc>
                  <a:txBody>
                    <a:bodyPr/>
                    <a:lstStyle/>
                    <a:p>
                      <a:pPr algn="ctr"/>
                      <a:r>
                        <a:rPr lang="el-GR" sz="2400"/>
                        <a:t>Τύπος Αναιμίας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/>
                        <a:t>Αιτία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/>
                        <a:t>Αντιμετώπιση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5369464"/>
                  </a:ext>
                </a:extLst>
              </a:tr>
              <a:tr h="805454">
                <a:tc>
                  <a:txBody>
                    <a:bodyPr/>
                    <a:lstStyle/>
                    <a:p>
                      <a:pPr algn="ctr"/>
                      <a:r>
                        <a:rPr lang="el-GR" sz="2200"/>
                        <a:t>Σιδηροπενική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/>
                        <a:t>Λόγω έλλειψης σιδήρου (σιδηροπενία), οπότε μειώνεται η αιμοσφαιρίνη.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/>
                        <a:t>Τροφές πλούσιες σε σίδηρο (συκώτι, σταφίδες, δημητριακά).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9991386"/>
                  </a:ext>
                </a:extLst>
              </a:tr>
              <a:tr h="805454">
                <a:tc>
                  <a:txBody>
                    <a:bodyPr/>
                    <a:lstStyle/>
                    <a:p>
                      <a:pPr algn="ctr"/>
                      <a:r>
                        <a:rPr lang="el-GR" sz="2200"/>
                        <a:t>Β12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/>
                        <a:t>Λόγω αδυναμίας απορρόφησης βιταμίνης </a:t>
                      </a:r>
                      <a:r>
                        <a:rPr lang="en-US"/>
                        <a:t>B12</a:t>
                      </a:r>
                      <a:r>
                        <a:rPr lang="el-GR"/>
                        <a:t>, από το έντερο. Η Β12 είναι υπεύθυνη για την ωρίμαση των ερυθροκυττάρων, η οποία αν δε γίνει, τα ερυθροκύτταρα συσσωρευονται στον μυελό των οστών.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/>
                        <a:t>Τροφές όπως τα ψάρια, τα αβγά, τα γαλακοτκομικά και τα πουλερικά, καθώς και με χορήγηση βιταμίνης.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754214"/>
                  </a:ext>
                </a:extLst>
              </a:tr>
              <a:tr h="805454">
                <a:tc>
                  <a:txBody>
                    <a:bodyPr/>
                    <a:lstStyle/>
                    <a:p>
                      <a:pPr algn="ctr"/>
                      <a:r>
                        <a:rPr lang="el-GR" sz="2200"/>
                        <a:t>Αιμολυτική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/>
                        <a:t>Υπερβολική αύξηση του ρυθμού καταστροφής  των ερυθροκυττάρων (αιμόλυση). Προκαλέιται από μετάγγιση μη συμβατού αίματος, τοξίνες, παράσιτα και κληρονομικούς παράγοντες.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4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  <a:p>
                      <a:endParaRPr lang="el-G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2168809"/>
                  </a:ext>
                </a:extLst>
              </a:tr>
              <a:tr h="805454">
                <a:tc>
                  <a:txBody>
                    <a:bodyPr/>
                    <a:lstStyle/>
                    <a:p>
                      <a:pPr algn="ctr"/>
                      <a:r>
                        <a:rPr lang="el-GR" sz="2200"/>
                        <a:t>Δρεπανοκυτταρική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/>
                        <a:t>Οφείλεται στην παραγωγή μη φυσιολογικής αιμοσφαιρίνης που προσδίδει στα ερυθροκύτταρα δρεπανοειδές σχήμα</a:t>
                      </a:r>
                      <a:r>
                        <a:rPr lang="el-GR">
                          <a:sym typeface="Wingdings" panose="05000000000000000000" pitchFamily="2" charset="2"/>
                        </a:rPr>
                        <a:t> φράξιμο τον αγγείων. Είναι κληρονομική.</a:t>
                      </a:r>
                      <a:endParaRPr lang="el-G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800"/>
                        <a:t>Δεν υπάρχει θεραπεία, αλλά γίνεται δια βίου αντιμετώπιση μέσω αποκατάστασης και πρόληψης των επιπλοκών της.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741724"/>
                  </a:ext>
                </a:extLst>
              </a:tr>
              <a:tr h="1201915">
                <a:tc>
                  <a:txBody>
                    <a:bodyPr/>
                    <a:lstStyle/>
                    <a:p>
                      <a:pPr algn="ctr"/>
                      <a:r>
                        <a:rPr lang="el-GR" sz="2200"/>
                        <a:t>Μεσογειακή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/>
                        <a:t>Οφείλεται σε μείωση της παραγωγής των β-αλυσιδών της αιμοσφαιρίνης. Είναι επίσης κληρονομική και εκδηλώνεται σσυχνά στην Ελλάδα.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/>
                        <a:t>Δεν θεραπέυεται ριζικά αλλά αντιμετωπίζεται με περιοδικές μεταγγίσεις.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32076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8934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1A04E49-6CC2-4085-8F01-81F33E108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450" y="816795"/>
            <a:ext cx="2960802" cy="511568"/>
          </a:xfrm>
        </p:spPr>
        <p:txBody>
          <a:bodyPr>
            <a:noAutofit/>
          </a:bodyPr>
          <a:lstStyle/>
          <a:p>
            <a:pPr algn="ctr"/>
            <a:r>
              <a:rPr lang="el-GR" sz="3600" b="1"/>
              <a:t>Αίμα</a:t>
            </a:r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24D794AE-03D0-4F8E-8342-306A7447446F}"/>
              </a:ext>
            </a:extLst>
          </p:cNvPr>
          <p:cNvSpPr/>
          <p:nvPr/>
        </p:nvSpPr>
        <p:spPr>
          <a:xfrm rot="2582425">
            <a:off x="1313149" y="1339727"/>
            <a:ext cx="348792" cy="754144"/>
          </a:xfrm>
          <a:prstGeom prst="down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C68D0DBA-3457-4CF7-A612-9B62CBFC6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520027">
            <a:off x="2576330" y="1381552"/>
            <a:ext cx="609653" cy="6340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59A31A-4E91-4F83-ADED-C33DE5246F7A}"/>
              </a:ext>
            </a:extLst>
          </p:cNvPr>
          <p:cNvSpPr txBox="1"/>
          <p:nvPr/>
        </p:nvSpPr>
        <p:spPr>
          <a:xfrm>
            <a:off x="270165" y="2111419"/>
            <a:ext cx="13103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/>
              <a:t>Πλάσμα (55%)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A410AC-E8A2-44CA-A3A3-2B2E0E861A35}"/>
              </a:ext>
            </a:extLst>
          </p:cNvPr>
          <p:cNvSpPr txBox="1"/>
          <p:nvPr/>
        </p:nvSpPr>
        <p:spPr>
          <a:xfrm>
            <a:off x="2413052" y="2111419"/>
            <a:ext cx="19513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/>
              <a:t>Έμμορφα συστατικά (45%)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A40BEA-A5E4-475D-824E-C5AB71E1F9CB}"/>
              </a:ext>
            </a:extLst>
          </p:cNvPr>
          <p:cNvSpPr txBox="1"/>
          <p:nvPr/>
        </p:nvSpPr>
        <p:spPr>
          <a:xfrm>
            <a:off x="102491" y="3400686"/>
            <a:ext cx="455314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/>
              <a:t>Έμμορφα συστατικά: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/>
              <a:t>Ερυθρά αιμοσφαίρια:</a:t>
            </a:r>
            <a:r>
              <a:rPr lang="el-GR" sz="2000"/>
              <a:t> Μεταφορα Ο</a:t>
            </a:r>
            <a:r>
              <a:rPr lang="el-GR" sz="1600"/>
              <a:t>2 </a:t>
            </a:r>
            <a:r>
              <a:rPr lang="el-GR" sz="2000"/>
              <a:t>και απομάκρυνση </a:t>
            </a:r>
            <a:r>
              <a:rPr lang="en-US" sz="2000"/>
              <a:t>CO</a:t>
            </a:r>
            <a:r>
              <a:rPr lang="en-US" sz="1600"/>
              <a:t>2.</a:t>
            </a:r>
            <a:endParaRPr lang="el-GR" sz="16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/>
              <a:t>Λευκά αιμοσφαίρια: </a:t>
            </a:r>
            <a:r>
              <a:rPr lang="el-GR" sz="2000"/>
              <a:t>Άμυνα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/>
              <a:t>Αιμοπετάλια</a:t>
            </a:r>
            <a:r>
              <a:rPr lang="el-GR" sz="2000"/>
              <a:t>: Πήξη του αίματος</a:t>
            </a:r>
            <a:endParaRPr lang="el-GR" sz="2400"/>
          </a:p>
        </p:txBody>
      </p:sp>
      <p:sp>
        <p:nvSpPr>
          <p:cNvPr id="10" name="Ορθογώνιο: Στρογγύλεμα γωνιών 9">
            <a:extLst>
              <a:ext uri="{FF2B5EF4-FFF2-40B4-BE49-F238E27FC236}">
                <a16:creationId xmlns:a16="http://schemas.microsoft.com/office/drawing/2014/main" id="{D97DEA1D-8580-44C4-8F13-196EBC9F6CFE}"/>
              </a:ext>
            </a:extLst>
          </p:cNvPr>
          <p:cNvSpPr/>
          <p:nvPr/>
        </p:nvSpPr>
        <p:spPr>
          <a:xfrm>
            <a:off x="127737" y="5896018"/>
            <a:ext cx="4553146" cy="755037"/>
          </a:xfrm>
          <a:prstGeom prst="round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/>
              <a:t>Όλα τα έμμορφα συστατικά, παράγονται στον ερυθρό μυελό των οστών.</a:t>
            </a:r>
          </a:p>
        </p:txBody>
      </p:sp>
    </p:spTree>
    <p:extLst>
      <p:ext uri="{BB962C8B-B14F-4D97-AF65-F5344CB8AC3E}">
        <p14:creationId xmlns:p14="http://schemas.microsoft.com/office/powerpoint/2010/main" val="427403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19E505A-6BCD-4818-BD0F-88F323BC4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163"/>
            <a:ext cx="10515600" cy="445580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600"/>
              <a:t>Ερυθρά αιμοσφαίρια</a:t>
            </a: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366A1AA3-D49F-40DF-A000-50B882CBBF55}"/>
              </a:ext>
            </a:extLst>
          </p:cNvPr>
          <p:cNvSpPr/>
          <p:nvPr/>
        </p:nvSpPr>
        <p:spPr>
          <a:xfrm>
            <a:off x="263949" y="803634"/>
            <a:ext cx="4873658" cy="593889"/>
          </a:xfrm>
          <a:prstGeom prst="roundRect">
            <a:avLst/>
          </a:prstGeom>
          <a:solidFill>
            <a:srgbClr val="B05858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/>
              <a:t>Δεν έχουν πυρήνα </a:t>
            </a:r>
            <a:r>
              <a:rPr lang="el-GR" sz="2000">
                <a:sym typeface="Wingdings" panose="05000000000000000000" pitchFamily="2" charset="2"/>
              </a:rPr>
              <a:t> μορφή αμφίκοιλου δίσκου.</a:t>
            </a:r>
            <a:endParaRPr lang="el-GR" sz="2000"/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F4BA19C8-A895-4B2D-B8DA-2B8075047F17}"/>
              </a:ext>
            </a:extLst>
          </p:cNvPr>
          <p:cNvSpPr/>
          <p:nvPr/>
        </p:nvSpPr>
        <p:spPr>
          <a:xfrm>
            <a:off x="339363" y="1637519"/>
            <a:ext cx="4722829" cy="922256"/>
          </a:xfrm>
          <a:prstGeom prst="roundRect">
            <a:avLst/>
          </a:prstGeom>
          <a:solidFill>
            <a:srgbClr val="B05858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/>
              <a:t>Η δράση τους στη μεταφορά Ο</a:t>
            </a:r>
            <a:r>
              <a:rPr lang="el-GR"/>
              <a:t>2</a:t>
            </a:r>
            <a:r>
              <a:rPr lang="el-GR" sz="2000"/>
              <a:t> και το κοκκινό τους χρώμα οφείλονται στην αμοσφαιρίνη.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737D8631-1BD8-4866-B988-9459B19D21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29" b="20122"/>
          <a:stretch/>
        </p:blipFill>
        <p:spPr>
          <a:xfrm>
            <a:off x="204966" y="2712960"/>
            <a:ext cx="4932641" cy="1791090"/>
          </a:xfrm>
          <a:prstGeom prst="rect">
            <a:avLst/>
          </a:prstGeom>
        </p:spPr>
      </p:pic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E5F9F8FC-57CE-4321-BB36-FF51CB947592}"/>
              </a:ext>
            </a:extLst>
          </p:cNvPr>
          <p:cNvSpPr/>
          <p:nvPr/>
        </p:nvSpPr>
        <p:spPr>
          <a:xfrm>
            <a:off x="127262" y="6054366"/>
            <a:ext cx="5062194" cy="655167"/>
          </a:xfrm>
          <a:prstGeom prst="roundRect">
            <a:avLst/>
          </a:prstGeom>
          <a:solidFill>
            <a:srgbClr val="B05858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/>
              <a:t>Το πλήθος των ερυρθροκυττάρων έίναι σταθερό με ελάχιστες εξαιρέσεις (υψόμετρο).</a:t>
            </a:r>
          </a:p>
        </p:txBody>
      </p:sp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A8E81873-0E54-4E08-B399-D65E0A88A374}"/>
              </a:ext>
            </a:extLst>
          </p:cNvPr>
          <p:cNvSpPr/>
          <p:nvPr/>
        </p:nvSpPr>
        <p:spPr>
          <a:xfrm>
            <a:off x="204966" y="4777421"/>
            <a:ext cx="4828947" cy="886119"/>
          </a:xfrm>
          <a:prstGeom prst="roundRect">
            <a:avLst/>
          </a:prstGeom>
          <a:solidFill>
            <a:srgbClr val="B05858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/>
              <a:t>Κάθε άτομο σιδήρου (ένα σε κάθε μόριο αίμης) δεσμεύει ένα μόριο Ο</a:t>
            </a:r>
            <a:r>
              <a:rPr lang="el-GR"/>
              <a:t>2</a:t>
            </a:r>
            <a:r>
              <a:rPr lang="el-GR" sz="2000"/>
              <a:t> </a:t>
            </a:r>
            <a:r>
              <a:rPr lang="el-GR" sz="2000">
                <a:sym typeface="Wingdings" panose="05000000000000000000" pitchFamily="2" charset="2"/>
              </a:rPr>
              <a:t></a:t>
            </a:r>
          </a:p>
          <a:p>
            <a:pPr algn="ctr"/>
            <a:r>
              <a:rPr lang="el-GR" sz="2000"/>
              <a:t> 1 μόριο αιμοσφαιρίνης = μέχρι 4 μόρια</a:t>
            </a:r>
            <a:r>
              <a:rPr lang="el-GR"/>
              <a:t> </a:t>
            </a:r>
            <a:r>
              <a:rPr lang="el-GR" sz="2000"/>
              <a:t>Ο2</a:t>
            </a:r>
          </a:p>
        </p:txBody>
      </p:sp>
    </p:spTree>
    <p:extLst>
      <p:ext uri="{BB962C8B-B14F-4D97-AF65-F5344CB8AC3E}">
        <p14:creationId xmlns:p14="http://schemas.microsoft.com/office/powerpoint/2010/main" val="177607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65AD1C4-9895-4456-9279-760BD23D6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505" y="84628"/>
            <a:ext cx="10515600" cy="596409"/>
          </a:xfrm>
        </p:spPr>
        <p:txBody>
          <a:bodyPr>
            <a:normAutofit/>
          </a:bodyPr>
          <a:lstStyle/>
          <a:p>
            <a:pPr algn="ctr"/>
            <a:r>
              <a:rPr lang="el-GR" sz="3200"/>
              <a:t>Λευκά αιμοσφαίρια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62D92D-4FF9-42CE-BFE3-5A3B57E52196}"/>
              </a:ext>
            </a:extLst>
          </p:cNvPr>
          <p:cNvSpPr txBox="1"/>
          <p:nvPr/>
        </p:nvSpPr>
        <p:spPr>
          <a:xfrm>
            <a:off x="-59474" y="535286"/>
            <a:ext cx="5781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000"/>
              <a:t>Τα </a:t>
            </a:r>
            <a:r>
              <a:rPr lang="el-GR" sz="2400" b="1"/>
              <a:t>Λευκοκύτταρα</a:t>
            </a:r>
            <a:r>
              <a:rPr lang="el-GR" sz="2000"/>
              <a:t> έχουν πυρήνα, σε αντίθεση με τα ερυθροκύτταρα που στερούνται.</a:t>
            </a:r>
          </a:p>
        </p:txBody>
      </p:sp>
      <p:sp>
        <p:nvSpPr>
          <p:cNvPr id="5" name="Βέλος: Κάτω 4">
            <a:extLst>
              <a:ext uri="{FF2B5EF4-FFF2-40B4-BE49-F238E27FC236}">
                <a16:creationId xmlns:a16="http://schemas.microsoft.com/office/drawing/2014/main" id="{6E2C4038-C8F8-4C5A-BBEE-6816BB4062B8}"/>
              </a:ext>
            </a:extLst>
          </p:cNvPr>
          <p:cNvSpPr/>
          <p:nvPr/>
        </p:nvSpPr>
        <p:spPr>
          <a:xfrm rot="2775587">
            <a:off x="1385788" y="1276287"/>
            <a:ext cx="348792" cy="754144"/>
          </a:xfrm>
          <a:prstGeom prst="downArrow">
            <a:avLst/>
          </a:prstGeom>
          <a:solidFill>
            <a:srgbClr val="961A1A"/>
          </a:solidFill>
          <a:ln>
            <a:solidFill>
              <a:srgbClr val="961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Βέλος: Κάτω 5">
            <a:extLst>
              <a:ext uri="{FF2B5EF4-FFF2-40B4-BE49-F238E27FC236}">
                <a16:creationId xmlns:a16="http://schemas.microsoft.com/office/drawing/2014/main" id="{7BC78E88-8701-4974-A9C2-F5C46461375F}"/>
              </a:ext>
            </a:extLst>
          </p:cNvPr>
          <p:cNvSpPr/>
          <p:nvPr/>
        </p:nvSpPr>
        <p:spPr>
          <a:xfrm rot="18885771">
            <a:off x="2963961" y="1293755"/>
            <a:ext cx="348792" cy="754144"/>
          </a:xfrm>
          <a:prstGeom prst="downArrow">
            <a:avLst/>
          </a:prstGeom>
          <a:solidFill>
            <a:srgbClr val="961A1A"/>
          </a:solidFill>
          <a:ln>
            <a:solidFill>
              <a:srgbClr val="961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A9E53E-36E2-450F-A410-8AF237053AA8}"/>
              </a:ext>
            </a:extLst>
          </p:cNvPr>
          <p:cNvSpPr txBox="1"/>
          <p:nvPr/>
        </p:nvSpPr>
        <p:spPr>
          <a:xfrm>
            <a:off x="429139" y="1894642"/>
            <a:ext cx="1475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/>
              <a:t>Κοκκιώδη</a:t>
            </a:r>
            <a:endParaRPr lang="el-GR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E7273-2985-4C71-BF95-579277F7DA18}"/>
              </a:ext>
            </a:extLst>
          </p:cNvPr>
          <p:cNvSpPr txBox="1"/>
          <p:nvPr/>
        </p:nvSpPr>
        <p:spPr>
          <a:xfrm>
            <a:off x="2788044" y="1894642"/>
            <a:ext cx="1701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/>
              <a:t>Μη κοκκιώδη</a:t>
            </a:r>
            <a:endParaRPr lang="el-GR" b="1"/>
          </a:p>
        </p:txBody>
      </p:sp>
      <p:sp>
        <p:nvSpPr>
          <p:cNvPr id="9" name="Βέλος: Κάτω 8">
            <a:extLst>
              <a:ext uri="{FF2B5EF4-FFF2-40B4-BE49-F238E27FC236}">
                <a16:creationId xmlns:a16="http://schemas.microsoft.com/office/drawing/2014/main" id="{735F1E5E-7A86-43B4-9345-DB9915C798E3}"/>
              </a:ext>
            </a:extLst>
          </p:cNvPr>
          <p:cNvSpPr/>
          <p:nvPr/>
        </p:nvSpPr>
        <p:spPr>
          <a:xfrm>
            <a:off x="963224" y="2279746"/>
            <a:ext cx="263950" cy="574054"/>
          </a:xfrm>
          <a:prstGeom prst="downArrow">
            <a:avLst/>
          </a:prstGeom>
          <a:solidFill>
            <a:srgbClr val="961A1A"/>
          </a:solidFill>
          <a:ln>
            <a:solidFill>
              <a:srgbClr val="961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Βέλος: Κάτω 9">
            <a:extLst>
              <a:ext uri="{FF2B5EF4-FFF2-40B4-BE49-F238E27FC236}">
                <a16:creationId xmlns:a16="http://schemas.microsoft.com/office/drawing/2014/main" id="{7F19A662-6C1D-41AC-9329-AFFA8E26E1E1}"/>
              </a:ext>
            </a:extLst>
          </p:cNvPr>
          <p:cNvSpPr/>
          <p:nvPr/>
        </p:nvSpPr>
        <p:spPr>
          <a:xfrm>
            <a:off x="3495653" y="2275677"/>
            <a:ext cx="263950" cy="574054"/>
          </a:xfrm>
          <a:prstGeom prst="downArrow">
            <a:avLst/>
          </a:prstGeom>
          <a:solidFill>
            <a:srgbClr val="961A1A"/>
          </a:solidFill>
          <a:ln>
            <a:solidFill>
              <a:srgbClr val="961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8F2401-FCBF-4624-AC24-AC1A75C41635}"/>
              </a:ext>
            </a:extLst>
          </p:cNvPr>
          <p:cNvSpPr txBox="1"/>
          <p:nvPr/>
        </p:nvSpPr>
        <p:spPr>
          <a:xfrm>
            <a:off x="227290" y="2830655"/>
            <a:ext cx="1815152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/>
              <a:t>Βασεόφιλα</a:t>
            </a:r>
          </a:p>
          <a:p>
            <a:pPr algn="ctr">
              <a:lnSpc>
                <a:spcPct val="150000"/>
              </a:lnSpc>
            </a:pPr>
            <a:r>
              <a:rPr lang="el-GR" sz="2000" b="1"/>
              <a:t>Ηωσινόφιλα</a:t>
            </a:r>
          </a:p>
          <a:p>
            <a:pPr algn="ctr">
              <a:lnSpc>
                <a:spcPct val="150000"/>
              </a:lnSpc>
            </a:pPr>
            <a:r>
              <a:rPr lang="el-GR" sz="2000" b="1">
                <a:solidFill>
                  <a:srgbClr val="961A1A"/>
                </a:solidFill>
              </a:rPr>
              <a:t>Ουδετερόφιλα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C705AA-82F0-435A-895B-D801464C251E}"/>
              </a:ext>
            </a:extLst>
          </p:cNvPr>
          <p:cNvSpPr txBox="1"/>
          <p:nvPr/>
        </p:nvSpPr>
        <p:spPr>
          <a:xfrm>
            <a:off x="2674884" y="2824573"/>
            <a:ext cx="1815152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2000" b="1">
                <a:solidFill>
                  <a:srgbClr val="00B050"/>
                </a:solidFill>
              </a:rPr>
              <a:t>Λεμφοκύτταρα</a:t>
            </a:r>
            <a:r>
              <a:rPr lang="el-GR" sz="2000" b="1">
                <a:solidFill>
                  <a:srgbClr val="961A1A"/>
                </a:solidFill>
              </a:rPr>
              <a:t>Μονοκύτταρα</a:t>
            </a:r>
          </a:p>
        </p:txBody>
      </p:sp>
      <p:sp>
        <p:nvSpPr>
          <p:cNvPr id="13" name="Δεξί άγκιστρο 12">
            <a:extLst>
              <a:ext uri="{FF2B5EF4-FFF2-40B4-BE49-F238E27FC236}">
                <a16:creationId xmlns:a16="http://schemas.microsoft.com/office/drawing/2014/main" id="{EA7726CF-A09B-4879-9FCE-9D38D40A297F}"/>
              </a:ext>
            </a:extLst>
          </p:cNvPr>
          <p:cNvSpPr/>
          <p:nvPr/>
        </p:nvSpPr>
        <p:spPr>
          <a:xfrm rot="5400000">
            <a:off x="3410499" y="2975035"/>
            <a:ext cx="343921" cy="1815151"/>
          </a:xfrm>
          <a:prstGeom prst="rightBrace">
            <a:avLst>
              <a:gd name="adj1" fmla="val 33002"/>
              <a:gd name="adj2" fmla="val 5000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6A3967-F8BA-48C4-914B-283DB29DD842}"/>
              </a:ext>
            </a:extLst>
          </p:cNvPr>
          <p:cNvSpPr txBox="1"/>
          <p:nvPr/>
        </p:nvSpPr>
        <p:spPr>
          <a:xfrm>
            <a:off x="2143841" y="3998018"/>
            <a:ext cx="2877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/>
              <a:t>Μεταναστεύουν σε άλλα όργανα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DDD3F6-D6F7-4617-8447-9851A3D51A5E}"/>
              </a:ext>
            </a:extLst>
          </p:cNvPr>
          <p:cNvSpPr txBox="1"/>
          <p:nvPr/>
        </p:nvSpPr>
        <p:spPr>
          <a:xfrm>
            <a:off x="71668" y="4967126"/>
            <a:ext cx="543275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/>
              <a:t>Τα </a:t>
            </a:r>
            <a:r>
              <a:rPr lang="el-GR" sz="2000">
                <a:solidFill>
                  <a:srgbClr val="961A1A"/>
                </a:solidFill>
              </a:rPr>
              <a:t>ουδετ</a:t>
            </a:r>
            <a:r>
              <a:rPr lang="el-GR" sz="2000"/>
              <a:t>. και τα </a:t>
            </a:r>
            <a:r>
              <a:rPr lang="el-GR" sz="2000">
                <a:solidFill>
                  <a:srgbClr val="961A1A"/>
                </a:solidFill>
              </a:rPr>
              <a:t>μονοκυτ</a:t>
            </a:r>
            <a:r>
              <a:rPr lang="el-GR" sz="2000"/>
              <a:t>. μέσω της διαπύδισης φτάνουν στο σημείο της μόλυνσης και την εξουδετερώνουν με φαγοκυττάρωση.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/>
              <a:t>Τα Β-</a:t>
            </a:r>
            <a:r>
              <a:rPr lang="el-GR" sz="2000">
                <a:solidFill>
                  <a:srgbClr val="00B050"/>
                </a:solidFill>
              </a:rPr>
              <a:t>λεμφοκύτταρα</a:t>
            </a:r>
            <a:r>
              <a:rPr lang="el-GR" sz="2000"/>
              <a:t> παράγουν αντισώματα.</a:t>
            </a:r>
          </a:p>
        </p:txBody>
      </p:sp>
    </p:spTree>
    <p:extLst>
      <p:ext uri="{BB962C8B-B14F-4D97-AF65-F5344CB8AC3E}">
        <p14:creationId xmlns:p14="http://schemas.microsoft.com/office/powerpoint/2010/main" val="262530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F53C6EE-735D-4F59-BE05-6EC739575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94"/>
            <a:ext cx="10515600" cy="643543"/>
          </a:xfrm>
        </p:spPr>
        <p:txBody>
          <a:bodyPr>
            <a:normAutofit/>
          </a:bodyPr>
          <a:lstStyle/>
          <a:p>
            <a:pPr algn="ctr"/>
            <a:r>
              <a:rPr lang="el-GR" sz="3600"/>
              <a:t>Αιμοπετάλια</a:t>
            </a:r>
          </a:p>
        </p:txBody>
      </p:sp>
      <p:sp>
        <p:nvSpPr>
          <p:cNvPr id="3" name="Ορθογώνιο: Στρογγύλεμα γωνιών 2">
            <a:extLst>
              <a:ext uri="{FF2B5EF4-FFF2-40B4-BE49-F238E27FC236}">
                <a16:creationId xmlns:a16="http://schemas.microsoft.com/office/drawing/2014/main" id="{B944D2D3-B5CB-440B-914A-03B2FE474B5B}"/>
              </a:ext>
            </a:extLst>
          </p:cNvPr>
          <p:cNvSpPr/>
          <p:nvPr/>
        </p:nvSpPr>
        <p:spPr>
          <a:xfrm>
            <a:off x="318089" y="1522477"/>
            <a:ext cx="4084229" cy="763571"/>
          </a:xfrm>
          <a:prstGeom prst="roundRect">
            <a:avLst/>
          </a:prstGeom>
          <a:solidFill>
            <a:srgbClr val="B05858"/>
          </a:solidFill>
          <a:ln>
            <a:solidFill>
              <a:srgbClr val="B05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/>
              <a:t>Δεν έχουν πυρήνα και είναι άχρωμα με ακανόνιστο σχήμα.</a:t>
            </a: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A1B890DC-7369-4CC2-9DAB-C364A11DEFF0}"/>
              </a:ext>
            </a:extLst>
          </p:cNvPr>
          <p:cNvSpPr/>
          <p:nvPr/>
        </p:nvSpPr>
        <p:spPr>
          <a:xfrm>
            <a:off x="318089" y="3013852"/>
            <a:ext cx="4084228" cy="1478437"/>
          </a:xfrm>
          <a:prstGeom prst="roundRect">
            <a:avLst/>
          </a:prstGeom>
          <a:solidFill>
            <a:srgbClr val="B05858"/>
          </a:solidFill>
          <a:ln>
            <a:solidFill>
              <a:srgbClr val="B05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/>
              <a:t>Ζουν 5-9 ημέρες και είναι περισσότερα από τα λευκοκύτταρα, αλλά λιγότερα από τα ερυθροκύτταρα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3F5F67B9-4BCF-49A0-A30E-3444A14F5F14}"/>
              </a:ext>
            </a:extLst>
          </p:cNvPr>
          <p:cNvSpPr/>
          <p:nvPr/>
        </p:nvSpPr>
        <p:spPr>
          <a:xfrm>
            <a:off x="318089" y="5220093"/>
            <a:ext cx="4084228" cy="1145356"/>
          </a:xfrm>
          <a:prstGeom prst="roundRect">
            <a:avLst/>
          </a:prstGeom>
          <a:solidFill>
            <a:srgbClr val="B05858"/>
          </a:solidFill>
          <a:ln>
            <a:solidFill>
              <a:srgbClr val="B0585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/>
              <a:t>Τα αιμοπετάλια μαζί με το ασβεστιο και την βιταμίνη Κ συμμετέχουν στον σχηματισμό της θρομβίνης =&gt; ινώδες. </a:t>
            </a:r>
          </a:p>
        </p:txBody>
      </p:sp>
    </p:spTree>
    <p:extLst>
      <p:ext uri="{BB962C8B-B14F-4D97-AF65-F5344CB8AC3E}">
        <p14:creationId xmlns:p14="http://schemas.microsoft.com/office/powerpoint/2010/main" val="192035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DFBA9D-16D9-4C02-B89D-06C2DEB68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262" y="0"/>
            <a:ext cx="4591639" cy="596408"/>
          </a:xfrm>
        </p:spPr>
        <p:txBody>
          <a:bodyPr>
            <a:noAutofit/>
          </a:bodyPr>
          <a:lstStyle/>
          <a:p>
            <a:pPr algn="ctr"/>
            <a:r>
              <a:rPr lang="el-GR" sz="3600"/>
              <a:t>Πλάσμα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D0F2137F-1E28-4322-9011-6A170F284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42" r="23052"/>
          <a:stretch/>
        </p:blipFill>
        <p:spPr>
          <a:xfrm>
            <a:off x="6334812" y="2212780"/>
            <a:ext cx="5354425" cy="28034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9C607C-E769-463C-97DC-182246AA781D}"/>
              </a:ext>
            </a:extLst>
          </p:cNvPr>
          <p:cNvSpPr txBox="1"/>
          <p:nvPr/>
        </p:nvSpPr>
        <p:spPr>
          <a:xfrm>
            <a:off x="235670" y="754145"/>
            <a:ext cx="626882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/>
              <a:t>Στο νερό του πλάσματος είναι διαλυμένες πρωτεΐνες, ορμόνες, ανόργανα άλατα, γλυκόζη και ουσίες που πρέπει να αποβληθούν (π.χ. ουρία).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/>
          </a:p>
          <a:p>
            <a:pPr algn="ctr"/>
            <a:r>
              <a:rPr lang="el-GR" sz="2000"/>
              <a:t> Οι πρωτεΐνες χωρίζονται σε 4 ομάδες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B22B94-51E8-4431-BC7C-7411B5EC9056}"/>
              </a:ext>
            </a:extLst>
          </p:cNvPr>
          <p:cNvSpPr txBox="1"/>
          <p:nvPr/>
        </p:nvSpPr>
        <p:spPr>
          <a:xfrm>
            <a:off x="235670" y="2846895"/>
            <a:ext cx="60991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/>
              <a:t>Αλβουμίνες: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/>
              <a:t>Σφαιρίνες: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/>
              <a:t>Ινωδογόνο: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 b="1"/>
              <a:t>Συμπλήρωμα:</a:t>
            </a:r>
            <a:endParaRPr lang="el-GR" b="1"/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C5BBBE1D-57D2-4330-B64C-D77403A350C1}"/>
              </a:ext>
            </a:extLst>
          </p:cNvPr>
          <p:cNvSpPr/>
          <p:nvPr/>
        </p:nvSpPr>
        <p:spPr>
          <a:xfrm>
            <a:off x="235669" y="5854045"/>
            <a:ext cx="2865750" cy="782425"/>
          </a:xfrm>
          <a:prstGeom prst="roundRect">
            <a:avLst/>
          </a:prstGeom>
          <a:solidFill>
            <a:srgbClr val="B0585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/>
              <a:t>Ορός</a:t>
            </a:r>
            <a:r>
              <a:rPr lang="el-GR" sz="2000"/>
              <a:t> = Πλάσμα χωρίς ινωδογόνο</a:t>
            </a:r>
          </a:p>
        </p:txBody>
      </p:sp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DD06561C-89E2-42BE-AD44-80891734E5E2}"/>
              </a:ext>
            </a:extLst>
          </p:cNvPr>
          <p:cNvSpPr/>
          <p:nvPr/>
        </p:nvSpPr>
        <p:spPr>
          <a:xfrm>
            <a:off x="3412504" y="5854045"/>
            <a:ext cx="2922308" cy="782425"/>
          </a:xfrm>
          <a:prstGeom prst="roundRect">
            <a:avLst/>
          </a:prstGeom>
          <a:solidFill>
            <a:srgbClr val="B0585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/>
              <a:t>Υγρό των ιστών </a:t>
            </a:r>
            <a:r>
              <a:rPr lang="el-GR" sz="2000"/>
              <a:t>= Πλάσμα χωρίς πρωτεΐνες</a:t>
            </a:r>
          </a:p>
        </p:txBody>
      </p:sp>
    </p:spTree>
    <p:extLst>
      <p:ext uri="{BB962C8B-B14F-4D97-AF65-F5344CB8AC3E}">
        <p14:creationId xmlns:p14="http://schemas.microsoft.com/office/powerpoint/2010/main" val="1417321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D8D181B-7A5E-4981-8D0D-E9AD19243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735"/>
            <a:ext cx="10515600" cy="756665"/>
          </a:xfrm>
        </p:spPr>
        <p:txBody>
          <a:bodyPr>
            <a:normAutofit/>
          </a:bodyPr>
          <a:lstStyle/>
          <a:p>
            <a:pPr algn="ctr"/>
            <a:r>
              <a:rPr lang="el-GR" sz="3600"/>
              <a:t>Λειτουργίες Αίματος</a:t>
            </a:r>
          </a:p>
        </p:txBody>
      </p:sp>
      <p:sp>
        <p:nvSpPr>
          <p:cNvPr id="4" name="Ορθογώνιο: Στρογγύλεμα γωνιών 3">
            <a:extLst>
              <a:ext uri="{FF2B5EF4-FFF2-40B4-BE49-F238E27FC236}">
                <a16:creationId xmlns:a16="http://schemas.microsoft.com/office/drawing/2014/main" id="{E77326C1-3511-4F17-AF5B-42EBBFEFF281}"/>
              </a:ext>
            </a:extLst>
          </p:cNvPr>
          <p:cNvSpPr/>
          <p:nvPr/>
        </p:nvSpPr>
        <p:spPr>
          <a:xfrm>
            <a:off x="226244" y="914400"/>
            <a:ext cx="3525624" cy="5380512"/>
          </a:xfrm>
          <a:prstGeom prst="roundRect">
            <a:avLst/>
          </a:prstGeom>
          <a:solidFill>
            <a:srgbClr val="B0585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200" b="1"/>
              <a:t>Μεταφορά ουσιών:</a:t>
            </a:r>
          </a:p>
          <a:p>
            <a:r>
              <a:rPr lang="el-GR" sz="2000"/>
              <a:t>α. Οξυγόνο από τους πνεύμονες στους ιστούς και διοξείδιο του άνθρακα από τους ιστούς στους πνεύμονες.</a:t>
            </a:r>
          </a:p>
          <a:p>
            <a:endParaRPr lang="el-GR" sz="2000"/>
          </a:p>
          <a:p>
            <a:r>
              <a:rPr lang="el-GR" sz="2000"/>
              <a:t>β. Θρεπτικά από το λεπτό έντερο σε όλο το σώμα.</a:t>
            </a:r>
          </a:p>
          <a:p>
            <a:endParaRPr lang="el-GR" sz="2000"/>
          </a:p>
          <a:p>
            <a:r>
              <a:rPr lang="el-GR" sz="2000"/>
              <a:t>γ. Ουσίες που πρέπει να απομακρυνθούν από το σώμα στους νεφρούς.</a:t>
            </a:r>
          </a:p>
          <a:p>
            <a:endParaRPr lang="el-GR" sz="2000"/>
          </a:p>
          <a:p>
            <a:r>
              <a:rPr lang="el-GR" sz="2000"/>
              <a:t>δ. Ορμόνες και αντισώματα.</a:t>
            </a:r>
          </a:p>
        </p:txBody>
      </p:sp>
      <p:sp>
        <p:nvSpPr>
          <p:cNvPr id="5" name="Ορθογώνιο: Στρογγύλεμα γωνιών 4">
            <a:extLst>
              <a:ext uri="{FF2B5EF4-FFF2-40B4-BE49-F238E27FC236}">
                <a16:creationId xmlns:a16="http://schemas.microsoft.com/office/drawing/2014/main" id="{2B708ED8-2C0A-4AD5-989F-FBA33C018AC8}"/>
              </a:ext>
            </a:extLst>
          </p:cNvPr>
          <p:cNvSpPr/>
          <p:nvPr/>
        </p:nvSpPr>
        <p:spPr>
          <a:xfrm>
            <a:off x="4385035" y="914400"/>
            <a:ext cx="3231823" cy="5380512"/>
          </a:xfrm>
          <a:prstGeom prst="roundRect">
            <a:avLst/>
          </a:prstGeom>
          <a:solidFill>
            <a:srgbClr val="B0585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/>
              <a:t>Πήξη</a:t>
            </a:r>
            <a:r>
              <a:rPr lang="el-GR" sz="2400"/>
              <a:t> μετά από μικροτραυματσιμούς, ώστε να εμποδίζεται η απώλεια</a:t>
            </a:r>
            <a:r>
              <a:rPr lang="en-US" sz="2400"/>
              <a:t> </a:t>
            </a:r>
            <a:r>
              <a:rPr lang="el-GR" sz="2400"/>
              <a:t>υγρών και η εισβολή μικροοργανισμών.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63603C56-5F94-48B2-B5EE-D18352AE4C17}"/>
              </a:ext>
            </a:extLst>
          </p:cNvPr>
          <p:cNvSpPr/>
          <p:nvPr/>
        </p:nvSpPr>
        <p:spPr>
          <a:xfrm>
            <a:off x="8353720" y="914400"/>
            <a:ext cx="3231823" cy="5380512"/>
          </a:xfrm>
          <a:prstGeom prst="roundRect">
            <a:avLst/>
          </a:prstGeom>
          <a:solidFill>
            <a:srgbClr val="B0585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/>
              <a:t>Συμβολή στη </a:t>
            </a:r>
            <a:r>
              <a:rPr lang="el-GR" sz="2400" b="1"/>
              <a:t>ρύθμιση της ποσότητας του νερού και χημικών συστατικών </a:t>
            </a:r>
            <a:r>
              <a:rPr lang="el-GR" sz="2400"/>
              <a:t>στους ιστούς και στη </a:t>
            </a:r>
            <a:r>
              <a:rPr lang="el-GR" sz="2400" b="1"/>
              <a:t>διατήρηση της θερμοκρασίας</a:t>
            </a:r>
            <a:r>
              <a:rPr lang="el-GR" sz="2400"/>
              <a:t> του σώματος.</a:t>
            </a:r>
          </a:p>
        </p:txBody>
      </p:sp>
    </p:spTree>
    <p:extLst>
      <p:ext uri="{BB962C8B-B14F-4D97-AF65-F5344CB8AC3E}">
        <p14:creationId xmlns:p14="http://schemas.microsoft.com/office/powerpoint/2010/main" val="581879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2F24E50-16E1-4E94-AA11-ABF9E25C6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041"/>
            <a:ext cx="10515600" cy="511567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600"/>
              <a:t>Πήξη του Αίματος</a:t>
            </a:r>
          </a:p>
        </p:txBody>
      </p:sp>
      <p:pic>
        <p:nvPicPr>
          <p:cNvPr id="4" name="Καταγραφή οθόνης 3">
            <a:hlinkClick r:id="" action="ppaction://media"/>
            <a:extLst>
              <a:ext uri="{FF2B5EF4-FFF2-40B4-BE49-F238E27FC236}">
                <a16:creationId xmlns:a16="http://schemas.microsoft.com/office/drawing/2014/main" id="{C7ACD719-060A-41D0-9238-5DF5F59EBA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820132"/>
            <a:ext cx="5739206" cy="419892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6038E3-8675-4E4B-93BF-5FBF5B0903CE}"/>
              </a:ext>
            </a:extLst>
          </p:cNvPr>
          <p:cNvSpPr txBox="1"/>
          <p:nvPr/>
        </p:nvSpPr>
        <p:spPr>
          <a:xfrm>
            <a:off x="103696" y="556181"/>
            <a:ext cx="55900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/>
              <a:t>Συντελείται μέσω μίας σειράς αντιδράσεων στις οποίες ο ένας παράγοντας ενεργοποιεί τον άλλο με τελικό σκοπό τον </a:t>
            </a:r>
            <a:r>
              <a:rPr lang="el-GR" sz="2000" b="1"/>
              <a:t>σχηματισμό θρόμβου</a:t>
            </a:r>
            <a:r>
              <a:rPr lang="el-GR" sz="200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/>
          </a:p>
          <a:p>
            <a:pPr marL="457200" indent="-457200">
              <a:buFont typeface="+mj-lt"/>
              <a:buAutoNum type="arabicPeriod"/>
            </a:pPr>
            <a:r>
              <a:rPr lang="el-GR" sz="2000"/>
              <a:t>Καταστροφή ή τραυματισμός ιστού</a:t>
            </a:r>
          </a:p>
          <a:p>
            <a:pPr marL="457200" indent="-457200">
              <a:buFont typeface="+mj-lt"/>
              <a:buAutoNum type="arabicPeriod"/>
            </a:pPr>
            <a:endParaRPr lang="el-GR" sz="2000"/>
          </a:p>
          <a:p>
            <a:pPr marL="457200" indent="-457200">
              <a:buFont typeface="+mj-lt"/>
              <a:buAutoNum type="arabicPeriod"/>
            </a:pPr>
            <a:r>
              <a:rPr lang="el-GR" sz="2000"/>
              <a:t>Απελευθέρωση παραγόντων (ασβέστιο, αιμοπετάλια, βιταμίνη Κ) για τον σχηματισμό της </a:t>
            </a:r>
            <a:r>
              <a:rPr lang="el-GR" sz="2000" b="1"/>
              <a:t>θρομβίνης</a:t>
            </a:r>
            <a:r>
              <a:rPr lang="el-GR" sz="2000"/>
              <a:t> από προθρομβίνη</a:t>
            </a:r>
          </a:p>
          <a:p>
            <a:pPr marL="457200" indent="-457200">
              <a:buFont typeface="+mj-lt"/>
              <a:buAutoNum type="arabicPeriod"/>
            </a:pPr>
            <a:endParaRPr lang="el-GR" sz="2000"/>
          </a:p>
          <a:p>
            <a:pPr marL="457200" indent="-457200">
              <a:buFont typeface="+mj-lt"/>
              <a:buAutoNum type="arabicPeriod"/>
            </a:pPr>
            <a:r>
              <a:rPr lang="el-GR" sz="2000"/>
              <a:t>Η θρομβίνη (ένζυμο) μετατρέπει το ινωδογόνο (πρωτεΐνη του πλάσματος) σε ινώδες (πρωτεϊνικό πλέγμα) του οποίου οι ίνες εγκλωβίζουν ερυθροκύτταρα.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B34A6B0E-AAF5-468C-BE8B-77B0DC790D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605" r="5813" b="12350"/>
          <a:stretch/>
        </p:blipFill>
        <p:spPr>
          <a:xfrm>
            <a:off x="5853411" y="5175313"/>
            <a:ext cx="2560802" cy="1381027"/>
          </a:xfrm>
          <a:prstGeom prst="rect">
            <a:avLst/>
          </a:prstGeom>
        </p:spPr>
      </p:pic>
      <p:sp>
        <p:nvSpPr>
          <p:cNvPr id="7" name="Βέλος: Δεξιό 6">
            <a:extLst>
              <a:ext uri="{FF2B5EF4-FFF2-40B4-BE49-F238E27FC236}">
                <a16:creationId xmlns:a16="http://schemas.microsoft.com/office/drawing/2014/main" id="{CD109689-37C0-47F7-8088-B3ADB3B778D0}"/>
              </a:ext>
            </a:extLst>
          </p:cNvPr>
          <p:cNvSpPr/>
          <p:nvPr/>
        </p:nvSpPr>
        <p:spPr>
          <a:xfrm>
            <a:off x="8492625" y="5740250"/>
            <a:ext cx="766086" cy="518474"/>
          </a:xfrm>
          <a:prstGeom prst="rightArrow">
            <a:avLst/>
          </a:prstGeom>
          <a:solidFill>
            <a:srgbClr val="961A1A"/>
          </a:solidFill>
          <a:ln>
            <a:solidFill>
              <a:srgbClr val="961A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C21A5-9AFC-4591-A98A-011F783AEC36}"/>
              </a:ext>
            </a:extLst>
          </p:cNvPr>
          <p:cNvSpPr txBox="1"/>
          <p:nvPr/>
        </p:nvSpPr>
        <p:spPr>
          <a:xfrm>
            <a:off x="9162853" y="5583988"/>
            <a:ext cx="1847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b="1"/>
              <a:t>Σχηματισμός Ινώδους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70953D49-49D9-406D-AB96-027576BA4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7773" y="5629228"/>
            <a:ext cx="727433" cy="740515"/>
          </a:xfrm>
          <a:prstGeom prst="rect">
            <a:avLst/>
          </a:prstGeom>
        </p:spPr>
      </p:pic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8014FFCA-9432-4E81-89D0-5401A10218E6}"/>
              </a:ext>
            </a:extLst>
          </p:cNvPr>
          <p:cNvSpPr/>
          <p:nvPr/>
        </p:nvSpPr>
        <p:spPr>
          <a:xfrm>
            <a:off x="103696" y="5055287"/>
            <a:ext cx="5590095" cy="1748672"/>
          </a:xfrm>
          <a:prstGeom prst="roundRect">
            <a:avLst/>
          </a:prstGeom>
          <a:solidFill>
            <a:srgbClr val="961A1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b="1"/>
              <a:t>Αιμορροφιλία</a:t>
            </a:r>
            <a:r>
              <a:rPr lang="el-GR" sz="2000"/>
              <a:t>: Κληρονομική ασθένεια κατά την οποία απουσίαζουν από την γέννηση ορισμένοι παράγοντες πήξης με αποτέλεσμα την καθυστέρηση της πήξης του αίματος =&gt; Απώλεια αίματος σε τραυματισμό</a:t>
            </a:r>
          </a:p>
        </p:txBody>
      </p:sp>
    </p:spTree>
    <p:extLst>
      <p:ext uri="{BB962C8B-B14F-4D97-AF65-F5344CB8AC3E}">
        <p14:creationId xmlns:p14="http://schemas.microsoft.com/office/powerpoint/2010/main" val="33470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>
                <p:cTn id="5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CFBE7DE-9450-404F-87F2-4A20428E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843"/>
            <a:ext cx="10515600" cy="490194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200"/>
              <a:t>Ομάδες Αίματος</a:t>
            </a:r>
          </a:p>
        </p:txBody>
      </p:sp>
      <p:graphicFrame>
        <p:nvGraphicFramePr>
          <p:cNvPr id="4" name="Πίνακας 4">
            <a:extLst>
              <a:ext uri="{FF2B5EF4-FFF2-40B4-BE49-F238E27FC236}">
                <a16:creationId xmlns:a16="http://schemas.microsoft.com/office/drawing/2014/main" id="{2D6F0050-B4F2-415C-81CE-6FA670BDF34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575037"/>
          <a:ext cx="10515597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232052562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2338718095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41632762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/>
                        <a:t>Ομάδα Αίματος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/>
                        <a:t>Αντιγόνο (στα ερυθροκύτταρα)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/>
                        <a:t>Αντίσωμα (στο πλάσμα)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8814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/>
                        <a:t>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/>
                        <a:t>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/>
                        <a:t>Αντί-Β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545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/>
                        <a:t>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/>
                        <a:t>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/>
                        <a:t>Αντί-Α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0349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/>
                        <a:t>ΑΒ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/>
                        <a:t>Α, 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/>
                        <a:t>Κανένα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3977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sz="200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/>
                        <a:t>Κανένα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000"/>
                        <a:t>Αντί-Α, Αντί-Β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68213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79AF7EB-7C27-4044-BCCC-C49EDF0451C3}"/>
              </a:ext>
            </a:extLst>
          </p:cNvPr>
          <p:cNvSpPr txBox="1"/>
          <p:nvPr/>
        </p:nvSpPr>
        <p:spPr>
          <a:xfrm>
            <a:off x="235670" y="2922309"/>
            <a:ext cx="115101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2000"/>
              <a:t>Η ομάδα αίματος καθορίζεται από τον τύπο των αντιγόνων που υπάρχουν στην επιφάνεια των ερυθροκυττάρων.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l-GR" sz="200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l-GR" sz="2000"/>
              <a:t>Τα αντισώματα εντοπίζονται στο πλάσμα του αίματος.</a:t>
            </a:r>
          </a:p>
        </p:txBody>
      </p:sp>
      <p:sp>
        <p:nvSpPr>
          <p:cNvPr id="6" name="Ορθογώνιο: Στρογγύλεμα γωνιών 5">
            <a:extLst>
              <a:ext uri="{FF2B5EF4-FFF2-40B4-BE49-F238E27FC236}">
                <a16:creationId xmlns:a16="http://schemas.microsoft.com/office/drawing/2014/main" id="{0F93B2CD-480A-4988-B39B-6B065E513D4F}"/>
              </a:ext>
            </a:extLst>
          </p:cNvPr>
          <p:cNvSpPr/>
          <p:nvPr/>
        </p:nvSpPr>
        <p:spPr>
          <a:xfrm>
            <a:off x="939788" y="4543720"/>
            <a:ext cx="1756278" cy="471340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/>
              <a:t>Αντιγόνα</a:t>
            </a:r>
          </a:p>
        </p:txBody>
      </p:sp>
      <p:sp>
        <p:nvSpPr>
          <p:cNvPr id="7" name="Ορθογώνιο: Στρογγύλεμα γωνιών 6">
            <a:extLst>
              <a:ext uri="{FF2B5EF4-FFF2-40B4-BE49-F238E27FC236}">
                <a16:creationId xmlns:a16="http://schemas.microsoft.com/office/drawing/2014/main" id="{C8F2CF53-C4B1-46D3-83A8-9C32FEEC50C2}"/>
              </a:ext>
            </a:extLst>
          </p:cNvPr>
          <p:cNvSpPr/>
          <p:nvPr/>
        </p:nvSpPr>
        <p:spPr>
          <a:xfrm>
            <a:off x="6649041" y="4543720"/>
            <a:ext cx="1627694" cy="471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/>
              <a:t>Αντισώματα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94B50D33-46CA-410C-8EF1-4890C4888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88" t="33815" r="33322" b="34982"/>
          <a:stretch/>
        </p:blipFill>
        <p:spPr>
          <a:xfrm>
            <a:off x="2807867" y="4576919"/>
            <a:ext cx="463233" cy="438141"/>
          </a:xfrm>
          <a:prstGeom prst="rect">
            <a:avLst/>
          </a:prstGeom>
        </p:spPr>
      </p:pic>
      <p:sp>
        <p:nvSpPr>
          <p:cNvPr id="9" name="Ορθογώνιο: Στρογγύλεμα γωνιών 8">
            <a:extLst>
              <a:ext uri="{FF2B5EF4-FFF2-40B4-BE49-F238E27FC236}">
                <a16:creationId xmlns:a16="http://schemas.microsoft.com/office/drawing/2014/main" id="{960BD048-D6EB-4C8D-BAAE-A083B1968508}"/>
              </a:ext>
            </a:extLst>
          </p:cNvPr>
          <p:cNvSpPr/>
          <p:nvPr/>
        </p:nvSpPr>
        <p:spPr>
          <a:xfrm>
            <a:off x="3382901" y="4543720"/>
            <a:ext cx="2160060" cy="471340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/>
              <a:t>Συγκολλητινογόνα</a:t>
            </a:r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D30E2A84-739C-469C-9DBE-62A0A48A36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88" t="33815" r="33322" b="34982"/>
          <a:stretch/>
        </p:blipFill>
        <p:spPr>
          <a:xfrm>
            <a:off x="8457669" y="4576919"/>
            <a:ext cx="463233" cy="438141"/>
          </a:xfrm>
          <a:prstGeom prst="rect">
            <a:avLst/>
          </a:prstGeom>
        </p:spPr>
      </p:pic>
      <p:sp>
        <p:nvSpPr>
          <p:cNvPr id="11" name="Ορθογώνιο: Στρογγύλεμα γωνιών 10">
            <a:extLst>
              <a:ext uri="{FF2B5EF4-FFF2-40B4-BE49-F238E27FC236}">
                <a16:creationId xmlns:a16="http://schemas.microsoft.com/office/drawing/2014/main" id="{538B6464-ADC3-454F-8223-5D33CAF90631}"/>
              </a:ext>
            </a:extLst>
          </p:cNvPr>
          <p:cNvSpPr/>
          <p:nvPr/>
        </p:nvSpPr>
        <p:spPr>
          <a:xfrm>
            <a:off x="9101835" y="4543720"/>
            <a:ext cx="1955805" cy="471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/>
              <a:t>Συγκολλητίνες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143C2D-F828-4AA9-B010-9BEC949D327B}"/>
              </a:ext>
            </a:extLst>
          </p:cNvPr>
          <p:cNvSpPr txBox="1"/>
          <p:nvPr/>
        </p:nvSpPr>
        <p:spPr>
          <a:xfrm>
            <a:off x="235669" y="5361399"/>
            <a:ext cx="11660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000"/>
              <a:t>Η ταυτόχρονη παρουσία αντιγόνου και αντίστοιχου αντισώματος στο αίμα λόγω μετάγγισης (π.χ. Α με Αντί-Α) οδηγεί σε </a:t>
            </a:r>
            <a:r>
              <a:rPr lang="el-GR" sz="2000" b="1"/>
              <a:t>αντίδραση αντιγόνου αντισώματος </a:t>
            </a:r>
            <a:r>
              <a:rPr lang="el-GR" sz="2000">
                <a:sym typeface="Wingdings" panose="05000000000000000000" pitchFamily="2" charset="2"/>
              </a:rPr>
              <a:t> </a:t>
            </a:r>
            <a:r>
              <a:rPr lang="el-GR" sz="2000" b="1">
                <a:sym typeface="Wingdings" panose="05000000000000000000" pitchFamily="2" charset="2"/>
              </a:rPr>
              <a:t>συγκόλληση</a:t>
            </a:r>
            <a:r>
              <a:rPr lang="el-GR" sz="2000">
                <a:sym typeface="Wingdings" panose="05000000000000000000" pitchFamily="2" charset="2"/>
              </a:rPr>
              <a:t> των ερυθροκυττάρων  </a:t>
            </a:r>
            <a:r>
              <a:rPr lang="el-GR" sz="2000" b="1">
                <a:sym typeface="Wingdings" panose="05000000000000000000" pitchFamily="2" charset="2"/>
              </a:rPr>
              <a:t>παύση της κυκλοφορίας </a:t>
            </a:r>
            <a:r>
              <a:rPr lang="el-GR" sz="2000">
                <a:sym typeface="Wingdings" panose="05000000000000000000" pitchFamily="2" charset="2"/>
              </a:rPr>
              <a:t>του αίματος  </a:t>
            </a:r>
            <a:r>
              <a:rPr lang="el-GR" sz="2000" b="1">
                <a:sym typeface="Wingdings" panose="05000000000000000000" pitchFamily="2" charset="2"/>
              </a:rPr>
              <a:t>αιμόλυση</a:t>
            </a:r>
            <a:r>
              <a:rPr lang="el-GR" sz="2000">
                <a:sym typeface="Wingdings" panose="05000000000000000000" pitchFamily="2" charset="2"/>
              </a:rPr>
              <a:t>  </a:t>
            </a:r>
            <a:r>
              <a:rPr lang="el-GR" sz="2000" b="1">
                <a:sym typeface="Wingdings" panose="05000000000000000000" pitchFamily="2" charset="2"/>
              </a:rPr>
              <a:t>θάνατο</a:t>
            </a:r>
            <a:r>
              <a:rPr lang="el-GR" sz="2000">
                <a:sym typeface="Wingdings" panose="05000000000000000000" pitchFamily="2" charset="2"/>
              </a:rPr>
              <a:t> του ατόμου</a:t>
            </a:r>
            <a:r>
              <a:rPr lang="el-GR" sz="2000"/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79834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844</Words>
  <Application>Microsoft Office PowerPoint</Application>
  <PresentationFormat>Ευρεία οθόνη</PresentationFormat>
  <Paragraphs>141</Paragraphs>
  <Slides>12</Slides>
  <Notes>0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Θέμα του Office</vt:lpstr>
      <vt:lpstr>AΡΤΗΡΙΕΣ - ΦΛΕΒΕΣ</vt:lpstr>
      <vt:lpstr>Αίμα</vt:lpstr>
      <vt:lpstr>Ερυθρά αιμοσφαίρια</vt:lpstr>
      <vt:lpstr>Λευκά αιμοσφαίρια</vt:lpstr>
      <vt:lpstr>Αιμοπετάλια</vt:lpstr>
      <vt:lpstr>Πλάσμα</vt:lpstr>
      <vt:lpstr>Λειτουργίες Αίματος</vt:lpstr>
      <vt:lpstr>Πήξη του Αίματος</vt:lpstr>
      <vt:lpstr>Ομάδες Αίματος</vt:lpstr>
      <vt:lpstr>Σύστημα Rhesus</vt:lpstr>
      <vt:lpstr>Αναιμία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Giannis Zachariadis</dc:creator>
  <cp:lastModifiedBy>Giannis Zachariadis</cp:lastModifiedBy>
  <cp:revision>4</cp:revision>
  <dcterms:created xsi:type="dcterms:W3CDTF">2024-12-05T22:51:30Z</dcterms:created>
  <dcterms:modified xsi:type="dcterms:W3CDTF">2024-12-05T22:59:00Z</dcterms:modified>
</cp:coreProperties>
</file>