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3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35C6E-A882-40F4-8F9A-369A6C2595CC}" type="datetimeFigureOut">
              <a:rPr lang="el-GR" smtClean="0"/>
              <a:t>13/12/2020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204E-01C8-49F1-9754-E359A0E5DF6B}" type="slidenum">
              <a:rPr lang="el-GR" smtClean="0"/>
              <a:t>‹#›</a:t>
            </a:fld>
            <a:endParaRPr lang="el-GR"/>
          </a:p>
        </p:txBody>
      </p:sp>
    </p:spTree>
    <p:extLst>
      <p:ext uri="{BB962C8B-B14F-4D97-AF65-F5344CB8AC3E}">
        <p14:creationId xmlns:p14="http://schemas.microsoft.com/office/powerpoint/2010/main" val="172902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E6D204E-01C8-49F1-9754-E359A0E5DF6B}" type="slidenum">
              <a:rPr lang="el-GR" smtClean="0"/>
              <a:t>37</a:t>
            </a:fld>
            <a:endParaRPr lang="el-GR"/>
          </a:p>
        </p:txBody>
      </p:sp>
    </p:spTree>
    <p:extLst>
      <p:ext uri="{BB962C8B-B14F-4D97-AF65-F5344CB8AC3E}">
        <p14:creationId xmlns:p14="http://schemas.microsoft.com/office/powerpoint/2010/main" val="10087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E6D204E-01C8-49F1-9754-E359A0E5DF6B}" type="slidenum">
              <a:rPr lang="el-GR" smtClean="0"/>
              <a:t>38</a:t>
            </a:fld>
            <a:endParaRPr lang="el-GR"/>
          </a:p>
        </p:txBody>
      </p:sp>
    </p:spTree>
    <p:extLst>
      <p:ext uri="{BB962C8B-B14F-4D97-AF65-F5344CB8AC3E}">
        <p14:creationId xmlns:p14="http://schemas.microsoft.com/office/powerpoint/2010/main" val="329319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E6D204E-01C8-49F1-9754-E359A0E5DF6B}" type="slidenum">
              <a:rPr lang="el-GR" smtClean="0"/>
              <a:t>39</a:t>
            </a:fld>
            <a:endParaRPr lang="el-GR"/>
          </a:p>
        </p:txBody>
      </p:sp>
    </p:spTree>
    <p:extLst>
      <p:ext uri="{BB962C8B-B14F-4D97-AF65-F5344CB8AC3E}">
        <p14:creationId xmlns:p14="http://schemas.microsoft.com/office/powerpoint/2010/main" val="219362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E6D204E-01C8-49F1-9754-E359A0E5DF6B}" type="slidenum">
              <a:rPr lang="el-GR" smtClean="0"/>
              <a:t>40</a:t>
            </a:fld>
            <a:endParaRPr lang="el-GR"/>
          </a:p>
        </p:txBody>
      </p:sp>
    </p:spTree>
    <p:extLst>
      <p:ext uri="{BB962C8B-B14F-4D97-AF65-F5344CB8AC3E}">
        <p14:creationId xmlns:p14="http://schemas.microsoft.com/office/powerpoint/2010/main" val="320871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194656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26229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358392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32690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397924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988E727-E525-45A1-82B8-1F225F9741D2}"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96416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988E727-E525-45A1-82B8-1F225F9741D2}" type="datetimeFigureOut">
              <a:rPr lang="el-GR" smtClean="0"/>
              <a:t>13/12/2020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233974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988E727-E525-45A1-82B8-1F225F9741D2}" type="datetimeFigureOut">
              <a:rPr lang="el-GR" smtClean="0"/>
              <a:t>13/12/2020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38958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988E727-E525-45A1-82B8-1F225F9741D2}" type="datetimeFigureOut">
              <a:rPr lang="el-GR" smtClean="0"/>
              <a:t>13/12/2020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45892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988E727-E525-45A1-82B8-1F225F9741D2}"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53075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988E727-E525-45A1-82B8-1F225F9741D2}"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6CDFD7-B037-4D9D-B5F2-9FF919203C23}" type="slidenum">
              <a:rPr lang="el-GR" smtClean="0"/>
              <a:t>‹#›</a:t>
            </a:fld>
            <a:endParaRPr lang="el-GR"/>
          </a:p>
        </p:txBody>
      </p:sp>
    </p:spTree>
    <p:extLst>
      <p:ext uri="{BB962C8B-B14F-4D97-AF65-F5344CB8AC3E}">
        <p14:creationId xmlns:p14="http://schemas.microsoft.com/office/powerpoint/2010/main" val="270012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8E727-E525-45A1-82B8-1F225F9741D2}" type="datetimeFigureOut">
              <a:rPr lang="el-GR" smtClean="0"/>
              <a:t>13/12/2020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DFD7-B037-4D9D-B5F2-9FF919203C23}" type="slidenum">
              <a:rPr lang="el-GR" smtClean="0"/>
              <a:t>‹#›</a:t>
            </a:fld>
            <a:endParaRPr lang="el-GR"/>
          </a:p>
        </p:txBody>
      </p:sp>
    </p:spTree>
    <p:extLst>
      <p:ext uri="{BB962C8B-B14F-4D97-AF65-F5344CB8AC3E}">
        <p14:creationId xmlns:p14="http://schemas.microsoft.com/office/powerpoint/2010/main" val="130918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i="1" dirty="0" smtClean="0">
                <a:latin typeface="Arial" panose="020B0604020202020204" pitchFamily="34" charset="0"/>
                <a:cs typeface="Arial" panose="020B0604020202020204" pitchFamily="34" charset="0"/>
              </a:rPr>
              <a:t>Τεχνολογία Μηχανολογικών Κατασκευών </a:t>
            </a:r>
            <a:endParaRPr lang="el-GR" i="1"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p:txBody>
          <a:bodyPr/>
          <a:lstStyle/>
          <a:p>
            <a:r>
              <a:rPr lang="el-GR" b="1" i="1" dirty="0" smtClean="0">
                <a:latin typeface="Arial" panose="020B0604020202020204" pitchFamily="34" charset="0"/>
                <a:cs typeface="Arial" panose="020B0604020202020204" pitchFamily="34" charset="0"/>
              </a:rPr>
              <a:t>ΚΕΦΑΛΑΙΟ </a:t>
            </a:r>
            <a:r>
              <a:rPr lang="en-US" b="1" i="1" dirty="0" smtClean="0">
                <a:latin typeface="Arial" panose="020B0604020202020204" pitchFamily="34" charset="0"/>
                <a:cs typeface="Arial" panose="020B0604020202020204" pitchFamily="34" charset="0"/>
              </a:rPr>
              <a:t>8</a:t>
            </a:r>
            <a:endParaRPr lang="el-GR" b="1" i="1" dirty="0" smtClean="0">
              <a:latin typeface="Arial" panose="020B0604020202020204" pitchFamily="34" charset="0"/>
              <a:cs typeface="Arial" panose="020B0604020202020204" pitchFamily="34" charset="0"/>
            </a:endParaRPr>
          </a:p>
          <a:p>
            <a:r>
              <a:rPr lang="el-GR" b="1" i="1" dirty="0" err="1" smtClean="0">
                <a:latin typeface="Arial" panose="020B0604020202020204" pitchFamily="34" charset="0"/>
                <a:cs typeface="Arial" panose="020B0604020202020204" pitchFamily="34" charset="0"/>
              </a:rPr>
              <a:t>Συγκολήσεις</a:t>
            </a:r>
            <a:endParaRPr lang="el-G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14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Φιάλη </a:t>
            </a:r>
            <a:r>
              <a:rPr lang="el-GR" sz="2400" b="1" i="1" dirty="0" err="1" smtClean="0">
                <a:latin typeface="Arial" panose="020B0604020202020204" pitchFamily="34" charset="0"/>
                <a:cs typeface="Arial" panose="020B0604020202020204" pitchFamily="34" charset="0"/>
              </a:rPr>
              <a:t>Ασετυλίνης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4708981"/>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H</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είναι ένα αέριο άχρωμο και με άσχημη μυρωδιά. Παράγεται από το </a:t>
            </a:r>
            <a:r>
              <a:rPr lang="el-GR" sz="2000" dirty="0" err="1" smtClean="0">
                <a:latin typeface="Arial" panose="020B0604020202020204" pitchFamily="34" charset="0"/>
                <a:cs typeface="Arial" panose="020B0604020202020204" pitchFamily="34" charset="0"/>
              </a:rPr>
              <a:t>ανθρακασβέστιο</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CaC</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όταν αυτό αντιδρά με το νερό.</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σε μικρές ποσότητες δεν είναι δηλητηριώδης αλλά σε ποσότητες μεγαλύτερες του 40% σε ένα χώρο μπορεί να προκαλέσει ασφυξία.</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είναι ένα ασταθές και επικίνδυνο αέριο το οποίο όταν συμπιέζεται σε πίεση μεγαλύτερη του 1,5</a:t>
            </a:r>
            <a:r>
              <a:rPr lang="en-US" sz="2000"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τότε εκρήγνυται. </a:t>
            </a:r>
          </a:p>
          <a:p>
            <a:pPr algn="just"/>
            <a:endParaRPr lang="el-GR" sz="2000" dirty="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  Για να εισαχθεί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στην φιάλη στην οποία επικρατεί πίεση 15</a:t>
            </a:r>
            <a:r>
              <a:rPr lang="en-US" sz="2000"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διαλύεται σε ακετόνη δημιουργώντας έτσι ένα υγρό διάλυμα το οποίο </a:t>
            </a:r>
            <a:r>
              <a:rPr lang="el-GR" sz="2000" dirty="0" err="1" smtClean="0">
                <a:latin typeface="Arial" panose="020B0604020202020204" pitchFamily="34" charset="0"/>
                <a:cs typeface="Arial" panose="020B0604020202020204" pitchFamily="34" charset="0"/>
              </a:rPr>
              <a:t>απορροφάται</a:t>
            </a:r>
            <a:r>
              <a:rPr lang="el-GR" sz="2000" dirty="0" smtClean="0">
                <a:latin typeface="Arial" panose="020B0604020202020204" pitchFamily="34" charset="0"/>
                <a:cs typeface="Arial" panose="020B0604020202020204" pitchFamily="34" charset="0"/>
              </a:rPr>
              <a:t> από ένα πορώδες υλικό</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που αποτελείται από ελαφρόπετρα και ειδικά διαμορφωμένο ξυλάνθρακα.</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πορώδες αυτό υλικό απορροφά το διάλυμα ακετόνης-ασετιλίνης και όταν ανοίγουμε την φιάλη αυτή βγαίνει από την ακετόνη όπως το ανθρακικό μέσα από ένα μπουκάλι αναψυκτικό.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361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Φιάλη </a:t>
            </a:r>
            <a:r>
              <a:rPr lang="el-GR" sz="2400" b="1" i="1" dirty="0" err="1" smtClean="0">
                <a:latin typeface="Arial" panose="020B0604020202020204" pitchFamily="34" charset="0"/>
                <a:cs typeface="Arial" panose="020B0604020202020204" pitchFamily="34" charset="0"/>
              </a:rPr>
              <a:t>Ασετυλίνης</a:t>
            </a:r>
            <a:r>
              <a:rPr lang="el-GR" sz="2400" b="1" i="1" dirty="0" smtClean="0">
                <a:latin typeface="Arial" panose="020B0604020202020204" pitchFamily="34" charset="0"/>
                <a:cs typeface="Arial" panose="020B0604020202020204" pitchFamily="34" charset="0"/>
              </a:rPr>
              <a:t> (Χαρακτηριστικά) </a:t>
            </a:r>
            <a:endParaRPr lang="el-GR" sz="2400" b="1" i="1" dirty="0">
              <a:latin typeface="Arial" panose="020B0604020202020204" pitchFamily="34" charset="0"/>
              <a:cs typeface="Arial" panose="020B0604020202020204" pitchFamily="34" charset="0"/>
            </a:endParaRPr>
          </a:p>
        </p:txBody>
      </p:sp>
      <p:sp>
        <p:nvSpPr>
          <p:cNvPr id="5" name="TextBox 4"/>
          <p:cNvSpPr txBox="1"/>
          <p:nvPr/>
        </p:nvSpPr>
        <p:spPr>
          <a:xfrm>
            <a:off x="300940" y="1053180"/>
            <a:ext cx="7407800" cy="2554545"/>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αποθηκεύεται σε χαλύβδινες φιάλες χωρίς ραφή. </a:t>
            </a:r>
            <a:r>
              <a:rPr lang="el-GR" sz="2000" dirty="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Οι διαστάσεις της φιάλης είναι:</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Πάχος ελάσματος: 8,75</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Εξ διάμετρος φιάλης: 200</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Το συνολικό ύψος μαζί με το κλείστρο: 1700</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Χωρητικότητα: 40</a:t>
            </a:r>
            <a:r>
              <a:rPr lang="en-US" sz="2000" dirty="0" smtClean="0">
                <a:latin typeface="Arial" panose="020B0604020202020204" pitchFamily="34" charset="0"/>
                <a:cs typeface="Arial" panose="020B0604020202020204" pitchFamily="34" charset="0"/>
              </a:rPr>
              <a:t>L</a:t>
            </a:r>
            <a:r>
              <a:rPr lang="el-GR"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Η πίεση αποθήκευσης είναι</a:t>
            </a:r>
            <a:r>
              <a:rPr lang="en-US" sz="2000" dirty="0">
                <a:latin typeface="Arial" panose="020B0604020202020204" pitchFamily="34" charset="0"/>
                <a:cs typeface="Arial" panose="020B0604020202020204" pitchFamily="34" charset="0"/>
              </a:rPr>
              <a:t>:</a:t>
            </a:r>
            <a:r>
              <a:rPr lang="el-GR" sz="2000" dirty="0" smtClean="0">
                <a:latin typeface="Arial" panose="020B0604020202020204" pitchFamily="34" charset="0"/>
                <a:cs typeface="Arial" panose="020B0604020202020204" pitchFamily="34" charset="0"/>
              </a:rPr>
              <a:t> 15</a:t>
            </a:r>
            <a:r>
              <a:rPr lang="en-US" sz="2000" dirty="0" smtClean="0">
                <a:latin typeface="Arial" panose="020B0604020202020204" pitchFamily="34" charset="0"/>
                <a:cs typeface="Arial" panose="020B0604020202020204" pitchFamily="34" charset="0"/>
              </a:rPr>
              <a:t>bar </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Χρώμα φιάλης: κίτρινο ή </a:t>
            </a:r>
            <a:r>
              <a:rPr lang="el-GR" sz="2000" dirty="0" err="1" smtClean="0">
                <a:latin typeface="Arial" panose="020B0604020202020204" pitchFamily="34" charset="0"/>
                <a:cs typeface="Arial" panose="020B0604020202020204" pitchFamily="34" charset="0"/>
              </a:rPr>
              <a:t>μπορντώ</a:t>
            </a:r>
            <a:endParaRPr lang="en-US"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7894203" y="1053180"/>
            <a:ext cx="2835726" cy="5295418"/>
          </a:xfrm>
          <a:prstGeom prst="rect">
            <a:avLst/>
          </a:prstGeom>
        </p:spPr>
      </p:pic>
    </p:spTree>
    <p:extLst>
      <p:ext uri="{BB962C8B-B14F-4D97-AF65-F5344CB8AC3E}">
        <p14:creationId xmlns:p14="http://schemas.microsoft.com/office/powerpoint/2010/main" val="290244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Μανομετρικοί</a:t>
            </a:r>
            <a:r>
              <a:rPr lang="el-GR" sz="2400" b="1" i="1" dirty="0" smtClean="0">
                <a:latin typeface="Arial" panose="020B0604020202020204" pitchFamily="34" charset="0"/>
                <a:cs typeface="Arial" panose="020B0604020202020204" pitchFamily="34" charset="0"/>
              </a:rPr>
              <a:t> </a:t>
            </a:r>
            <a:r>
              <a:rPr lang="el-GR" sz="2400" b="1" i="1" dirty="0" err="1" smtClean="0">
                <a:latin typeface="Arial" panose="020B0604020202020204" pitchFamily="34" charset="0"/>
                <a:cs typeface="Arial" panose="020B0604020202020204" pitchFamily="34" charset="0"/>
              </a:rPr>
              <a:t>Εκτονωτές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Στο κλείστρο κάθε φιάλης οξυγόνου και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συνδέεται ένας </a:t>
            </a:r>
            <a:r>
              <a:rPr lang="el-GR" sz="2000" b="1" dirty="0" err="1" smtClean="0">
                <a:latin typeface="Arial" panose="020B0604020202020204" pitchFamily="34" charset="0"/>
                <a:cs typeface="Arial" panose="020B0604020202020204" pitchFamily="34" charset="0"/>
              </a:rPr>
              <a:t>μανομετρικός</a:t>
            </a:r>
            <a:r>
              <a:rPr lang="el-GR" sz="2000" b="1" dirty="0" smtClean="0">
                <a:latin typeface="Arial" panose="020B0604020202020204" pitchFamily="34" charset="0"/>
                <a:cs typeface="Arial" panose="020B0604020202020204" pitchFamily="34" charset="0"/>
              </a:rPr>
              <a:t> </a:t>
            </a:r>
            <a:r>
              <a:rPr lang="el-GR" sz="2000" b="1" dirty="0" err="1" smtClean="0">
                <a:latin typeface="Arial" panose="020B0604020202020204" pitchFamily="34" charset="0"/>
                <a:cs typeface="Arial" panose="020B0604020202020204" pitchFamily="34" charset="0"/>
              </a:rPr>
              <a:t>εκτονωτής</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 οποίος έχει ως σκοπό να μειώνει την υψηλή πίεση του αερίου που βρίσκεται μέσα στην φιάλη, στην χαμηλή και σταθερή πίεση εργασίας.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4" name="TextBox 3"/>
          <p:cNvSpPr txBox="1"/>
          <p:nvPr/>
        </p:nvSpPr>
        <p:spPr>
          <a:xfrm>
            <a:off x="347236" y="1943309"/>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Κάθε </a:t>
            </a:r>
            <a:r>
              <a:rPr lang="el-GR" sz="2000" dirty="0" err="1" smtClean="0">
                <a:latin typeface="Arial" panose="020B0604020202020204" pitchFamily="34" charset="0"/>
                <a:cs typeface="Arial" panose="020B0604020202020204" pitchFamily="34" charset="0"/>
              </a:rPr>
              <a:t>μανομετρικός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εκτονωτής</a:t>
            </a:r>
            <a:r>
              <a:rPr lang="el-GR" sz="2000" dirty="0" smtClean="0">
                <a:latin typeface="Arial" panose="020B0604020202020204" pitchFamily="34" charset="0"/>
                <a:cs typeface="Arial" panose="020B0604020202020204" pitchFamily="34" charset="0"/>
              </a:rPr>
              <a:t> είναι εφοδιασμένος με δύο μανόμετρα. Το ένα μετρά την πίεση στη φιάλη και λέγεται </a:t>
            </a:r>
            <a:r>
              <a:rPr lang="el-GR" sz="2000" b="1" dirty="0" smtClean="0">
                <a:latin typeface="Arial" panose="020B0604020202020204" pitchFamily="34" charset="0"/>
                <a:cs typeface="Arial" panose="020B0604020202020204" pitchFamily="34" charset="0"/>
              </a:rPr>
              <a:t>υψηλής πίεσης </a:t>
            </a:r>
            <a:r>
              <a:rPr lang="el-GR" sz="2000" dirty="0" smtClean="0">
                <a:latin typeface="Arial" panose="020B0604020202020204" pitchFamily="34" charset="0"/>
                <a:cs typeface="Arial" panose="020B0604020202020204" pitchFamily="34" charset="0"/>
              </a:rPr>
              <a:t>ενώ το άλλο μετρά την μειωμένη πίεση του αερίου που κατευθύνεται στον καυστήρα και λέγεται </a:t>
            </a:r>
            <a:r>
              <a:rPr lang="el-GR" sz="2000" b="1" dirty="0" smtClean="0">
                <a:latin typeface="Arial" panose="020B0604020202020204" pitchFamily="34" charset="0"/>
                <a:cs typeface="Arial" panose="020B0604020202020204" pitchFamily="34" charset="0"/>
              </a:rPr>
              <a:t>χαμηλής πίεσης</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stretch>
            <a:fillRect/>
          </a:stretch>
        </p:blipFill>
        <p:spPr>
          <a:xfrm>
            <a:off x="3274634" y="2958972"/>
            <a:ext cx="4898083" cy="3712675"/>
          </a:xfrm>
          <a:prstGeom prst="rect">
            <a:avLst/>
          </a:prstGeom>
        </p:spPr>
      </p:pic>
    </p:spTree>
    <p:extLst>
      <p:ext uri="{BB962C8B-B14F-4D97-AF65-F5344CB8AC3E}">
        <p14:creationId xmlns:p14="http://schemas.microsoft.com/office/powerpoint/2010/main" val="207645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Μανομετρικός</a:t>
            </a:r>
            <a:r>
              <a:rPr lang="el-GR" sz="2400" b="1" i="1" dirty="0" smtClean="0">
                <a:latin typeface="Arial" panose="020B0604020202020204" pitchFamily="34" charset="0"/>
                <a:cs typeface="Arial" panose="020B0604020202020204" pitchFamily="34" charset="0"/>
              </a:rPr>
              <a:t> </a:t>
            </a:r>
            <a:r>
              <a:rPr lang="el-GR" sz="2400" b="1" i="1" dirty="0" err="1" smtClean="0">
                <a:latin typeface="Arial" panose="020B0604020202020204" pitchFamily="34" charset="0"/>
                <a:cs typeface="Arial" panose="020B0604020202020204" pitchFamily="34" charset="0"/>
              </a:rPr>
              <a:t>Εκτονωτής</a:t>
            </a:r>
            <a:r>
              <a:rPr lang="el-GR" sz="2400" b="1" i="1" dirty="0" smtClean="0">
                <a:latin typeface="Arial" panose="020B0604020202020204" pitchFamily="34" charset="0"/>
                <a:cs typeface="Arial" panose="020B0604020202020204" pitchFamily="34" charset="0"/>
              </a:rPr>
              <a:t> φιάλης οξυγόνου</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μανόμετρο που μετρά την πίεση του οξυγόνου στη φιάλη είναι βαθμονομημένο από </a:t>
            </a:r>
            <a:r>
              <a:rPr lang="el-GR" sz="2000" b="1" dirty="0" smtClean="0">
                <a:latin typeface="Arial" panose="020B0604020202020204" pitchFamily="34" charset="0"/>
                <a:cs typeface="Arial" panose="020B0604020202020204" pitchFamily="34" charset="0"/>
              </a:rPr>
              <a:t>0 έως 315 </a:t>
            </a:r>
            <a:r>
              <a:rPr lang="en-US" sz="2000" b="1"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6" name="TextBox 5"/>
          <p:cNvSpPr txBox="1"/>
          <p:nvPr/>
        </p:nvSpPr>
        <p:spPr>
          <a:xfrm>
            <a:off x="347236" y="1635532"/>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μανόμετρο που μετρά την πίεση του οξυγόνου που κατευθύνεται στον καυστήρα είναι βαθμονομημένο από </a:t>
            </a:r>
            <a:r>
              <a:rPr lang="el-GR" sz="2000" b="1" dirty="0" smtClean="0">
                <a:latin typeface="Arial" panose="020B0604020202020204" pitchFamily="34" charset="0"/>
                <a:cs typeface="Arial" panose="020B0604020202020204" pitchFamily="34" charset="0"/>
              </a:rPr>
              <a:t>0 έως 16 </a:t>
            </a:r>
            <a:r>
              <a:rPr lang="en-US" sz="2000" b="1"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347235" y="2343418"/>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 </a:t>
            </a:r>
            <a:r>
              <a:rPr lang="el-GR" sz="2000" dirty="0" err="1" smtClean="0">
                <a:latin typeface="Arial" panose="020B0604020202020204" pitchFamily="34" charset="0"/>
                <a:cs typeface="Arial" panose="020B0604020202020204" pitchFamily="34" charset="0"/>
              </a:rPr>
              <a:t>μανομετρικός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εκτονωτής</a:t>
            </a:r>
            <a:r>
              <a:rPr lang="el-GR" sz="2000" dirty="0" smtClean="0">
                <a:latin typeface="Arial" panose="020B0604020202020204" pitchFamily="34" charset="0"/>
                <a:cs typeface="Arial" panose="020B0604020202020204" pitchFamily="34" charset="0"/>
              </a:rPr>
              <a:t> της φιάλης οξυγόνου προσαρμόζεται στο κλείστρο με την βοήθεια μαστού και φέρει δεξιόστροφο σπείρωμα.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8" name="Εικόνα 7"/>
          <p:cNvPicPr>
            <a:picLocks noChangeAspect="1"/>
          </p:cNvPicPr>
          <p:nvPr/>
        </p:nvPicPr>
        <p:blipFill>
          <a:blip r:embed="rId2"/>
          <a:stretch>
            <a:fillRect/>
          </a:stretch>
        </p:blipFill>
        <p:spPr>
          <a:xfrm>
            <a:off x="2235523" y="3051304"/>
            <a:ext cx="5751009" cy="3663462"/>
          </a:xfrm>
          <a:prstGeom prst="rect">
            <a:avLst/>
          </a:prstGeom>
        </p:spPr>
      </p:pic>
    </p:spTree>
    <p:extLst>
      <p:ext uri="{BB962C8B-B14F-4D97-AF65-F5344CB8AC3E}">
        <p14:creationId xmlns:p14="http://schemas.microsoft.com/office/powerpoint/2010/main" val="382233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Μανομετρικός</a:t>
            </a:r>
            <a:r>
              <a:rPr lang="el-GR" sz="2400" b="1" i="1" dirty="0" smtClean="0">
                <a:latin typeface="Arial" panose="020B0604020202020204" pitchFamily="34" charset="0"/>
                <a:cs typeface="Arial" panose="020B0604020202020204" pitchFamily="34" charset="0"/>
              </a:rPr>
              <a:t> </a:t>
            </a:r>
            <a:r>
              <a:rPr lang="el-GR" sz="2400" b="1" i="1" dirty="0" err="1" smtClean="0">
                <a:latin typeface="Arial" panose="020B0604020202020204" pitchFamily="34" charset="0"/>
                <a:cs typeface="Arial" panose="020B0604020202020204" pitchFamily="34" charset="0"/>
              </a:rPr>
              <a:t>Εκτονωτής</a:t>
            </a:r>
            <a:r>
              <a:rPr lang="el-GR" sz="2400" b="1" i="1" dirty="0" smtClean="0">
                <a:latin typeface="Arial" panose="020B0604020202020204" pitchFamily="34" charset="0"/>
                <a:cs typeface="Arial" panose="020B0604020202020204" pitchFamily="34" charset="0"/>
              </a:rPr>
              <a:t> φιάλης </a:t>
            </a:r>
            <a:r>
              <a:rPr lang="el-GR" sz="2400" b="1" i="1" dirty="0" err="1" smtClean="0">
                <a:latin typeface="Arial" panose="020B0604020202020204" pitchFamily="34" charset="0"/>
                <a:cs typeface="Arial" panose="020B0604020202020204" pitchFamily="34" charset="0"/>
              </a:rPr>
              <a:t>ασετυλίνης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μανόμετρο που μετρά την πίεση 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στη φιάλη είναι βαθμονομημένο από </a:t>
            </a:r>
            <a:r>
              <a:rPr lang="el-GR" sz="2000" b="1" dirty="0" smtClean="0">
                <a:latin typeface="Arial" panose="020B0604020202020204" pitchFamily="34" charset="0"/>
                <a:cs typeface="Arial" panose="020B0604020202020204" pitchFamily="34" charset="0"/>
              </a:rPr>
              <a:t>0 έως 25 </a:t>
            </a:r>
            <a:r>
              <a:rPr lang="en-US" sz="2000" b="1"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6" name="TextBox 5"/>
          <p:cNvSpPr txBox="1"/>
          <p:nvPr/>
        </p:nvSpPr>
        <p:spPr>
          <a:xfrm>
            <a:off x="347236" y="1635532"/>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μανόμετρο που μετρά την πίεση 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που κατευθύνεται στον καυστήρα είναι βαθμονομημένο από </a:t>
            </a:r>
            <a:r>
              <a:rPr lang="el-GR" sz="2000" b="1" dirty="0" smtClean="0">
                <a:latin typeface="Arial" panose="020B0604020202020204" pitchFamily="34" charset="0"/>
                <a:cs typeface="Arial" panose="020B0604020202020204" pitchFamily="34" charset="0"/>
              </a:rPr>
              <a:t>0 έως 2,5 </a:t>
            </a:r>
            <a:r>
              <a:rPr lang="en-US" sz="2000" b="1"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347235" y="2343418"/>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 </a:t>
            </a:r>
            <a:r>
              <a:rPr lang="el-GR" sz="2000" dirty="0" err="1" smtClean="0">
                <a:latin typeface="Arial" panose="020B0604020202020204" pitchFamily="34" charset="0"/>
                <a:cs typeface="Arial" panose="020B0604020202020204" pitchFamily="34" charset="0"/>
              </a:rPr>
              <a:t>μανομετρικός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εκτονωτής</a:t>
            </a:r>
            <a:r>
              <a:rPr lang="el-GR" sz="2000" dirty="0" smtClean="0">
                <a:latin typeface="Arial" panose="020B0604020202020204" pitchFamily="34" charset="0"/>
                <a:cs typeface="Arial" panose="020B0604020202020204" pitchFamily="34" charset="0"/>
              </a:rPr>
              <a:t> της φιάλης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προσαρμόζεται στο κλείστρο της φιάλης με την βοήθεια καβαλέτου που φέρει αριστερόστροφο σπείρωμα τέλος χρησιμοποιείται ειδικό κλειδί για την σύσφιξή του</a:t>
            </a:r>
            <a:r>
              <a:rPr lang="en-US" sz="2000" b="1" dirty="0" smtClean="0">
                <a:latin typeface="Arial" panose="020B0604020202020204" pitchFamily="34" charset="0"/>
                <a:cs typeface="Arial" panose="020B0604020202020204" pitchFamily="34" charset="0"/>
              </a:rPr>
              <a:t>.</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3667888" y="3051304"/>
            <a:ext cx="5418239" cy="3413853"/>
          </a:xfrm>
          <a:prstGeom prst="rect">
            <a:avLst/>
          </a:prstGeom>
        </p:spPr>
      </p:pic>
    </p:spTree>
    <p:extLst>
      <p:ext uri="{BB962C8B-B14F-4D97-AF65-F5344CB8AC3E}">
        <p14:creationId xmlns:p14="http://schemas.microsoft.com/office/powerpoint/2010/main" val="3530636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Ελαστικοί σωλήνες σύνδεσης των </a:t>
            </a:r>
            <a:r>
              <a:rPr lang="el-GR" sz="2400" b="1" i="1" dirty="0" err="1" smtClean="0">
                <a:latin typeface="Arial" panose="020B0604020202020204" pitchFamily="34" charset="0"/>
                <a:cs typeface="Arial" panose="020B0604020202020204" pitchFamily="34" charset="0"/>
              </a:rPr>
              <a:t>μανομετρικών</a:t>
            </a:r>
            <a:r>
              <a:rPr lang="el-GR" sz="2400" b="1" i="1" dirty="0" smtClean="0">
                <a:latin typeface="Arial" panose="020B0604020202020204" pitchFamily="34" charset="0"/>
                <a:cs typeface="Arial" panose="020B0604020202020204" pitchFamily="34" charset="0"/>
              </a:rPr>
              <a:t> </a:t>
            </a:r>
            <a:r>
              <a:rPr lang="el-GR" sz="2400" b="1" i="1" dirty="0" err="1" smtClean="0">
                <a:latin typeface="Arial" panose="020B0604020202020204" pitchFamily="34" charset="0"/>
                <a:cs typeface="Arial" panose="020B0604020202020204" pitchFamily="34" charset="0"/>
              </a:rPr>
              <a:t>εκτονωτών</a:t>
            </a:r>
            <a:r>
              <a:rPr lang="el-GR" sz="2400" b="1" i="1" dirty="0" smtClean="0">
                <a:latin typeface="Arial" panose="020B0604020202020204" pitchFamily="34" charset="0"/>
                <a:cs typeface="Arial" panose="020B0604020202020204" pitchFamily="34" charset="0"/>
              </a:rPr>
              <a:t> με τον καυστήρα</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Για την μεταφορά των αερίων από τους </a:t>
            </a:r>
            <a:r>
              <a:rPr lang="el-GR" sz="2000" dirty="0" err="1" smtClean="0">
                <a:latin typeface="Arial" panose="020B0604020202020204" pitchFamily="34" charset="0"/>
                <a:cs typeface="Arial" panose="020B0604020202020204" pitchFamily="34" charset="0"/>
              </a:rPr>
              <a:t>μανομετρικούς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εκτονωτές</a:t>
            </a:r>
            <a:r>
              <a:rPr lang="el-GR" sz="2000" dirty="0" smtClean="0">
                <a:latin typeface="Arial" panose="020B0604020202020204" pitchFamily="34" charset="0"/>
                <a:cs typeface="Arial" panose="020B0604020202020204" pitchFamily="34" charset="0"/>
              </a:rPr>
              <a:t> στον καυστήρα χρησιμοποιούμε κατάλληλους ελαστικούς σωλήνες οι οποίοι αντέχουν σε τουλάχιστον </a:t>
            </a:r>
            <a:r>
              <a:rPr lang="el-GR" sz="2000" b="1" dirty="0" smtClean="0">
                <a:latin typeface="Arial" panose="020B0604020202020204" pitchFamily="34" charset="0"/>
                <a:cs typeface="Arial" panose="020B0604020202020204" pitchFamily="34" charset="0"/>
              </a:rPr>
              <a:t>20 </a:t>
            </a:r>
            <a:r>
              <a:rPr lang="en-US" sz="2000" b="1" dirty="0" smtClean="0">
                <a:latin typeface="Arial" panose="020B0604020202020204" pitchFamily="34" charset="0"/>
                <a:cs typeface="Arial" panose="020B0604020202020204" pitchFamily="34" charset="0"/>
              </a:rPr>
              <a:t>bar</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πίεσης.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6" name="TextBox 5"/>
          <p:cNvSpPr txBox="1"/>
          <p:nvPr/>
        </p:nvSpPr>
        <p:spPr>
          <a:xfrm>
            <a:off x="347231" y="2130604"/>
            <a:ext cx="10752881" cy="400110"/>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Οι σωλήνες του οξυγόνου έχουν μικρότερη εσωτερική διάμετρο από αυτές της </a:t>
            </a:r>
            <a:r>
              <a:rPr lang="el-GR" sz="2000" dirty="0" err="1" smtClean="0">
                <a:latin typeface="Arial" panose="020B0604020202020204" pitchFamily="34" charset="0"/>
                <a:cs typeface="Arial" panose="020B0604020202020204" pitchFamily="34" charset="0"/>
              </a:rPr>
              <a:t>ασετυλίνης</a:t>
            </a:r>
            <a:r>
              <a:rPr lang="el-GR" sz="2000" dirty="0">
                <a:latin typeface="Arial" panose="020B0604020202020204" pitchFamily="34" charset="0"/>
                <a:cs typeface="Arial" panose="020B0604020202020204" pitchFamily="34" charset="0"/>
              </a:rPr>
              <a:t>.</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347231" y="2718010"/>
            <a:ext cx="10752881" cy="2554545"/>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χρώμα των σωλήνων είναι μπλε για το οξυγόνο και κόκκινο για την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a:t>
            </a:r>
          </a:p>
          <a:p>
            <a:pPr algn="just"/>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Για την σύνδεση του λάστιχου με τον </a:t>
            </a:r>
            <a:r>
              <a:rPr lang="el-GR" sz="2000" dirty="0" err="1" smtClean="0">
                <a:latin typeface="Arial" panose="020B0604020202020204" pitchFamily="34" charset="0"/>
                <a:cs typeface="Arial" panose="020B0604020202020204" pitchFamily="34" charset="0"/>
              </a:rPr>
              <a:t>μανομετρικό</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εκτονωτή</a:t>
            </a:r>
            <a:r>
              <a:rPr lang="el-GR" sz="2000" dirty="0" smtClean="0">
                <a:latin typeface="Arial" panose="020B0604020202020204" pitchFamily="34" charset="0"/>
                <a:cs typeface="Arial" panose="020B0604020202020204" pitchFamily="34" charset="0"/>
              </a:rPr>
              <a:t> του οξυγόνου χρησιμοποιείται </a:t>
            </a:r>
            <a:r>
              <a:rPr lang="el-GR" sz="2000" dirty="0" err="1" smtClean="0">
                <a:latin typeface="Arial" panose="020B0604020202020204" pitchFamily="34" charset="0"/>
                <a:cs typeface="Arial" panose="020B0604020202020204" pitchFamily="34" charset="0"/>
              </a:rPr>
              <a:t>ρακόρ</a:t>
            </a:r>
            <a:r>
              <a:rPr lang="el-GR" sz="2000" dirty="0" smtClean="0">
                <a:latin typeface="Arial" panose="020B0604020202020204" pitchFamily="34" charset="0"/>
                <a:cs typeface="Arial" panose="020B0604020202020204" pitchFamily="34" charset="0"/>
              </a:rPr>
              <a:t> με δεξιόστροφο σπείρωμα ενώ για αντ</a:t>
            </a:r>
            <a:r>
              <a:rPr lang="el-GR" sz="2000" dirty="0">
                <a:latin typeface="Arial" panose="020B0604020202020204" pitchFamily="34" charset="0"/>
                <a:cs typeface="Arial" panose="020B0604020202020204" pitchFamily="34" charset="0"/>
              </a:rPr>
              <a:t>ί</a:t>
            </a:r>
            <a:r>
              <a:rPr lang="el-GR" sz="2000" dirty="0" smtClean="0">
                <a:latin typeface="Arial" panose="020B0604020202020204" pitchFamily="34" charset="0"/>
                <a:cs typeface="Arial" panose="020B0604020202020204" pitchFamily="34" charset="0"/>
              </a:rPr>
              <a:t>στοιχη σύνδεσης 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χρησιμοποιείται </a:t>
            </a:r>
            <a:r>
              <a:rPr lang="el-GR" sz="2000" dirty="0" err="1" smtClean="0">
                <a:latin typeface="Arial" panose="020B0604020202020204" pitchFamily="34" charset="0"/>
                <a:cs typeface="Arial" panose="020B0604020202020204" pitchFamily="34" charset="0"/>
              </a:rPr>
              <a:t>ρακόρ</a:t>
            </a:r>
            <a:r>
              <a:rPr lang="el-GR" sz="2000" dirty="0" smtClean="0">
                <a:latin typeface="Arial" panose="020B0604020202020204" pitchFamily="34" charset="0"/>
                <a:cs typeface="Arial" panose="020B0604020202020204" pitchFamily="34" charset="0"/>
              </a:rPr>
              <a:t> με αριστερόστροφο σπείρωμα που φέρει περιφερειακή εγκοπή στην εξωτερική του επιφάνεια. </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Και στις δύο συνδέσεις χρησιμοποιείται κολλάρο </a:t>
            </a:r>
            <a:r>
              <a:rPr lang="el-GR" sz="2000" dirty="0" err="1" smtClean="0">
                <a:latin typeface="Arial" panose="020B0604020202020204" pitchFamily="34" charset="0"/>
                <a:cs typeface="Arial" panose="020B0604020202020204" pitchFamily="34" charset="0"/>
              </a:rPr>
              <a:t>συσφιξης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Σφυγκτήρας</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19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Ελαστικοί σωλήνες σύνδεσης των </a:t>
            </a:r>
            <a:r>
              <a:rPr lang="el-GR" sz="2400" b="1" i="1" dirty="0" err="1" smtClean="0">
                <a:latin typeface="Arial" panose="020B0604020202020204" pitchFamily="34" charset="0"/>
                <a:cs typeface="Arial" panose="020B0604020202020204" pitchFamily="34" charset="0"/>
              </a:rPr>
              <a:t>μανομετρικών</a:t>
            </a:r>
            <a:r>
              <a:rPr lang="el-GR" sz="2400" b="1" i="1" dirty="0" smtClean="0">
                <a:latin typeface="Arial" panose="020B0604020202020204" pitchFamily="34" charset="0"/>
                <a:cs typeface="Arial" panose="020B0604020202020204" pitchFamily="34" charset="0"/>
              </a:rPr>
              <a:t> </a:t>
            </a:r>
            <a:r>
              <a:rPr lang="el-GR" sz="2400" b="1" i="1" dirty="0" err="1" smtClean="0">
                <a:latin typeface="Arial" panose="020B0604020202020204" pitchFamily="34" charset="0"/>
                <a:cs typeface="Arial" panose="020B0604020202020204" pitchFamily="34" charset="0"/>
              </a:rPr>
              <a:t>εκτονωτών</a:t>
            </a:r>
            <a:r>
              <a:rPr lang="el-GR" sz="2400" b="1" i="1" dirty="0" smtClean="0">
                <a:latin typeface="Arial" panose="020B0604020202020204" pitchFamily="34" charset="0"/>
                <a:cs typeface="Arial" panose="020B0604020202020204" pitchFamily="34" charset="0"/>
              </a:rPr>
              <a:t> με τον καυστήρα</a:t>
            </a:r>
            <a:endParaRPr lang="el-GR" sz="2400" b="1" i="1"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756212" y="1196370"/>
            <a:ext cx="9753601" cy="5113441"/>
          </a:xfrm>
          <a:prstGeom prst="rect">
            <a:avLst/>
          </a:prstGeom>
        </p:spPr>
      </p:pic>
    </p:spTree>
    <p:extLst>
      <p:ext uri="{BB962C8B-B14F-4D97-AF65-F5344CB8AC3E}">
        <p14:creationId xmlns:p14="http://schemas.microsoft.com/office/powerpoint/2010/main" val="244073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Βαλβίδες Αντεπιστροφής </a:t>
            </a:r>
            <a:r>
              <a:rPr lang="el-GR" sz="2400" b="1" i="1" dirty="0" err="1" smtClean="0">
                <a:latin typeface="Arial" panose="020B0604020202020204" pitchFamily="34" charset="0"/>
                <a:cs typeface="Arial" panose="020B0604020202020204" pitchFamily="34" charset="0"/>
              </a:rPr>
              <a:t>φλογοπαγίδες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132343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Οι </a:t>
            </a:r>
            <a:r>
              <a:rPr lang="el-GR" sz="2000" dirty="0" err="1" smtClean="0">
                <a:latin typeface="Arial" panose="020B0604020202020204" pitchFamily="34" charset="0"/>
                <a:cs typeface="Arial" panose="020B0604020202020204" pitchFamily="34" charset="0"/>
              </a:rPr>
              <a:t>φλογοπαγίδες</a:t>
            </a:r>
            <a:r>
              <a:rPr lang="el-GR" sz="2000" dirty="0" smtClean="0">
                <a:latin typeface="Arial" panose="020B0604020202020204" pitchFamily="34" charset="0"/>
                <a:cs typeface="Arial" panose="020B0604020202020204" pitchFamily="34" charset="0"/>
              </a:rPr>
              <a:t> σκοπό έχουν να:</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Αποτρέψουν το ενδεχόμενο επιστροφής της φλόγας προς την συσκευή οξυγόνου – </a:t>
            </a:r>
            <a:r>
              <a:rPr lang="el-GR" sz="2000" dirty="0" err="1" smtClean="0">
                <a:latin typeface="Arial" panose="020B0604020202020204" pitchFamily="34" charset="0"/>
                <a:cs typeface="Arial" panose="020B0604020202020204" pitchFamily="34" charset="0"/>
              </a:rPr>
              <a:t>ασετυλίνης</a:t>
            </a:r>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Εμποδίζουν την αντίστροφη ροή των αερίων.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347236" y="2398922"/>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Οι </a:t>
            </a:r>
            <a:r>
              <a:rPr lang="el-GR" sz="2000" dirty="0" err="1" smtClean="0">
                <a:latin typeface="Arial" panose="020B0604020202020204" pitchFamily="34" charset="0"/>
                <a:cs typeface="Arial" panose="020B0604020202020204" pitchFamily="34" charset="0"/>
              </a:rPr>
              <a:t>φλογοπαγίδες</a:t>
            </a:r>
            <a:r>
              <a:rPr lang="el-GR" sz="2000" dirty="0" smtClean="0">
                <a:latin typeface="Arial" panose="020B0604020202020204" pitchFamily="34" charset="0"/>
                <a:cs typeface="Arial" panose="020B0604020202020204" pitchFamily="34" charset="0"/>
              </a:rPr>
              <a:t> τοποθετούνται είτε αμέσως μετά τους </a:t>
            </a:r>
            <a:r>
              <a:rPr lang="el-GR" sz="2000" dirty="0" err="1" smtClean="0">
                <a:latin typeface="Arial" panose="020B0604020202020204" pitchFamily="34" charset="0"/>
                <a:cs typeface="Arial" panose="020B0604020202020204" pitchFamily="34" charset="0"/>
              </a:rPr>
              <a:t>μανομετρικούς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εκτονωτές</a:t>
            </a:r>
            <a:r>
              <a:rPr lang="el-GR" sz="2000" dirty="0" smtClean="0">
                <a:latin typeface="Arial" panose="020B0604020202020204" pitchFamily="34" charset="0"/>
                <a:cs typeface="Arial" panose="020B0604020202020204" pitchFamily="34" charset="0"/>
              </a:rPr>
              <a:t> ή στους ελαστικούς σωλήνες κοντά στον καυστήρα.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0" y="3106808"/>
            <a:ext cx="6246793" cy="3320699"/>
          </a:xfrm>
          <a:prstGeom prst="rect">
            <a:avLst/>
          </a:prstGeom>
        </p:spPr>
      </p:pic>
      <p:pic>
        <p:nvPicPr>
          <p:cNvPr id="5" name="Εικόνα 4"/>
          <p:cNvPicPr>
            <a:picLocks noChangeAspect="1"/>
          </p:cNvPicPr>
          <p:nvPr/>
        </p:nvPicPr>
        <p:blipFill>
          <a:blip r:embed="rId3"/>
          <a:stretch>
            <a:fillRect/>
          </a:stretch>
        </p:blipFill>
        <p:spPr>
          <a:xfrm>
            <a:off x="6216247" y="3414532"/>
            <a:ext cx="5526217" cy="2588220"/>
          </a:xfrm>
          <a:prstGeom prst="rect">
            <a:avLst/>
          </a:prstGeom>
        </p:spPr>
      </p:pic>
    </p:spTree>
    <p:extLst>
      <p:ext uri="{BB962C8B-B14F-4D97-AF65-F5344CB8AC3E}">
        <p14:creationId xmlns:p14="http://schemas.microsoft.com/office/powerpoint/2010/main" val="3047902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Καυστήρας (</a:t>
            </a:r>
            <a:r>
              <a:rPr lang="el-GR" sz="2400" b="1" i="1" dirty="0" err="1" smtClean="0">
                <a:latin typeface="Arial" panose="020B0604020202020204" pitchFamily="34" charset="0"/>
                <a:cs typeface="Arial" panose="020B0604020202020204" pitchFamily="34" charset="0"/>
              </a:rPr>
              <a:t>Σαλιμό</a:t>
            </a:r>
            <a:r>
              <a:rPr lang="el-GR" sz="2400" b="1" i="1" dirty="0" smtClean="0">
                <a:latin typeface="Arial" panose="020B0604020202020204" pitchFamily="34" charset="0"/>
                <a:cs typeface="Arial" panose="020B0604020202020204" pitchFamily="34" charset="0"/>
              </a:rPr>
              <a:t>)</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 κύριος σκοπός του καυστήρα είναι να αναμειγνύει τα δύο αέρια οξυγόνο και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σε επιθυμητή αναλογία, την οποία διατηρεί σταθερή σε όλη την διάρκεια της συγκόλλησης.</a:t>
            </a:r>
          </a:p>
        </p:txBody>
      </p:sp>
      <p:sp>
        <p:nvSpPr>
          <p:cNvPr id="6" name="TextBox 5"/>
          <p:cNvSpPr txBox="1"/>
          <p:nvPr/>
        </p:nvSpPr>
        <p:spPr>
          <a:xfrm>
            <a:off x="243059" y="1635532"/>
            <a:ext cx="10752881" cy="400110"/>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Κατασκευάζονται συνήθως από ορείχαλκο ή άλλα ελαφρά μέταλλα.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243059" y="2035642"/>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Διακρίνονται σε:</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Καυστήρες χαμηλής πίεσης (αναρροφήσεως)</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Καυστήρες υψηλής πίεσης (αναμείξεως ή </a:t>
            </a:r>
            <a:r>
              <a:rPr lang="el-GR" sz="2000" dirty="0" err="1" smtClean="0">
                <a:latin typeface="Arial" panose="020B0604020202020204" pitchFamily="34" charset="0"/>
                <a:cs typeface="Arial" panose="020B0604020202020204" pitchFamily="34" charset="0"/>
              </a:rPr>
              <a:t>ισόθλιπτοι</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2091802" y="3265041"/>
            <a:ext cx="7526760" cy="3392376"/>
          </a:xfrm>
          <a:prstGeom prst="rect">
            <a:avLst/>
          </a:prstGeom>
        </p:spPr>
      </p:pic>
    </p:spTree>
    <p:extLst>
      <p:ext uri="{BB962C8B-B14F-4D97-AF65-F5344CB8AC3E}">
        <p14:creationId xmlns:p14="http://schemas.microsoft.com/office/powerpoint/2010/main" val="173846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Καυστήρας χαμηλής πίεσης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οξυγόνο εισέρχεται στον καυστήρα με πίεση 1 έως 2,5 </a:t>
            </a:r>
            <a:r>
              <a:rPr lang="en-US" sz="2000"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ενώ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με χαμηλή πίεση από </a:t>
            </a:r>
            <a:r>
              <a:rPr lang="en-US" sz="2000" dirty="0" smtClean="0">
                <a:latin typeface="Arial" panose="020B0604020202020204" pitchFamily="34" charset="0"/>
                <a:cs typeface="Arial" panose="020B0604020202020204" pitchFamily="34" charset="0"/>
              </a:rPr>
              <a:t>0</a:t>
            </a:r>
            <a:r>
              <a:rPr lang="el-GR" sz="2000" dirty="0" smtClean="0">
                <a:latin typeface="Arial" panose="020B0604020202020204" pitchFamily="34" charset="0"/>
                <a:cs typeface="Arial" panose="020B0604020202020204" pitchFamily="34" charset="0"/>
              </a:rPr>
              <a:t>,2 έως 0,7</a:t>
            </a:r>
            <a:r>
              <a:rPr lang="en-US" sz="2000" dirty="0" smtClean="0">
                <a:latin typeface="Arial" panose="020B0604020202020204" pitchFamily="34" charset="0"/>
                <a:cs typeface="Arial" panose="020B0604020202020204" pitchFamily="34" charset="0"/>
              </a:rPr>
              <a:t>bar.</a:t>
            </a:r>
            <a:endParaRPr lang="el-GR" sz="2000" dirty="0" smtClean="0">
              <a:latin typeface="Arial" panose="020B0604020202020204" pitchFamily="34" charset="0"/>
              <a:cs typeface="Arial" panose="020B0604020202020204" pitchFamily="34" charset="0"/>
            </a:endParaRPr>
          </a:p>
        </p:txBody>
      </p:sp>
      <p:sp>
        <p:nvSpPr>
          <p:cNvPr id="7" name="TextBox 6"/>
          <p:cNvSpPr txBox="1"/>
          <p:nvPr/>
        </p:nvSpPr>
        <p:spPr>
          <a:xfrm>
            <a:off x="347236" y="1787675"/>
            <a:ext cx="10752881" cy="2554545"/>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Το οξυγόνο οδηγείται στο </a:t>
            </a:r>
            <a:r>
              <a:rPr lang="el-GR" sz="2000" dirty="0" err="1" smtClean="0">
                <a:latin typeface="Arial" panose="020B0604020202020204" pitchFamily="34" charset="0"/>
                <a:cs typeface="Arial" panose="020B0604020202020204" pitchFamily="34" charset="0"/>
              </a:rPr>
              <a:t>ακροφύσιο</a:t>
            </a:r>
            <a:r>
              <a:rPr lang="el-GR" sz="2000" dirty="0" smtClean="0">
                <a:latin typeface="Arial" panose="020B0604020202020204" pitchFamily="34" charset="0"/>
                <a:cs typeface="Arial" panose="020B0604020202020204" pitchFamily="34" charset="0"/>
              </a:rPr>
              <a:t> αναμείξεως από έναν κεντρικό αγωγό με μεγάλη ταχύτητα. </a:t>
            </a:r>
          </a:p>
          <a:p>
            <a:pPr algn="just"/>
            <a:r>
              <a:rPr lang="el-GR" sz="2000" dirty="0" smtClean="0">
                <a:latin typeface="Arial" panose="020B0604020202020204" pitchFamily="34" charset="0"/>
                <a:cs typeface="Arial" panose="020B0604020202020204" pitchFamily="34" charset="0"/>
              </a:rPr>
              <a:t>Λόγω της ταχύτητας εξόδου του οξυγόνου από το </a:t>
            </a:r>
            <a:r>
              <a:rPr lang="el-GR" sz="2000" dirty="0" err="1" smtClean="0">
                <a:latin typeface="Arial" panose="020B0604020202020204" pitchFamily="34" charset="0"/>
                <a:cs typeface="Arial" panose="020B0604020202020204" pitchFamily="34" charset="0"/>
              </a:rPr>
              <a:t>ακροφύσιο</a:t>
            </a:r>
            <a:r>
              <a:rPr lang="el-GR" sz="2000" dirty="0" smtClean="0">
                <a:latin typeface="Arial" panose="020B0604020202020204" pitchFamily="34" charset="0"/>
                <a:cs typeface="Arial" panose="020B0604020202020204" pitchFamily="34" charset="0"/>
              </a:rPr>
              <a:t> ανάμειξης δημιουργείται </a:t>
            </a:r>
            <a:r>
              <a:rPr lang="el-GR" sz="2000" dirty="0" err="1" smtClean="0">
                <a:latin typeface="Arial" panose="020B0604020202020204" pitchFamily="34" charset="0"/>
                <a:cs typeface="Arial" panose="020B0604020202020204" pitchFamily="34" charset="0"/>
              </a:rPr>
              <a:t>υποπίεση</a:t>
            </a:r>
            <a:r>
              <a:rPr lang="el-GR" sz="2000" dirty="0" smtClean="0">
                <a:latin typeface="Arial" panose="020B0604020202020204" pitchFamily="34" charset="0"/>
                <a:cs typeface="Arial" panose="020B0604020202020204" pitchFamily="34" charset="0"/>
              </a:rPr>
              <a:t> στην έξοδο του </a:t>
            </a:r>
            <a:r>
              <a:rPr lang="el-GR" sz="2000" dirty="0" err="1" smtClean="0">
                <a:latin typeface="Arial" panose="020B0604020202020204" pitchFamily="34" charset="0"/>
                <a:cs typeface="Arial" panose="020B0604020202020204" pitchFamily="34" charset="0"/>
              </a:rPr>
              <a:t>ακροφυσίου</a:t>
            </a:r>
            <a:r>
              <a:rPr lang="el-GR" sz="2000" dirty="0" smtClean="0">
                <a:latin typeface="Arial" panose="020B0604020202020204" pitchFamily="34" charset="0"/>
                <a:cs typeface="Arial" panose="020B0604020202020204" pitchFamily="34" charset="0"/>
              </a:rPr>
              <a:t> με αποτέλεσμα να </a:t>
            </a:r>
            <a:r>
              <a:rPr lang="el-GR" sz="2000" dirty="0" err="1" smtClean="0">
                <a:latin typeface="Arial" panose="020B0604020202020204" pitchFamily="34" charset="0"/>
                <a:cs typeface="Arial" panose="020B0604020202020204" pitchFamily="34" charset="0"/>
              </a:rPr>
              <a:t>απορροφάται</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από τα περιφερειακά ανοίγματα και να παρασύρεται στο σωλήνα ανάμειξης από την ορμητική ροή του οξυγόνου.</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Στην συνέχεια το μείγμα οξυγόνου –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οδηγείται προς την έξοδο του </a:t>
            </a:r>
            <a:r>
              <a:rPr lang="el-GR" sz="2000" dirty="0" err="1" smtClean="0">
                <a:latin typeface="Arial" panose="020B0604020202020204" pitchFamily="34" charset="0"/>
                <a:cs typeface="Arial" panose="020B0604020202020204" pitchFamily="34" charset="0"/>
              </a:rPr>
              <a:t>ακροφυσίου</a:t>
            </a:r>
            <a:r>
              <a:rPr lang="el-GR" sz="2000" dirty="0" smtClean="0">
                <a:latin typeface="Arial" panose="020B0604020202020204" pitchFamily="34" charset="0"/>
                <a:cs typeface="Arial" panose="020B0604020202020204" pitchFamily="34" charset="0"/>
              </a:rPr>
              <a:t> του καυστήρα.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stretch>
            <a:fillRect/>
          </a:stretch>
        </p:blipFill>
        <p:spPr>
          <a:xfrm>
            <a:off x="2175719" y="4084656"/>
            <a:ext cx="7361821" cy="2657596"/>
          </a:xfrm>
          <a:prstGeom prst="rect">
            <a:avLst/>
          </a:prstGeom>
        </p:spPr>
      </p:pic>
    </p:spTree>
    <p:extLst>
      <p:ext uri="{BB962C8B-B14F-4D97-AF65-F5344CB8AC3E}">
        <p14:creationId xmlns:p14="http://schemas.microsoft.com/office/powerpoint/2010/main" val="48690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Γενικά (Ορισμοί)</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70390" y="1041722"/>
            <a:ext cx="10752881" cy="1323439"/>
          </a:xfrm>
          <a:prstGeom prst="rect">
            <a:avLst/>
          </a:prstGeom>
          <a:noFill/>
        </p:spPr>
        <p:txBody>
          <a:bodyPr wrap="square" rtlCol="0">
            <a:spAutoFit/>
          </a:bodyPr>
          <a:lstStyle/>
          <a:p>
            <a:pPr algn="just"/>
            <a:r>
              <a:rPr lang="el-GR" sz="2000" b="1" dirty="0" smtClean="0">
                <a:latin typeface="Arial" panose="020B0604020202020204" pitchFamily="34" charset="0"/>
                <a:cs typeface="Arial" panose="020B0604020202020204" pitchFamily="34" charset="0"/>
              </a:rPr>
              <a:t>Συγκόλληση </a:t>
            </a:r>
            <a:r>
              <a:rPr lang="el-GR" sz="2000" dirty="0" smtClean="0">
                <a:latin typeface="Arial" panose="020B0604020202020204" pitchFamily="34" charset="0"/>
                <a:cs typeface="Arial" panose="020B0604020202020204" pitchFamily="34" charset="0"/>
              </a:rPr>
              <a:t>είναι η μόνιμη σύνδεση δύο ή περισσοτέρων μεταλλικών αντικειμένων με την επίδραση θερμότητας ή πίεσης ή και των δύο μαζί, με ή χωρίς την προσθήκη υλικού όμοιας ή μη χημικής σύνθεσης και του ίδιου ή διαφορετικού σημείου τήξεως με τα προς συγκόλληση μέταλλα.</a:t>
            </a:r>
          </a:p>
        </p:txBody>
      </p:sp>
      <p:sp>
        <p:nvSpPr>
          <p:cNvPr id="4" name="TextBox 3"/>
          <p:cNvSpPr txBox="1"/>
          <p:nvPr/>
        </p:nvSpPr>
        <p:spPr>
          <a:xfrm>
            <a:off x="464917" y="3046071"/>
            <a:ext cx="10752881" cy="1015663"/>
          </a:xfrm>
          <a:prstGeom prst="rect">
            <a:avLst/>
          </a:prstGeom>
          <a:noFill/>
        </p:spPr>
        <p:txBody>
          <a:bodyPr wrap="square" rtlCol="0">
            <a:spAutoFit/>
          </a:bodyPr>
          <a:lstStyle/>
          <a:p>
            <a:pPr algn="just"/>
            <a:r>
              <a:rPr lang="el-GR" sz="2000" b="1" dirty="0" smtClean="0">
                <a:latin typeface="Arial" panose="020B0604020202020204" pitchFamily="34" charset="0"/>
                <a:cs typeface="Arial" panose="020B0604020202020204" pitchFamily="34" charset="0"/>
              </a:rPr>
              <a:t>Οι Συγκολλήσεις </a:t>
            </a:r>
            <a:r>
              <a:rPr lang="el-GR" sz="2000" dirty="0" smtClean="0">
                <a:latin typeface="Arial" panose="020B0604020202020204" pitchFamily="34" charset="0"/>
                <a:cs typeface="Arial" panose="020B0604020202020204" pitchFamily="34" charset="0"/>
              </a:rPr>
              <a:t>διακρίνονται σε:</a:t>
            </a:r>
          </a:p>
          <a:p>
            <a:pPr marL="342900" indent="-342900" algn="just">
              <a:buClr>
                <a:srgbClr val="0070C0"/>
              </a:buClr>
              <a:buSzPct val="100000"/>
              <a:buFont typeface="Arial" panose="020B0604020202020204" pitchFamily="34" charset="0"/>
              <a:buChar char="●"/>
            </a:pPr>
            <a:r>
              <a:rPr lang="el-GR" sz="2000" dirty="0" smtClean="0">
                <a:latin typeface="Arial" panose="020B0604020202020204" pitchFamily="34" charset="0"/>
                <a:cs typeface="Arial" panose="020B0604020202020204" pitchFamily="34" charset="0"/>
              </a:rPr>
              <a:t>Συγκολλήσεις πιέσεως </a:t>
            </a:r>
          </a:p>
          <a:p>
            <a:pPr marL="342900" indent="-342900" algn="just">
              <a:buClr>
                <a:srgbClr val="0070C0"/>
              </a:buClr>
              <a:buSzPct val="100000"/>
              <a:buFont typeface="Arial" panose="020B0604020202020204" pitchFamily="34" charset="0"/>
              <a:buChar char="●"/>
            </a:pPr>
            <a:r>
              <a:rPr lang="el-GR" sz="2000" dirty="0" smtClean="0">
                <a:latin typeface="Arial" panose="020B0604020202020204" pitchFamily="34" charset="0"/>
                <a:cs typeface="Arial" panose="020B0604020202020204" pitchFamily="34" charset="0"/>
              </a:rPr>
              <a:t>Συγκολλήσεις τήξεως</a:t>
            </a:r>
          </a:p>
        </p:txBody>
      </p:sp>
    </p:spTree>
    <p:extLst>
      <p:ext uri="{BB962C8B-B14F-4D97-AF65-F5344CB8AC3E}">
        <p14:creationId xmlns:p14="http://schemas.microsoft.com/office/powerpoint/2010/main" val="2029128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Καυστήρας υψηλής πίεσης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Στον καυστήρα υψηλής πίεσης και το δύο αέρια φτάνουν στον θάλαμο ανάμειξης με την ίδια πίεση από 0,2 έως 0,7</a:t>
            </a:r>
            <a:r>
              <a:rPr lang="en-US" sz="2000" dirty="0" smtClean="0">
                <a:latin typeface="Arial" panose="020B0604020202020204" pitchFamily="34" charset="0"/>
                <a:cs typeface="Arial" panose="020B0604020202020204" pitchFamily="34" charset="0"/>
              </a:rPr>
              <a:t>bar</a:t>
            </a:r>
            <a:r>
              <a:rPr lang="el-GR" sz="2000" dirty="0" smtClean="0">
                <a:latin typeface="Arial" panose="020B0604020202020204" pitchFamily="34" charset="0"/>
                <a:cs typeface="Arial" panose="020B0604020202020204" pitchFamily="34" charset="0"/>
              </a:rPr>
              <a:t>. Στη συνέχεια ως μείγμα οξυγόνου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οδηγούνται στην έξοδο του </a:t>
            </a:r>
            <a:r>
              <a:rPr lang="el-GR" sz="2000" dirty="0" err="1" smtClean="0">
                <a:latin typeface="Arial" panose="020B0604020202020204" pitchFamily="34" charset="0"/>
                <a:cs typeface="Arial" panose="020B0604020202020204" pitchFamily="34" charset="0"/>
              </a:rPr>
              <a:t>ακροφυσίου</a:t>
            </a:r>
            <a:r>
              <a:rPr lang="el-GR" sz="2000" dirty="0" smtClean="0">
                <a:latin typeface="Arial" panose="020B0604020202020204" pitchFamily="34" charset="0"/>
                <a:cs typeface="Arial" panose="020B0604020202020204" pitchFamily="34" charset="0"/>
              </a:rPr>
              <a:t> του καυστήρα. </a:t>
            </a:r>
          </a:p>
        </p:txBody>
      </p:sp>
      <p:sp>
        <p:nvSpPr>
          <p:cNvPr id="7" name="TextBox 6"/>
          <p:cNvSpPr txBox="1"/>
          <p:nvPr/>
        </p:nvSpPr>
        <p:spPr>
          <a:xfrm>
            <a:off x="219915" y="2095452"/>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Οι καυστήρες υψηλής πίεσης χρησιμοποιούνται </a:t>
            </a:r>
            <a:r>
              <a:rPr lang="el-GR" sz="2000" dirty="0" smtClean="0">
                <a:latin typeface="Arial" panose="020B0604020202020204" pitchFamily="34" charset="0"/>
                <a:cs typeface="Arial" panose="020B0604020202020204" pitchFamily="34" charset="0"/>
              </a:rPr>
              <a:t>κυρίως όταν </a:t>
            </a:r>
            <a:r>
              <a:rPr lang="el-GR" sz="2000" dirty="0" smtClean="0">
                <a:latin typeface="Arial" panose="020B0604020202020204" pitchFamily="34" charset="0"/>
                <a:cs typeface="Arial" panose="020B0604020202020204" pitchFamily="34" charset="0"/>
              </a:rPr>
              <a:t>ως καύσιμο χρησιμοποιείται το υδρογόνο και λιγότερο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563944" y="3149499"/>
            <a:ext cx="9652001" cy="3262876"/>
          </a:xfrm>
          <a:prstGeom prst="rect">
            <a:avLst/>
          </a:prstGeom>
        </p:spPr>
      </p:pic>
    </p:spTree>
    <p:extLst>
      <p:ext uri="{BB962C8B-B14F-4D97-AF65-F5344CB8AC3E}">
        <p14:creationId xmlns:p14="http://schemas.microsoft.com/office/powerpoint/2010/main" val="91483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Ακροφύσια</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Κάθε καυστήρας συνοδεύεται από 6 συνήθως </a:t>
            </a:r>
            <a:r>
              <a:rPr lang="el-GR" sz="2000" dirty="0" err="1" smtClean="0">
                <a:latin typeface="Arial" panose="020B0604020202020204" pitchFamily="34" charset="0"/>
                <a:cs typeface="Arial" panose="020B0604020202020204" pitchFamily="34" charset="0"/>
              </a:rPr>
              <a:t>ακροφύσια</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μπεκ</a:t>
            </a:r>
            <a:r>
              <a:rPr lang="el-GR" sz="2000" dirty="0" smtClean="0">
                <a:latin typeface="Arial" panose="020B0604020202020204" pitchFamily="34" charset="0"/>
                <a:cs typeface="Arial" panose="020B0604020202020204" pitchFamily="34" charset="0"/>
              </a:rPr>
              <a:t>) για την κόλληση ελασμάτων διαφόρων παχών. Όπως μας δείχνει ο παρακάτω πίνακας.  </a:t>
            </a:r>
          </a:p>
        </p:txBody>
      </p:sp>
      <p:pic>
        <p:nvPicPr>
          <p:cNvPr id="5" name="Εικόνα 4"/>
          <p:cNvPicPr>
            <a:picLocks noChangeAspect="1"/>
          </p:cNvPicPr>
          <p:nvPr/>
        </p:nvPicPr>
        <p:blipFill>
          <a:blip r:embed="rId2"/>
          <a:stretch>
            <a:fillRect/>
          </a:stretch>
        </p:blipFill>
        <p:spPr>
          <a:xfrm>
            <a:off x="637935" y="1787675"/>
            <a:ext cx="5566095" cy="5018858"/>
          </a:xfrm>
          <a:prstGeom prst="rect">
            <a:avLst/>
          </a:prstGeom>
        </p:spPr>
      </p:pic>
      <p:pic>
        <p:nvPicPr>
          <p:cNvPr id="6" name="Εικόνα 5"/>
          <p:cNvPicPr>
            <a:picLocks noChangeAspect="1"/>
          </p:cNvPicPr>
          <p:nvPr/>
        </p:nvPicPr>
        <p:blipFill>
          <a:blip r:embed="rId3"/>
          <a:stretch>
            <a:fillRect/>
          </a:stretch>
        </p:blipFill>
        <p:spPr>
          <a:xfrm>
            <a:off x="6907029" y="2363768"/>
            <a:ext cx="3436518" cy="3296252"/>
          </a:xfrm>
          <a:prstGeom prst="rect">
            <a:avLst/>
          </a:prstGeom>
        </p:spPr>
      </p:pic>
    </p:spTree>
    <p:extLst>
      <p:ext uri="{BB962C8B-B14F-4D97-AF65-F5344CB8AC3E}">
        <p14:creationId xmlns:p14="http://schemas.microsoft.com/office/powerpoint/2010/main" val="2765824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Εργαλεία και βοηθητικά εξαρτήματα του Οξυγονοκολλητή</a:t>
            </a:r>
            <a:endParaRPr lang="el-GR" sz="2400" b="1" i="1"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73473" y="1087313"/>
            <a:ext cx="5459225" cy="5649153"/>
          </a:xfrm>
          <a:prstGeom prst="rect">
            <a:avLst/>
          </a:prstGeom>
        </p:spPr>
      </p:pic>
      <p:pic>
        <p:nvPicPr>
          <p:cNvPr id="7" name="Εικόνα 6"/>
          <p:cNvPicPr>
            <a:picLocks noChangeAspect="1"/>
          </p:cNvPicPr>
          <p:nvPr/>
        </p:nvPicPr>
        <p:blipFill>
          <a:blip r:embed="rId3"/>
          <a:stretch>
            <a:fillRect/>
          </a:stretch>
        </p:blipFill>
        <p:spPr>
          <a:xfrm>
            <a:off x="5406984" y="1348889"/>
            <a:ext cx="6146801" cy="4553761"/>
          </a:xfrm>
          <a:prstGeom prst="rect">
            <a:avLst/>
          </a:prstGeom>
        </p:spPr>
      </p:pic>
    </p:spTree>
    <p:extLst>
      <p:ext uri="{BB962C8B-B14F-4D97-AF65-F5344CB8AC3E}">
        <p14:creationId xmlns:p14="http://schemas.microsoft.com/office/powerpoint/2010/main" val="3456351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Φλόγα οξυγόνου - </a:t>
            </a:r>
            <a:r>
              <a:rPr lang="el-GR" sz="2400" b="1" i="1" smtClean="0">
                <a:latin typeface="Arial" panose="020B0604020202020204" pitchFamily="34" charset="0"/>
                <a:cs typeface="Arial" panose="020B0604020202020204" pitchFamily="34" charset="0"/>
              </a:rPr>
              <a:t>ασετυλίνης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70788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Στις οξυγονοκολλήσεις ανάλογα με το ποσοστό οξυγόνου –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στο καύσιμο μίγμα διακρίνουμε τρία είδη φλόγας: </a:t>
            </a:r>
          </a:p>
        </p:txBody>
      </p:sp>
      <p:sp>
        <p:nvSpPr>
          <p:cNvPr id="7" name="TextBox 6"/>
          <p:cNvSpPr txBox="1"/>
          <p:nvPr/>
        </p:nvSpPr>
        <p:spPr>
          <a:xfrm>
            <a:off x="347236" y="1635532"/>
            <a:ext cx="10752881" cy="4708981"/>
          </a:xfrm>
          <a:prstGeom prst="rect">
            <a:avLst/>
          </a:prstGeom>
          <a:noFill/>
        </p:spPr>
        <p:txBody>
          <a:bodyPr wrap="square" rtlCol="0">
            <a:spAutoFit/>
          </a:bodyPr>
          <a:lstStyle/>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Την ουδέτερη φλόγα, όπου η αναλογία όγκου οξυγόνου-</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είναι 1:1. Η ουδέτερη φλόγα θεωρείται ιδανική για τις κολλήσεις των περισσοτέρων μετάλλων </a:t>
            </a:r>
            <a:r>
              <a:rPr lang="el-GR" sz="2000" dirty="0" err="1" smtClean="0">
                <a:latin typeface="Arial" panose="020B0604020202020204" pitchFamily="34" charset="0"/>
                <a:cs typeface="Arial" panose="020B0604020202020204" pitchFamily="34" charset="0"/>
              </a:rPr>
              <a:t>π.χ</a:t>
            </a:r>
            <a:r>
              <a:rPr lang="el-GR" sz="2000" dirty="0" smtClean="0">
                <a:latin typeface="Arial" panose="020B0604020202020204" pitchFamily="34" charset="0"/>
                <a:cs typeface="Arial" panose="020B0604020202020204" pitchFamily="34" charset="0"/>
              </a:rPr>
              <a:t> μαλακού και </a:t>
            </a:r>
            <a:r>
              <a:rPr lang="el-GR" sz="2000" dirty="0" err="1" smtClean="0">
                <a:latin typeface="Arial" panose="020B0604020202020204" pitchFamily="34" charset="0"/>
                <a:cs typeface="Arial" panose="020B0604020202020204" pitchFamily="34" charset="0"/>
              </a:rPr>
              <a:t>αναξείδωτου</a:t>
            </a:r>
            <a:r>
              <a:rPr lang="el-GR" sz="2000" dirty="0" smtClean="0">
                <a:latin typeface="Arial" panose="020B0604020202020204" pitchFamily="34" charset="0"/>
                <a:cs typeface="Arial" panose="020B0604020202020204" pitchFamily="34" charset="0"/>
              </a:rPr>
              <a:t> χάλυβα, χαλκού, αλουμινίου, </a:t>
            </a:r>
            <a:r>
              <a:rPr lang="el-GR" sz="2000" dirty="0" err="1" smtClean="0">
                <a:latin typeface="Arial" panose="020B0604020202020204" pitchFamily="34" charset="0"/>
                <a:cs typeface="Arial" panose="020B0604020202020204" pitchFamily="34" charset="0"/>
              </a:rPr>
              <a:t>χυτοσίδηρου</a:t>
            </a:r>
            <a:r>
              <a:rPr lang="el-GR" sz="2000" dirty="0" smtClean="0">
                <a:latin typeface="Arial" panose="020B0604020202020204" pitchFamily="34" charset="0"/>
                <a:cs typeface="Arial" panose="020B0604020202020204" pitchFamily="34" charset="0"/>
              </a:rPr>
              <a:t>, νικελίου </a:t>
            </a:r>
            <a:r>
              <a:rPr lang="el-GR" sz="2000" dirty="0" err="1" smtClean="0">
                <a:latin typeface="Arial" panose="020B0604020202020204" pitchFamily="34" charset="0"/>
                <a:cs typeface="Arial" panose="020B0604020202020204" pitchFamily="34" charset="0"/>
              </a:rPr>
              <a:t>κ.λ.π</a:t>
            </a:r>
            <a:r>
              <a:rPr lang="el-GR" sz="2000" dirty="0" smtClean="0">
                <a:latin typeface="Arial" panose="020B0604020202020204" pitchFamily="34" charset="0"/>
                <a:cs typeface="Arial" panose="020B0604020202020204" pitchFamily="34" charset="0"/>
              </a:rPr>
              <a:t>. Σε αυτήν την περιοχή τα αέρια της φλόγας προστατεύουν περισσότερο τα σημεία συγκόλλησης από το οξυγόνο του ατμοσφαιρικού αέρα.</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Την Αναγωγική ή </a:t>
            </a:r>
            <a:r>
              <a:rPr lang="el-GR" sz="2000" dirty="0" err="1" smtClean="0">
                <a:latin typeface="Arial" panose="020B0604020202020204" pitchFamily="34" charset="0"/>
                <a:cs typeface="Arial" panose="020B0604020202020204" pitchFamily="34" charset="0"/>
              </a:rPr>
              <a:t>ανθρακωτική</a:t>
            </a:r>
            <a:r>
              <a:rPr lang="el-GR" sz="2000" dirty="0" smtClean="0">
                <a:latin typeface="Arial" panose="020B0604020202020204" pitchFamily="34" charset="0"/>
                <a:cs typeface="Arial" panose="020B0604020202020204" pitchFamily="34" charset="0"/>
              </a:rPr>
              <a:t> φλόγα όπου η αναλογία όγκου οξυγόνου-</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0,95:1. Με την αναγωγική φλόγα η ραφή απορροφά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με συνέπεια την ενανθράκωση και σκλήρυνσή της γεγονός που είναι ανεπιθύμητο. Χρησιμοποιείται για συγκολλήσεις </a:t>
            </a:r>
            <a:r>
              <a:rPr lang="el-GR" sz="2000" dirty="0" err="1" smtClean="0">
                <a:latin typeface="Arial" panose="020B0604020202020204" pitchFamily="34" charset="0"/>
                <a:cs typeface="Arial" panose="020B0604020202020204" pitchFamily="34" charset="0"/>
              </a:rPr>
              <a:t>χυτοσίδηρου</a:t>
            </a:r>
            <a:r>
              <a:rPr lang="el-GR" sz="2000" dirty="0" smtClean="0">
                <a:latin typeface="Arial" panose="020B0604020202020204" pitchFamily="34" charset="0"/>
                <a:cs typeface="Arial" panose="020B0604020202020204" pitchFamily="34" charset="0"/>
              </a:rPr>
              <a:t>.  </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Την οξειδωτική φλόγα όπου η αναλογία όγκου οξυγόνου-</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1,1 έως 1,7:1. Με την οξειδωτική φλόγα η ραφή απορροφά οξυγόνο και γίνεται εύθραυστη. Χρησιμοποιείται για την θέρμανση του χάλυβα, για σκοπούς επιφανειακής σκλήρυνσης, για </a:t>
            </a:r>
            <a:r>
              <a:rPr lang="el-GR" sz="2000" dirty="0" err="1" smtClean="0">
                <a:latin typeface="Arial" panose="020B0604020202020204" pitchFamily="34" charset="0"/>
                <a:cs typeface="Arial" panose="020B0604020202020204" pitchFamily="34" charset="0"/>
              </a:rPr>
              <a:t>σκο΄πούς</a:t>
            </a:r>
            <a:r>
              <a:rPr lang="el-GR" sz="2000" dirty="0" smtClean="0">
                <a:latin typeface="Arial" panose="020B0604020202020204" pitchFamily="34" charset="0"/>
                <a:cs typeface="Arial" panose="020B0604020202020204" pitchFamily="34" charset="0"/>
              </a:rPr>
              <a:t> κάμψης ή ευθυγράμμισης εργασιών. Είναι κατάλληλη για κόλληση ορείχαλκου.</a:t>
            </a:r>
          </a:p>
        </p:txBody>
      </p:sp>
    </p:spTree>
    <p:extLst>
      <p:ext uri="{BB962C8B-B14F-4D97-AF65-F5344CB8AC3E}">
        <p14:creationId xmlns:p14="http://schemas.microsoft.com/office/powerpoint/2010/main" val="3045100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Φλόγα οξυγόνου - </a:t>
            </a:r>
            <a:r>
              <a:rPr lang="el-GR" sz="2400" b="1" i="1" smtClean="0">
                <a:latin typeface="Arial" panose="020B0604020202020204" pitchFamily="34" charset="0"/>
                <a:cs typeface="Arial" panose="020B0604020202020204" pitchFamily="34" charset="0"/>
              </a:rPr>
              <a:t>ασετυλίνης</a:t>
            </a:r>
            <a:endParaRPr lang="el-GR" sz="2400" b="1" i="1"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335666" y="1028529"/>
            <a:ext cx="5175709" cy="2142934"/>
          </a:xfrm>
          <a:prstGeom prst="rect">
            <a:avLst/>
          </a:prstGeom>
        </p:spPr>
      </p:pic>
      <p:pic>
        <p:nvPicPr>
          <p:cNvPr id="5" name="Εικόνα 4"/>
          <p:cNvPicPr>
            <a:picLocks noChangeAspect="1"/>
          </p:cNvPicPr>
          <p:nvPr/>
        </p:nvPicPr>
        <p:blipFill>
          <a:blip r:embed="rId3"/>
          <a:stretch>
            <a:fillRect/>
          </a:stretch>
        </p:blipFill>
        <p:spPr>
          <a:xfrm>
            <a:off x="2072833" y="3195529"/>
            <a:ext cx="1981200" cy="457920"/>
          </a:xfrm>
          <a:prstGeom prst="rect">
            <a:avLst/>
          </a:prstGeom>
        </p:spPr>
      </p:pic>
      <p:pic>
        <p:nvPicPr>
          <p:cNvPr id="6" name="Εικόνα 5"/>
          <p:cNvPicPr>
            <a:picLocks noChangeAspect="1"/>
          </p:cNvPicPr>
          <p:nvPr/>
        </p:nvPicPr>
        <p:blipFill>
          <a:blip r:embed="rId4"/>
          <a:stretch>
            <a:fillRect/>
          </a:stretch>
        </p:blipFill>
        <p:spPr>
          <a:xfrm>
            <a:off x="5511375" y="1059102"/>
            <a:ext cx="5839608" cy="2248764"/>
          </a:xfrm>
          <a:prstGeom prst="rect">
            <a:avLst/>
          </a:prstGeom>
        </p:spPr>
      </p:pic>
      <p:pic>
        <p:nvPicPr>
          <p:cNvPr id="8" name="Εικόνα 7"/>
          <p:cNvPicPr>
            <a:picLocks noChangeAspect="1"/>
          </p:cNvPicPr>
          <p:nvPr/>
        </p:nvPicPr>
        <p:blipFill>
          <a:blip r:embed="rId5"/>
          <a:stretch>
            <a:fillRect/>
          </a:stretch>
        </p:blipFill>
        <p:spPr>
          <a:xfrm>
            <a:off x="6288269" y="3307866"/>
            <a:ext cx="3759200" cy="457920"/>
          </a:xfrm>
          <a:prstGeom prst="rect">
            <a:avLst/>
          </a:prstGeom>
        </p:spPr>
      </p:pic>
      <p:pic>
        <p:nvPicPr>
          <p:cNvPr id="9" name="Εικόνα 8"/>
          <p:cNvPicPr>
            <a:picLocks noChangeAspect="1"/>
          </p:cNvPicPr>
          <p:nvPr/>
        </p:nvPicPr>
        <p:blipFill>
          <a:blip r:embed="rId6"/>
          <a:stretch>
            <a:fillRect/>
          </a:stretch>
        </p:blipFill>
        <p:spPr>
          <a:xfrm>
            <a:off x="2263983" y="4129156"/>
            <a:ext cx="6494783" cy="1969827"/>
          </a:xfrm>
          <a:prstGeom prst="rect">
            <a:avLst/>
          </a:prstGeom>
        </p:spPr>
      </p:pic>
      <p:pic>
        <p:nvPicPr>
          <p:cNvPr id="10" name="Εικόνα 9"/>
          <p:cNvPicPr>
            <a:picLocks noChangeAspect="1"/>
          </p:cNvPicPr>
          <p:nvPr/>
        </p:nvPicPr>
        <p:blipFill>
          <a:blip r:embed="rId7"/>
          <a:stretch>
            <a:fillRect/>
          </a:stretch>
        </p:blipFill>
        <p:spPr>
          <a:xfrm>
            <a:off x="4419174" y="6059132"/>
            <a:ext cx="2184400" cy="521520"/>
          </a:xfrm>
          <a:prstGeom prst="rect">
            <a:avLst/>
          </a:prstGeom>
        </p:spPr>
      </p:pic>
    </p:spTree>
    <p:extLst>
      <p:ext uri="{BB962C8B-B14F-4D97-AF65-F5344CB8AC3E}">
        <p14:creationId xmlns:p14="http://schemas.microsoft.com/office/powerpoint/2010/main" val="499138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Τεχνική των </a:t>
            </a:r>
            <a:r>
              <a:rPr lang="el-GR" sz="2400" b="1" i="1" dirty="0" err="1" smtClean="0">
                <a:latin typeface="Arial" panose="020B0604020202020204" pitchFamily="34" charset="0"/>
                <a:cs typeface="Arial" panose="020B0604020202020204" pitchFamily="34" charset="0"/>
              </a:rPr>
              <a:t>οξυγονοσυγκολλήσεων</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1938992"/>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Ανάλογα με την κατεύθυνση της κίνησης του καυστήρα διακρίνουμε δύο μεθόδους </a:t>
            </a:r>
            <a:r>
              <a:rPr lang="el-GR" sz="2000" dirty="0" err="1" smtClean="0">
                <a:latin typeface="Arial" panose="020B0604020202020204" pitchFamily="34" charset="0"/>
                <a:cs typeface="Arial" panose="020B0604020202020204" pitchFamily="34" charset="0"/>
              </a:rPr>
              <a:t>οξυγονοσυγκόλλησης</a:t>
            </a:r>
            <a:r>
              <a:rPr lang="el-GR" sz="2000" dirty="0" smtClean="0">
                <a:latin typeface="Arial" panose="020B0604020202020204" pitchFamily="34" charset="0"/>
                <a:cs typeface="Arial" panose="020B0604020202020204" pitchFamily="34" charset="0"/>
              </a:rPr>
              <a:t>:</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err="1" smtClean="0">
                <a:latin typeface="Arial" panose="020B0604020202020204" pitchFamily="34" charset="0"/>
                <a:cs typeface="Arial" panose="020B0604020202020204" pitchFamily="34" charset="0"/>
              </a:rPr>
              <a:t>Οξυγονοσυγκόλληση</a:t>
            </a:r>
            <a:r>
              <a:rPr lang="el-GR" sz="2000" dirty="0" smtClean="0">
                <a:latin typeface="Arial" panose="020B0604020202020204" pitchFamily="34" charset="0"/>
                <a:cs typeface="Arial" panose="020B0604020202020204" pitchFamily="34" charset="0"/>
              </a:rPr>
              <a:t> προς τα αριστερά.</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err="1" smtClean="0">
                <a:latin typeface="Arial" panose="020B0604020202020204" pitchFamily="34" charset="0"/>
                <a:cs typeface="Arial" panose="020B0604020202020204" pitchFamily="34" charset="0"/>
              </a:rPr>
              <a:t>Οξυγονοσυγκόλληση</a:t>
            </a:r>
            <a:r>
              <a:rPr lang="el-GR" sz="2000" dirty="0" smtClean="0">
                <a:latin typeface="Arial" panose="020B0604020202020204" pitchFamily="34" charset="0"/>
                <a:cs typeface="Arial" panose="020B0604020202020204" pitchFamily="34" charset="0"/>
              </a:rPr>
              <a:t> προς τα δεξιά. </a:t>
            </a:r>
          </a:p>
        </p:txBody>
      </p:sp>
      <p:pic>
        <p:nvPicPr>
          <p:cNvPr id="4" name="Εικόνα 3"/>
          <p:cNvPicPr>
            <a:picLocks noChangeAspect="1"/>
          </p:cNvPicPr>
          <p:nvPr/>
        </p:nvPicPr>
        <p:blipFill>
          <a:blip r:embed="rId2"/>
          <a:stretch>
            <a:fillRect/>
          </a:stretch>
        </p:blipFill>
        <p:spPr>
          <a:xfrm>
            <a:off x="347237" y="3224858"/>
            <a:ext cx="5566138" cy="2970837"/>
          </a:xfrm>
          <a:prstGeom prst="rect">
            <a:avLst/>
          </a:prstGeom>
        </p:spPr>
      </p:pic>
      <p:pic>
        <p:nvPicPr>
          <p:cNvPr id="5" name="Εικόνα 4"/>
          <p:cNvPicPr>
            <a:picLocks noChangeAspect="1"/>
          </p:cNvPicPr>
          <p:nvPr/>
        </p:nvPicPr>
        <p:blipFill>
          <a:blip r:embed="rId3"/>
          <a:stretch>
            <a:fillRect/>
          </a:stretch>
        </p:blipFill>
        <p:spPr>
          <a:xfrm>
            <a:off x="922658" y="6315790"/>
            <a:ext cx="3286125" cy="238125"/>
          </a:xfrm>
          <a:prstGeom prst="rect">
            <a:avLst/>
          </a:prstGeom>
        </p:spPr>
      </p:pic>
      <p:pic>
        <p:nvPicPr>
          <p:cNvPr id="6" name="Εικόνα 5"/>
          <p:cNvPicPr>
            <a:picLocks noChangeAspect="1"/>
          </p:cNvPicPr>
          <p:nvPr/>
        </p:nvPicPr>
        <p:blipFill>
          <a:blip r:embed="rId4"/>
          <a:stretch>
            <a:fillRect/>
          </a:stretch>
        </p:blipFill>
        <p:spPr>
          <a:xfrm>
            <a:off x="5641994" y="2866638"/>
            <a:ext cx="5838825" cy="2867025"/>
          </a:xfrm>
          <a:prstGeom prst="rect">
            <a:avLst/>
          </a:prstGeom>
        </p:spPr>
      </p:pic>
      <p:pic>
        <p:nvPicPr>
          <p:cNvPr id="8" name="Εικόνα 7"/>
          <p:cNvPicPr>
            <a:picLocks noChangeAspect="1"/>
          </p:cNvPicPr>
          <p:nvPr/>
        </p:nvPicPr>
        <p:blipFill>
          <a:blip r:embed="rId5"/>
          <a:stretch>
            <a:fillRect/>
          </a:stretch>
        </p:blipFill>
        <p:spPr>
          <a:xfrm>
            <a:off x="6818151" y="5934790"/>
            <a:ext cx="3000375" cy="381000"/>
          </a:xfrm>
          <a:prstGeom prst="rect">
            <a:avLst/>
          </a:prstGeom>
        </p:spPr>
      </p:pic>
    </p:spTree>
    <p:extLst>
      <p:ext uri="{BB962C8B-B14F-4D97-AF65-F5344CB8AC3E}">
        <p14:creationId xmlns:p14="http://schemas.microsoft.com/office/powerpoint/2010/main" val="1669182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Προετοιμασία των άκρων των προς συγκόλληση ελασμάτων ανάλογα με το πάχος τους  </a:t>
            </a:r>
            <a:endParaRPr lang="el-GR" sz="2400" b="1" i="1" dirty="0">
              <a:latin typeface="Arial" panose="020B0604020202020204" pitchFamily="34" charset="0"/>
              <a:cs typeface="Arial" panose="020B0604020202020204" pitchFamily="34" charset="0"/>
            </a:endParaRPr>
          </a:p>
        </p:txBody>
      </p:sp>
      <p:pic>
        <p:nvPicPr>
          <p:cNvPr id="7" name="Εικόνα 6"/>
          <p:cNvPicPr>
            <a:picLocks noChangeAspect="1"/>
          </p:cNvPicPr>
          <p:nvPr/>
        </p:nvPicPr>
        <p:blipFill>
          <a:blip r:embed="rId2"/>
          <a:stretch>
            <a:fillRect/>
          </a:stretch>
        </p:blipFill>
        <p:spPr>
          <a:xfrm>
            <a:off x="2723137" y="1012776"/>
            <a:ext cx="5749531" cy="5845224"/>
          </a:xfrm>
          <a:prstGeom prst="rect">
            <a:avLst/>
          </a:prstGeom>
        </p:spPr>
      </p:pic>
    </p:spTree>
    <p:extLst>
      <p:ext uri="{BB962C8B-B14F-4D97-AF65-F5344CB8AC3E}">
        <p14:creationId xmlns:p14="http://schemas.microsoft.com/office/powerpoint/2010/main" val="3901854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Είδη συγκολλητικών ραφών ανάλογα με την θέση των προς συγκόλληση ελασμάτων </a:t>
            </a:r>
            <a:endParaRPr lang="el-GR" sz="2400" b="1" i="1"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2"/>
          <a:stretch>
            <a:fillRect/>
          </a:stretch>
        </p:blipFill>
        <p:spPr>
          <a:xfrm>
            <a:off x="550440" y="1173611"/>
            <a:ext cx="2517540" cy="2657609"/>
          </a:xfrm>
          <a:prstGeom prst="rect">
            <a:avLst/>
          </a:prstGeom>
        </p:spPr>
      </p:pic>
      <p:pic>
        <p:nvPicPr>
          <p:cNvPr id="4" name="Εικόνα 3"/>
          <p:cNvPicPr>
            <a:picLocks noChangeAspect="1"/>
          </p:cNvPicPr>
          <p:nvPr/>
        </p:nvPicPr>
        <p:blipFill>
          <a:blip r:embed="rId3"/>
          <a:stretch>
            <a:fillRect/>
          </a:stretch>
        </p:blipFill>
        <p:spPr>
          <a:xfrm>
            <a:off x="4158205" y="1173611"/>
            <a:ext cx="2068975" cy="2875600"/>
          </a:xfrm>
          <a:prstGeom prst="rect">
            <a:avLst/>
          </a:prstGeom>
        </p:spPr>
      </p:pic>
      <p:pic>
        <p:nvPicPr>
          <p:cNvPr id="5" name="Εικόνα 4"/>
          <p:cNvPicPr>
            <a:picLocks noChangeAspect="1"/>
          </p:cNvPicPr>
          <p:nvPr/>
        </p:nvPicPr>
        <p:blipFill>
          <a:blip r:embed="rId4"/>
          <a:stretch>
            <a:fillRect/>
          </a:stretch>
        </p:blipFill>
        <p:spPr>
          <a:xfrm>
            <a:off x="7446380" y="1173611"/>
            <a:ext cx="2438400" cy="3190875"/>
          </a:xfrm>
          <a:prstGeom prst="rect">
            <a:avLst/>
          </a:prstGeom>
        </p:spPr>
      </p:pic>
      <p:pic>
        <p:nvPicPr>
          <p:cNvPr id="6" name="Εικόνα 5"/>
          <p:cNvPicPr>
            <a:picLocks noChangeAspect="1"/>
          </p:cNvPicPr>
          <p:nvPr/>
        </p:nvPicPr>
        <p:blipFill>
          <a:blip r:embed="rId5"/>
          <a:stretch>
            <a:fillRect/>
          </a:stretch>
        </p:blipFill>
        <p:spPr>
          <a:xfrm>
            <a:off x="752353" y="4364486"/>
            <a:ext cx="4056285" cy="2132904"/>
          </a:xfrm>
          <a:prstGeom prst="rect">
            <a:avLst/>
          </a:prstGeom>
        </p:spPr>
      </p:pic>
    </p:spTree>
    <p:extLst>
      <p:ext uri="{BB962C8B-B14F-4D97-AF65-F5344CB8AC3E}">
        <p14:creationId xmlns:p14="http://schemas.microsoft.com/office/powerpoint/2010/main" val="2598596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Μεθοδολογία </a:t>
            </a:r>
            <a:r>
              <a:rPr lang="el-GR" sz="2400" b="1" i="1" dirty="0" err="1" smtClean="0">
                <a:latin typeface="Arial" panose="020B0604020202020204" pitchFamily="34" charset="0"/>
                <a:cs typeface="Arial" panose="020B0604020202020204" pitchFamily="34" charset="0"/>
              </a:rPr>
              <a:t>Οξυγονοσυγκόλλησης</a:t>
            </a:r>
            <a:r>
              <a:rPr lang="el-GR" sz="2400" b="1" i="1" dirty="0" smtClean="0">
                <a:latin typeface="Arial" panose="020B0604020202020204" pitchFamily="34" charset="0"/>
                <a:cs typeface="Arial" panose="020B0604020202020204" pitchFamily="34" charset="0"/>
              </a:rPr>
              <a:t> (ΑΦΗ) (1)</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347237" y="927646"/>
            <a:ext cx="10752881" cy="5632311"/>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Για να προετοιμάσουμε μια εργασία οξυγονοκόλλησης ακολουθούμε τα παρακάτω βήματα:</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Επιλέγουμε το κατάλληλο </a:t>
            </a:r>
            <a:r>
              <a:rPr lang="el-GR" sz="2000" dirty="0" err="1" smtClean="0">
                <a:latin typeface="Arial" panose="020B0604020202020204" pitchFamily="34" charset="0"/>
                <a:cs typeface="Arial" panose="020B0604020202020204" pitchFamily="34" charset="0"/>
              </a:rPr>
              <a:t>ακροφύσιο</a:t>
            </a:r>
            <a:r>
              <a:rPr lang="el-GR" sz="2000" dirty="0" smtClean="0">
                <a:latin typeface="Arial" panose="020B0604020202020204" pitchFamily="34" charset="0"/>
                <a:cs typeface="Arial" panose="020B0604020202020204" pitchFamily="34" charset="0"/>
              </a:rPr>
              <a:t> ανάλογα με τα πάχη των ελασμάτων.</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Προετοιμάζουμε τα άκρα των ελασμάτων που θα </a:t>
            </a:r>
            <a:r>
              <a:rPr lang="el-GR" sz="2000" dirty="0" err="1" smtClean="0">
                <a:latin typeface="Arial" panose="020B0604020202020204" pitchFamily="34" charset="0"/>
                <a:cs typeface="Arial" panose="020B0604020202020204" pitchFamily="34" charset="0"/>
              </a:rPr>
              <a:t>συγκολληθούν</a:t>
            </a:r>
            <a:r>
              <a:rPr lang="el-GR" sz="2000" dirty="0" smtClean="0">
                <a:latin typeface="Arial" panose="020B0604020202020204" pitchFamily="34" charset="0"/>
                <a:cs typeface="Arial" panose="020B0604020202020204" pitchFamily="34" charset="0"/>
              </a:rPr>
              <a:t> αν χρειάζεται.</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Καθαρίζουμε τα ελάσματα από λάδια, σκουριές, χρώματα και οτιδήποτε μπορεί να επηρεάσει αρνητικά την συγκόλληση.</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Τοποθετούμε τα ελάσματα στο τραπέζι έτοιμα για συγκόλληση.</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Ελέγχουμε στον καυστήρα αν οι δικλίδες οξυγόνου –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είναι κλειστοί.</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Ξεβιδώνουμε τους στροφείς ρύθμισης της πίεσης στους </a:t>
            </a:r>
            <a:r>
              <a:rPr lang="el-GR" sz="2000" dirty="0" err="1" smtClean="0">
                <a:latin typeface="Arial" panose="020B0604020202020204" pitchFamily="34" charset="0"/>
                <a:cs typeface="Arial" panose="020B0604020202020204" pitchFamily="34" charset="0"/>
              </a:rPr>
              <a:t>μανομετρικούς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εκτονωτές</a:t>
            </a:r>
            <a:r>
              <a:rPr lang="el-GR" sz="2000" dirty="0" smtClean="0">
                <a:latin typeface="Arial" panose="020B0604020202020204" pitchFamily="34" charset="0"/>
                <a:cs typeface="Arial" panose="020B0604020202020204" pitchFamily="34" charset="0"/>
              </a:rPr>
              <a:t> οξυγόνου και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προς τα αριστερά σε θέση όπου το ελατήριο του μειωτή βρεθεί εκτός τάσης.</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Ανοίγουμε το κλείστρο στην φιάλη οξυγόνου.</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Ρυθμίζουμε την πίεση εργασίας του οξυγόνου (1 έως 2,5</a:t>
            </a:r>
            <a:r>
              <a:rPr lang="en-US" sz="2000" dirty="0" smtClean="0">
                <a:latin typeface="Arial" panose="020B0604020202020204" pitchFamily="34" charset="0"/>
                <a:cs typeface="Arial" panose="020B0604020202020204" pitchFamily="34" charset="0"/>
              </a:rPr>
              <a:t> bar)</a:t>
            </a:r>
            <a:r>
              <a:rPr lang="el-GR" sz="2000" dirty="0" smtClean="0">
                <a:latin typeface="Arial" panose="020B0604020202020204" pitchFamily="34" charset="0"/>
                <a:cs typeface="Arial" panose="020B0604020202020204" pitchFamily="34" charset="0"/>
              </a:rPr>
              <a:t>. Η ρύθμιση γίνεται από τον ρυθμιστικό κοχλία του </a:t>
            </a:r>
            <a:r>
              <a:rPr lang="el-GR" sz="2000" dirty="0" err="1" smtClean="0">
                <a:latin typeface="Arial" panose="020B0604020202020204" pitchFamily="34" charset="0"/>
                <a:cs typeface="Arial" panose="020B0604020202020204" pitchFamily="34" charset="0"/>
              </a:rPr>
              <a:t>μανοεκτονωτή</a:t>
            </a:r>
            <a:r>
              <a:rPr lang="el-GR" sz="2000" dirty="0" smtClean="0">
                <a:latin typeface="Arial" panose="020B0604020202020204" pitchFamily="34" charset="0"/>
                <a:cs typeface="Arial" panose="020B0604020202020204" pitchFamily="34" charset="0"/>
              </a:rPr>
              <a:t>.</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Ανοίγουμε το κλείστρο στη φιάλη </a:t>
            </a:r>
            <a:r>
              <a:rPr lang="el-GR" sz="2000" dirty="0" err="1" smtClean="0">
                <a:latin typeface="Arial" panose="020B0604020202020204" pitchFamily="34" charset="0"/>
                <a:cs typeface="Arial" panose="020B0604020202020204" pitchFamily="34" charset="0"/>
              </a:rPr>
              <a:t>ασετυλίνης</a:t>
            </a:r>
            <a:endParaRPr lang="el-GR" sz="20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l-GR" sz="2000" dirty="0">
                <a:latin typeface="Arial" panose="020B0604020202020204" pitchFamily="34" charset="0"/>
                <a:cs typeface="Arial" panose="020B0604020202020204" pitchFamily="34" charset="0"/>
              </a:rPr>
              <a:t>Ρυθμίζουμε την πίεση εργασίας </a:t>
            </a:r>
            <a:r>
              <a:rPr lang="el-GR" sz="2000" dirty="0" smtClean="0">
                <a:latin typeface="Arial" panose="020B0604020202020204" pitchFamily="34" charset="0"/>
                <a:cs typeface="Arial" panose="020B0604020202020204" pitchFamily="34" charset="0"/>
              </a:rPr>
              <a:t>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(0,2 </a:t>
            </a:r>
            <a:r>
              <a:rPr lang="el-GR" sz="2000" dirty="0">
                <a:latin typeface="Arial" panose="020B0604020202020204" pitchFamily="34" charset="0"/>
                <a:cs typeface="Arial" panose="020B0604020202020204" pitchFamily="34" charset="0"/>
              </a:rPr>
              <a:t>έως </a:t>
            </a:r>
            <a:r>
              <a:rPr lang="el-GR" sz="2000" dirty="0" smtClean="0">
                <a:latin typeface="Arial" panose="020B0604020202020204" pitchFamily="34" charset="0"/>
                <a:cs typeface="Arial" panose="020B0604020202020204" pitchFamily="34" charset="0"/>
              </a:rPr>
              <a:t>0,7</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bar)</a:t>
            </a:r>
            <a:r>
              <a:rPr lang="el-GR" sz="2000" dirty="0">
                <a:latin typeface="Arial" panose="020B0604020202020204" pitchFamily="34" charset="0"/>
                <a:cs typeface="Arial" panose="020B0604020202020204" pitchFamily="34" charset="0"/>
              </a:rPr>
              <a:t>. Η ρύθμιση </a:t>
            </a:r>
            <a:r>
              <a:rPr lang="el-GR" sz="2000" dirty="0" smtClean="0">
                <a:latin typeface="Arial" panose="020B0604020202020204" pitchFamily="34" charset="0"/>
                <a:cs typeface="Arial" panose="020B0604020202020204" pitchFamily="34" charset="0"/>
              </a:rPr>
              <a:t>γίνεται </a:t>
            </a:r>
            <a:r>
              <a:rPr lang="el-GR" sz="2000" dirty="0">
                <a:latin typeface="Arial" panose="020B0604020202020204" pitchFamily="34" charset="0"/>
                <a:cs typeface="Arial" panose="020B0604020202020204" pitchFamily="34" charset="0"/>
              </a:rPr>
              <a:t>από τον ρυθμιστικό κοχλία του </a:t>
            </a:r>
            <a:r>
              <a:rPr lang="el-GR" sz="2000" dirty="0" err="1">
                <a:latin typeface="Arial" panose="020B0604020202020204" pitchFamily="34" charset="0"/>
                <a:cs typeface="Arial" panose="020B0604020202020204" pitchFamily="34" charset="0"/>
              </a:rPr>
              <a:t>μανοεκτονωτή</a:t>
            </a:r>
            <a:r>
              <a:rPr lang="el-GR" sz="2000" dirty="0">
                <a:latin typeface="Arial" panose="020B0604020202020204" pitchFamily="34" charset="0"/>
                <a:cs typeface="Arial" panose="020B0604020202020204" pitchFamily="34" charset="0"/>
              </a:rPr>
              <a:t>.</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 Ανοίγουμε την δικλείδα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στον καυστήρα κατά μισή περίπου στροφή. Η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εξέρχεται από το στόμιο του </a:t>
            </a:r>
            <a:r>
              <a:rPr lang="el-GR" sz="2000" dirty="0" err="1" smtClean="0">
                <a:latin typeface="Arial" panose="020B0604020202020204" pitchFamily="34" charset="0"/>
                <a:cs typeface="Arial" panose="020B0604020202020204" pitchFamily="34" charset="0"/>
              </a:rPr>
              <a:t>ακροφυσίου</a:t>
            </a:r>
            <a:r>
              <a:rPr lang="el-GR"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94061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Μεθοδολογία </a:t>
            </a:r>
            <a:r>
              <a:rPr lang="el-GR" sz="2400" b="1" i="1" dirty="0" err="1" smtClean="0">
                <a:latin typeface="Arial" panose="020B0604020202020204" pitchFamily="34" charset="0"/>
                <a:cs typeface="Arial" panose="020B0604020202020204" pitchFamily="34" charset="0"/>
              </a:rPr>
              <a:t>Οξυγονοσυγκόλλησης</a:t>
            </a:r>
            <a:r>
              <a:rPr lang="el-GR" sz="2400" b="1" i="1" dirty="0" smtClean="0">
                <a:latin typeface="Arial" panose="020B0604020202020204" pitchFamily="34" charset="0"/>
                <a:cs typeface="Arial" panose="020B0604020202020204" pitchFamily="34" charset="0"/>
              </a:rPr>
              <a:t>(2)</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347237" y="927646"/>
            <a:ext cx="10752881" cy="2246769"/>
          </a:xfrm>
          <a:prstGeom prst="rect">
            <a:avLst/>
          </a:prstGeom>
          <a:noFill/>
        </p:spPr>
        <p:txBody>
          <a:bodyPr wrap="square" rtlCol="0">
            <a:spAutoFit/>
          </a:bodyPr>
          <a:lstStyle/>
          <a:p>
            <a:pPr marL="457200" indent="-457200" algn="just">
              <a:buAutoNum type="arabicPeriod" startAt="12"/>
            </a:pPr>
            <a:r>
              <a:rPr lang="el-GR" sz="2000" dirty="0" smtClean="0">
                <a:latin typeface="Arial" panose="020B0604020202020204" pitchFamily="34" charset="0"/>
                <a:cs typeface="Arial" panose="020B0604020202020204" pitchFamily="34" charset="0"/>
              </a:rPr>
              <a:t>Πλησιάζουμε από το πίσω μέρος του </a:t>
            </a:r>
            <a:r>
              <a:rPr lang="el-GR" sz="2000" dirty="0" err="1" smtClean="0">
                <a:latin typeface="Arial" panose="020B0604020202020204" pitchFamily="34" charset="0"/>
                <a:cs typeface="Arial" panose="020B0604020202020204" pitchFamily="34" charset="0"/>
              </a:rPr>
              <a:t>ακροφυσίου</a:t>
            </a:r>
            <a:r>
              <a:rPr lang="el-GR" sz="2000" dirty="0" smtClean="0">
                <a:latin typeface="Arial" panose="020B0604020202020204" pitchFamily="34" charset="0"/>
                <a:cs typeface="Arial" panose="020B0604020202020204" pitchFamily="34" charset="0"/>
              </a:rPr>
              <a:t> τον ειδικό σπινθηριστή και ανάβουμε   </a:t>
            </a:r>
          </a:p>
          <a:p>
            <a:pPr algn="just"/>
            <a:r>
              <a:rPr lang="el-GR" sz="2000" dirty="0" smtClean="0">
                <a:latin typeface="Arial" panose="020B0604020202020204" pitchFamily="34" charset="0"/>
                <a:cs typeface="Arial" panose="020B0604020202020204" pitchFamily="34" charset="0"/>
              </a:rPr>
              <a:t>      την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a:t>
            </a:r>
          </a:p>
          <a:p>
            <a:pPr algn="just"/>
            <a:r>
              <a:rPr lang="el-GR" sz="2000" dirty="0" smtClean="0">
                <a:latin typeface="Arial" panose="020B0604020202020204" pitchFamily="34" charset="0"/>
                <a:cs typeface="Arial" panose="020B0604020202020204" pitchFamily="34" charset="0"/>
              </a:rPr>
              <a:t>13. Ανοίγουμε την </a:t>
            </a:r>
            <a:r>
              <a:rPr lang="el-GR" sz="2000" dirty="0">
                <a:latin typeface="Arial" panose="020B0604020202020204" pitchFamily="34" charset="0"/>
                <a:cs typeface="Arial" panose="020B0604020202020204" pitchFamily="34" charset="0"/>
              </a:rPr>
              <a:t>δ</a:t>
            </a:r>
            <a:r>
              <a:rPr lang="el-GR" sz="2000" dirty="0" smtClean="0">
                <a:latin typeface="Arial" panose="020B0604020202020204" pitchFamily="34" charset="0"/>
                <a:cs typeface="Arial" panose="020B0604020202020204" pitchFamily="34" charset="0"/>
              </a:rPr>
              <a:t>ικλείδα 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σιγά-σιγά  έως ότου η φλόγα σταματήσει να βγάζει </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μαύρο καπνό.</a:t>
            </a:r>
          </a:p>
          <a:p>
            <a:pPr algn="just"/>
            <a:r>
              <a:rPr lang="el-GR" sz="2000" dirty="0" smtClean="0">
                <a:latin typeface="Arial" panose="020B0604020202020204" pitchFamily="34" charset="0"/>
                <a:cs typeface="Arial" panose="020B0604020202020204" pitchFamily="34" charset="0"/>
              </a:rPr>
              <a:t>14. Ανοίγουμε την δικλείδα οξυγόνου σιγά-σιγά έως ότου εξαφανιστεί το περίβλημα (φτερό)   </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γύρω από το λευκό κώνο (ουδέτερη φλόγα).</a:t>
            </a:r>
          </a:p>
          <a:p>
            <a:pPr algn="just"/>
            <a:r>
              <a:rPr lang="el-GR" sz="2000" dirty="0" smtClean="0">
                <a:latin typeface="Arial" panose="020B0604020202020204" pitchFamily="34" charset="0"/>
                <a:cs typeface="Arial" panose="020B0604020202020204" pitchFamily="34" charset="0"/>
              </a:rPr>
              <a:t>15. Ξεκινάμε την </a:t>
            </a:r>
            <a:r>
              <a:rPr lang="el-GR" sz="2000" dirty="0" err="1" smtClean="0">
                <a:latin typeface="Arial" panose="020B0604020202020204" pitchFamily="34" charset="0"/>
                <a:cs typeface="Arial" panose="020B0604020202020204" pitchFamily="34" charset="0"/>
              </a:rPr>
              <a:t>οξυγονοσυγκόλληση</a:t>
            </a:r>
            <a:r>
              <a:rPr lang="el-GR" sz="2000" dirty="0" smtClean="0">
                <a:latin typeface="Arial" panose="020B0604020202020204" pitchFamily="34" charset="0"/>
                <a:cs typeface="Arial" panose="020B0604020202020204" pitchFamily="34" charset="0"/>
              </a:rPr>
              <a:t> με την μέθοδο που θα επιλέξουμε.</a:t>
            </a:r>
          </a:p>
        </p:txBody>
      </p:sp>
    </p:spTree>
    <p:extLst>
      <p:ext uri="{BB962C8B-B14F-4D97-AF65-F5344CB8AC3E}">
        <p14:creationId xmlns:p14="http://schemas.microsoft.com/office/powerpoint/2010/main" val="257350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Συγκολλήσεις πιέσεως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70388" y="866055"/>
            <a:ext cx="10752881" cy="1938992"/>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Τα μεταλλικά κομμάτια που πρόκειται να </a:t>
            </a:r>
            <a:r>
              <a:rPr lang="el-GR" sz="2000" dirty="0" err="1" smtClean="0">
                <a:latin typeface="Arial" panose="020B0604020202020204" pitchFamily="34" charset="0"/>
                <a:cs typeface="Arial" panose="020B0604020202020204" pitchFamily="34" charset="0"/>
              </a:rPr>
              <a:t>συγκολληθούν</a:t>
            </a:r>
            <a:r>
              <a:rPr lang="el-GR" sz="2000" dirty="0" smtClean="0">
                <a:latin typeface="Arial" panose="020B0604020202020204" pitchFamily="34" charset="0"/>
                <a:cs typeface="Arial" panose="020B0604020202020204" pitchFamily="34" charset="0"/>
              </a:rPr>
              <a:t> θερμαίνονται στο σημείο </a:t>
            </a:r>
            <a:r>
              <a:rPr lang="el-GR" sz="2000" dirty="0" err="1" smtClean="0">
                <a:latin typeface="Arial" panose="020B0604020202020204" pitchFamily="34" charset="0"/>
                <a:cs typeface="Arial" panose="020B0604020202020204" pitchFamily="34" charset="0"/>
              </a:rPr>
              <a:t>συγκολλήσης</a:t>
            </a:r>
            <a:r>
              <a:rPr lang="el-GR" sz="2000" dirty="0" smtClean="0">
                <a:latin typeface="Arial" panose="020B0604020202020204" pitchFamily="34" charset="0"/>
                <a:cs typeface="Arial" panose="020B0604020202020204" pitchFamily="34" charset="0"/>
              </a:rPr>
              <a:t> τους σε μία θερμοκρασία δηλαδή μικρότερη απ</a:t>
            </a:r>
            <a:r>
              <a:rPr lang="el-GR" sz="2000" dirty="0">
                <a:latin typeface="Arial" panose="020B0604020202020204" pitchFamily="34" charset="0"/>
                <a:cs typeface="Arial" panose="020B0604020202020204" pitchFamily="34" charset="0"/>
              </a:rPr>
              <a:t>ό</a:t>
            </a:r>
            <a:r>
              <a:rPr lang="el-GR" sz="2000" dirty="0" smtClean="0">
                <a:latin typeface="Arial" panose="020B0604020202020204" pitchFamily="34" charset="0"/>
                <a:cs typeface="Arial" panose="020B0604020202020204" pitchFamily="34" charset="0"/>
              </a:rPr>
              <a:t> αυτή του σημείου </a:t>
            </a:r>
            <a:r>
              <a:rPr lang="el-GR" sz="2000" b="1" dirty="0" smtClean="0">
                <a:latin typeface="Arial" panose="020B0604020202020204" pitchFamily="34" charset="0"/>
                <a:cs typeface="Arial" panose="020B0604020202020204" pitchFamily="34" charset="0"/>
              </a:rPr>
              <a:t>τήξεως</a:t>
            </a:r>
            <a:r>
              <a:rPr lang="el-GR" sz="2000" dirty="0" smtClean="0">
                <a:latin typeface="Arial" panose="020B0604020202020204" pitchFamily="34" charset="0"/>
                <a:cs typeface="Arial" panose="020B0604020202020204" pitchFamily="34" charset="0"/>
              </a:rPr>
              <a:t> τους, ώστε να γίνουν εύπλαστα.</a:t>
            </a:r>
          </a:p>
          <a:p>
            <a:pPr algn="just"/>
            <a:r>
              <a:rPr lang="el-GR" sz="2000" dirty="0" smtClean="0">
                <a:latin typeface="Arial" panose="020B0604020202020204" pitchFamily="34" charset="0"/>
                <a:cs typeface="Arial" panose="020B0604020202020204" pitchFamily="34" charset="0"/>
              </a:rPr>
              <a:t>Στη συνέχεια  πιέζονται δυνατά το ένα πάνω στο άλλο και επιτυγχάνεται συγκόλληση. Αυτό συμβαίνει γιατί το μόρια του ενός μεταλλικού κομματιού διεισδύουν στα μόρια του άλλου. Στις συγκολλήσεις αυτές δεν χρησιμοποιείται συγκολλητικό υλικό.  </a:t>
            </a:r>
          </a:p>
        </p:txBody>
      </p:sp>
      <p:sp>
        <p:nvSpPr>
          <p:cNvPr id="4" name="TextBox 3"/>
          <p:cNvSpPr txBox="1"/>
          <p:nvPr/>
        </p:nvSpPr>
        <p:spPr>
          <a:xfrm>
            <a:off x="370389" y="3080795"/>
            <a:ext cx="10752881" cy="1938992"/>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Οι κυριότεροι μέθοδοι συγκολλήσεων με πίεση είναι:</a:t>
            </a:r>
          </a:p>
          <a:p>
            <a:pPr marL="342900" indent="-342900" algn="just">
              <a:buClr>
                <a:schemeClr val="accent5">
                  <a:lumMod val="75000"/>
                </a:schemeClr>
              </a:buClr>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Ηλεκτροσυγκολλήσεις αντιστάσεως</a:t>
            </a:r>
          </a:p>
          <a:p>
            <a:pPr marL="342900" indent="-342900" algn="just">
              <a:buClr>
                <a:schemeClr val="accent5">
                  <a:lumMod val="75000"/>
                </a:schemeClr>
              </a:buClr>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Συγκολλήσεις τριβείς</a:t>
            </a:r>
          </a:p>
          <a:p>
            <a:pPr marL="342900" indent="-342900" algn="just">
              <a:buClr>
                <a:schemeClr val="accent5">
                  <a:lumMod val="75000"/>
                </a:schemeClr>
              </a:buClr>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Συγκολλήσεις με υπερήχους</a:t>
            </a:r>
          </a:p>
          <a:p>
            <a:pPr marL="342900" indent="-342900" algn="just">
              <a:buClr>
                <a:schemeClr val="accent5">
                  <a:lumMod val="75000"/>
                </a:schemeClr>
              </a:buClr>
              <a:buFont typeface="Wingdings" panose="05000000000000000000" pitchFamily="2" charset="2"/>
              <a:buChar char="q"/>
            </a:pPr>
            <a:r>
              <a:rPr lang="el-GR" sz="2000" dirty="0" smtClean="0">
                <a:latin typeface="Arial" panose="020B0604020202020204" pitchFamily="34" charset="0"/>
                <a:cs typeface="Arial" panose="020B0604020202020204" pitchFamily="34" charset="0"/>
              </a:rPr>
              <a:t>Συγκολλήσεις με εκρηκτική ύλη</a:t>
            </a:r>
          </a:p>
          <a:p>
            <a:pPr marL="342900" indent="-342900" algn="just">
              <a:buClr>
                <a:schemeClr val="accent5">
                  <a:lumMod val="75000"/>
                </a:schemeClr>
              </a:buClr>
              <a:buFont typeface="Wingdings" panose="05000000000000000000" pitchFamily="2" charset="2"/>
              <a:buChar char="q"/>
            </a:pPr>
            <a:r>
              <a:rPr lang="el-GR" sz="2000" dirty="0" err="1" smtClean="0">
                <a:latin typeface="Arial" panose="020B0604020202020204" pitchFamily="34" charset="0"/>
                <a:cs typeface="Arial" panose="020B0604020202020204" pitchFamily="34" charset="0"/>
              </a:rPr>
              <a:t>Καμινοσυγκολλήσεις</a:t>
            </a:r>
            <a:r>
              <a:rPr lang="el-GR"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23740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Μεθοδολογία </a:t>
            </a:r>
            <a:r>
              <a:rPr lang="el-GR" sz="2400" b="1" i="1" dirty="0" err="1" smtClean="0">
                <a:latin typeface="Arial" panose="020B0604020202020204" pitchFamily="34" charset="0"/>
                <a:cs typeface="Arial" panose="020B0604020202020204" pitchFamily="34" charset="0"/>
              </a:rPr>
              <a:t>Οξυγονοσυγκόλλησης</a:t>
            </a:r>
            <a:r>
              <a:rPr lang="el-GR" sz="2400" b="1" i="1" dirty="0" smtClean="0">
                <a:latin typeface="Arial" panose="020B0604020202020204" pitchFamily="34" charset="0"/>
                <a:cs typeface="Arial" panose="020B0604020202020204" pitchFamily="34" charset="0"/>
              </a:rPr>
              <a:t> (ΣΒΗΣΙΜΟ) </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347237" y="927646"/>
            <a:ext cx="10752881" cy="5324535"/>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Για να σβήσουμε τη φλόγα ακολουθούμε τα παρακάτω βήματα:</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Κλείνουμε τη δικλείδα της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στον καυστήρα οπότε σβήνει η φλόγα.</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Κλείνουμε την δικλείδα του οξυγόνου στον καυστήρα.</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Ξανανοίγουμε αμέσως την δικλείδα του οξυγόνου ώστε αν κατά το σβήσιμο της φλόγας προηγήθηκε επιστροφή της φλόγας μέσα στο </a:t>
            </a:r>
            <a:r>
              <a:rPr lang="el-GR" sz="2000" dirty="0" err="1" smtClean="0">
                <a:latin typeface="Arial" panose="020B0604020202020204" pitchFamily="34" charset="0"/>
                <a:cs typeface="Arial" panose="020B0604020202020204" pitchFamily="34" charset="0"/>
              </a:rPr>
              <a:t>ακροφύσιο</a:t>
            </a:r>
            <a:r>
              <a:rPr lang="el-GR" sz="2000" dirty="0" smtClean="0">
                <a:latin typeface="Arial" panose="020B0604020202020204" pitchFamily="34" charset="0"/>
                <a:cs typeface="Arial" panose="020B0604020202020204" pitchFamily="34" charset="0"/>
              </a:rPr>
              <a:t>, το καθαρό οξυγόνο να παρασύρει τη φλόγα έξω από το </a:t>
            </a:r>
            <a:r>
              <a:rPr lang="el-GR" sz="2000" dirty="0" err="1" smtClean="0">
                <a:latin typeface="Arial" panose="020B0604020202020204" pitchFamily="34" charset="0"/>
                <a:cs typeface="Arial" panose="020B0604020202020204" pitchFamily="34" charset="0"/>
              </a:rPr>
              <a:t>ακροφύσιο</a:t>
            </a:r>
            <a:r>
              <a:rPr lang="el-GR" sz="2000" dirty="0" smtClean="0">
                <a:latin typeface="Arial" panose="020B0604020202020204" pitchFamily="34" charset="0"/>
                <a:cs typeface="Arial" panose="020B0604020202020204" pitchFamily="34" charset="0"/>
              </a:rPr>
              <a:t> και να την σβήσει.</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Κλείνουμε το κλείστρο στην φιάλη της </a:t>
            </a:r>
            <a:r>
              <a:rPr lang="el-GR" sz="2000" dirty="0" err="1" smtClean="0">
                <a:latin typeface="Arial" panose="020B0604020202020204" pitchFamily="34" charset="0"/>
                <a:cs typeface="Arial" panose="020B0604020202020204" pitchFamily="34" charset="0"/>
              </a:rPr>
              <a:t>ασετυλίνης</a:t>
            </a:r>
            <a:endParaRPr lang="el-GR" sz="20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Κλείνουμε το κλείστρο της φιάλης οξυγόνου.</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Ανοίγουμε διαδοχικά τις δικλείδες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και οξυγόνου στον καυστήρα με αποτέλεσμα</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Να αδειάσουν οι </a:t>
            </a:r>
            <a:r>
              <a:rPr lang="el-GR" sz="2000" dirty="0" err="1" smtClean="0">
                <a:latin typeface="Arial" panose="020B0604020202020204" pitchFamily="34" charset="0"/>
                <a:cs typeface="Arial" panose="020B0604020202020204" pitchFamily="34" charset="0"/>
              </a:rPr>
              <a:t>μανοεκτονωτές</a:t>
            </a:r>
            <a:r>
              <a:rPr lang="el-GR" sz="2000" dirty="0" smtClean="0">
                <a:latin typeface="Arial" panose="020B0604020202020204" pitchFamily="34" charset="0"/>
                <a:cs typeface="Arial" panose="020B0604020202020204" pitchFamily="34" charset="0"/>
              </a:rPr>
              <a:t> από τα αέρια οξυγόνου- </a:t>
            </a:r>
            <a:r>
              <a:rPr lang="el-GR" sz="2000" dirty="0" err="1" smtClean="0">
                <a:latin typeface="Arial" panose="020B0604020202020204" pitchFamily="34" charset="0"/>
                <a:cs typeface="Arial" panose="020B0604020202020204" pitchFamily="34" charset="0"/>
              </a:rPr>
              <a:t>ασετυλίνηςκαι</a:t>
            </a:r>
            <a:r>
              <a:rPr lang="el-GR" sz="2000" dirty="0" smtClean="0">
                <a:latin typeface="Arial" panose="020B0604020202020204" pitchFamily="34" charset="0"/>
                <a:cs typeface="Arial" panose="020B0604020202020204" pitchFamily="34" charset="0"/>
              </a:rPr>
              <a:t> να μηδενιστούν </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τα μανόμετρα.</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Να αδειάσουν οι σωλήνες και ο καυστήρας από τα αέρια οξυγόνου-</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a:t>
            </a:r>
          </a:p>
          <a:p>
            <a:pPr marL="457200" indent="-457200" algn="just">
              <a:buAutoNum type="arabicPeriod" startAt="7"/>
            </a:pPr>
            <a:r>
              <a:rPr lang="el-GR" sz="2000" dirty="0" smtClean="0">
                <a:latin typeface="Arial" panose="020B0604020202020204" pitchFamily="34" charset="0"/>
                <a:cs typeface="Arial" panose="020B0604020202020204" pitchFamily="34" charset="0"/>
              </a:rPr>
              <a:t>Ξεβιδώνουμε τα στροφεία ρύθμισης της πιέσεως στους </a:t>
            </a:r>
            <a:r>
              <a:rPr lang="el-GR" sz="2000" dirty="0" err="1" smtClean="0">
                <a:latin typeface="Arial" panose="020B0604020202020204" pitchFamily="34" charset="0"/>
                <a:cs typeface="Arial" panose="020B0604020202020204" pitchFamily="34" charset="0"/>
              </a:rPr>
              <a:t>μανοεκτονωτές</a:t>
            </a:r>
            <a:r>
              <a:rPr lang="el-GR" sz="2000" dirty="0" smtClean="0">
                <a:latin typeface="Arial" panose="020B0604020202020204" pitchFamily="34" charset="0"/>
                <a:cs typeface="Arial" panose="020B0604020202020204" pitchFamily="34" charset="0"/>
              </a:rPr>
              <a:t> οξυγόνου και </a:t>
            </a:r>
          </a:p>
          <a:p>
            <a:pPr algn="just"/>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σε ελεύθερη θέση.</a:t>
            </a:r>
          </a:p>
          <a:p>
            <a:pPr marL="457200" indent="-457200" algn="just">
              <a:buAutoNum type="arabicPeriod" startAt="8"/>
            </a:pPr>
            <a:r>
              <a:rPr lang="el-GR" sz="2000" dirty="0" smtClean="0">
                <a:latin typeface="Arial" panose="020B0604020202020204" pitchFamily="34" charset="0"/>
                <a:cs typeface="Arial" panose="020B0604020202020204" pitchFamily="34" charset="0"/>
              </a:rPr>
              <a:t>Κλείνουμε την δικλείδα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του καυστήρα</a:t>
            </a:r>
          </a:p>
          <a:p>
            <a:pPr marL="457200" indent="-457200" algn="just">
              <a:buAutoNum type="arabicPeriod" startAt="8"/>
            </a:pPr>
            <a:r>
              <a:rPr lang="el-GR" sz="2000" dirty="0" smtClean="0">
                <a:latin typeface="Arial" panose="020B0604020202020204" pitchFamily="34" charset="0"/>
                <a:cs typeface="Arial" panose="020B0604020202020204" pitchFamily="34" charset="0"/>
              </a:rPr>
              <a:t>Κλείνουμε την </a:t>
            </a:r>
            <a:r>
              <a:rPr lang="el-GR" sz="2000" dirty="0" err="1" smtClean="0">
                <a:latin typeface="Arial" panose="020B0604020202020204" pitchFamily="34" charset="0"/>
                <a:cs typeface="Arial" panose="020B0604020202020204" pitchFamily="34" charset="0"/>
              </a:rPr>
              <a:t>δικλέίδα</a:t>
            </a:r>
            <a:r>
              <a:rPr lang="el-GR" sz="2000" dirty="0" smtClean="0">
                <a:latin typeface="Arial" panose="020B0604020202020204" pitchFamily="34" charset="0"/>
                <a:cs typeface="Arial" panose="020B0604020202020204" pitchFamily="34" charset="0"/>
              </a:rPr>
              <a:t> οξυγόνου του καυστήρα.</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6104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Ελαττώματα </a:t>
            </a:r>
            <a:r>
              <a:rPr lang="el-GR" sz="2400" b="1" i="1" dirty="0" err="1" smtClean="0">
                <a:latin typeface="Arial" panose="020B0604020202020204" pitchFamily="34" charset="0"/>
                <a:cs typeface="Arial" panose="020B0604020202020204" pitchFamily="34" charset="0"/>
              </a:rPr>
              <a:t>οξυγονοσυγκολλήσεων</a:t>
            </a:r>
            <a:endParaRPr lang="el-GR" sz="2400" b="1" i="1" dirty="0">
              <a:latin typeface="Arial" panose="020B0604020202020204" pitchFamily="34" charset="0"/>
              <a:cs typeface="Arial" panose="020B0604020202020204" pitchFamily="34" charset="0"/>
            </a:endParaRPr>
          </a:p>
        </p:txBody>
      </p:sp>
      <p:pic>
        <p:nvPicPr>
          <p:cNvPr id="7" name="Εικόνα 6"/>
          <p:cNvPicPr>
            <a:picLocks noChangeAspect="1"/>
          </p:cNvPicPr>
          <p:nvPr/>
        </p:nvPicPr>
        <p:blipFill>
          <a:blip r:embed="rId2"/>
          <a:stretch>
            <a:fillRect/>
          </a:stretch>
        </p:blipFill>
        <p:spPr>
          <a:xfrm>
            <a:off x="414757" y="698770"/>
            <a:ext cx="8839201" cy="2149680"/>
          </a:xfrm>
          <a:prstGeom prst="rect">
            <a:avLst/>
          </a:prstGeom>
        </p:spPr>
      </p:pic>
      <p:pic>
        <p:nvPicPr>
          <p:cNvPr id="8" name="Εικόνα 7"/>
          <p:cNvPicPr>
            <a:picLocks noChangeAspect="1"/>
          </p:cNvPicPr>
          <p:nvPr/>
        </p:nvPicPr>
        <p:blipFill>
          <a:blip r:embed="rId3"/>
          <a:stretch>
            <a:fillRect/>
          </a:stretch>
        </p:blipFill>
        <p:spPr>
          <a:xfrm>
            <a:off x="579698" y="2651411"/>
            <a:ext cx="5638801" cy="1246560"/>
          </a:xfrm>
          <a:prstGeom prst="rect">
            <a:avLst/>
          </a:prstGeom>
        </p:spPr>
      </p:pic>
      <p:pic>
        <p:nvPicPr>
          <p:cNvPr id="9" name="Εικόνα 8"/>
          <p:cNvPicPr>
            <a:picLocks noChangeAspect="1"/>
          </p:cNvPicPr>
          <p:nvPr/>
        </p:nvPicPr>
        <p:blipFill>
          <a:blip r:embed="rId4"/>
          <a:stretch>
            <a:fillRect/>
          </a:stretch>
        </p:blipFill>
        <p:spPr>
          <a:xfrm>
            <a:off x="579698" y="3945119"/>
            <a:ext cx="8788401" cy="2912881"/>
          </a:xfrm>
          <a:prstGeom prst="rect">
            <a:avLst/>
          </a:prstGeom>
        </p:spPr>
      </p:pic>
    </p:spTree>
    <p:extLst>
      <p:ext uri="{BB962C8B-B14F-4D97-AF65-F5344CB8AC3E}">
        <p14:creationId xmlns:p14="http://schemas.microsoft.com/office/powerpoint/2010/main" val="4083693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Ελαττώματα </a:t>
            </a:r>
            <a:r>
              <a:rPr lang="el-GR" sz="2400" b="1" i="1" dirty="0" err="1" smtClean="0">
                <a:latin typeface="Arial" panose="020B0604020202020204" pitchFamily="34" charset="0"/>
                <a:cs typeface="Arial" panose="020B0604020202020204" pitchFamily="34" charset="0"/>
              </a:rPr>
              <a:t>οξυγονοσυγκολλήσεων</a:t>
            </a:r>
            <a:endParaRPr lang="el-GR" sz="2400" b="1" i="1"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2"/>
          <a:stretch>
            <a:fillRect/>
          </a:stretch>
        </p:blipFill>
        <p:spPr>
          <a:xfrm>
            <a:off x="838200" y="775503"/>
            <a:ext cx="8839201" cy="2556720"/>
          </a:xfrm>
          <a:prstGeom prst="rect">
            <a:avLst/>
          </a:prstGeom>
        </p:spPr>
      </p:pic>
      <p:pic>
        <p:nvPicPr>
          <p:cNvPr id="4" name="Εικόνα 3"/>
          <p:cNvPicPr>
            <a:picLocks noChangeAspect="1"/>
          </p:cNvPicPr>
          <p:nvPr/>
        </p:nvPicPr>
        <p:blipFill>
          <a:blip r:embed="rId3"/>
          <a:stretch>
            <a:fillRect/>
          </a:stretch>
        </p:blipFill>
        <p:spPr>
          <a:xfrm>
            <a:off x="787400" y="3332223"/>
            <a:ext cx="8890001" cy="3294481"/>
          </a:xfrm>
          <a:prstGeom prst="rect">
            <a:avLst/>
          </a:prstGeom>
        </p:spPr>
      </p:pic>
    </p:spTree>
    <p:extLst>
      <p:ext uri="{BB962C8B-B14F-4D97-AF65-F5344CB8AC3E}">
        <p14:creationId xmlns:p14="http://schemas.microsoft.com/office/powerpoint/2010/main" val="2809128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Μέτρα ασφαλείας και μέτρα ατομικής προστασίας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300939" y="775503"/>
            <a:ext cx="10752881" cy="5940088"/>
          </a:xfrm>
          <a:prstGeom prst="rect">
            <a:avLst/>
          </a:prstGeom>
          <a:noFill/>
        </p:spPr>
        <p:txBody>
          <a:bodyPr wrap="square" rtlCol="0">
            <a:spAutoFit/>
          </a:bodyPr>
          <a:lstStyle/>
          <a:p>
            <a:pPr algn="just"/>
            <a:r>
              <a:rPr lang="el-GR" sz="2000" dirty="0" smtClean="0">
                <a:latin typeface="Arial" panose="020B0604020202020204" pitchFamily="34" charset="0"/>
                <a:cs typeface="Arial" panose="020B0604020202020204" pitchFamily="34" charset="0"/>
              </a:rPr>
              <a:t>Γενικά μέτρα ασφαλείας:</a:t>
            </a:r>
          </a:p>
          <a:p>
            <a:pPr marL="342900" indent="-342900" algn="just">
              <a:buFont typeface="Arial" panose="020B0604020202020204" pitchFamily="34" charset="0"/>
              <a:buChar char="•"/>
            </a:pPr>
            <a:r>
              <a:rPr lang="el-GR" sz="2000" dirty="0">
                <a:latin typeface="Arial" panose="020B0604020202020204" pitchFamily="34" charset="0"/>
                <a:cs typeface="Arial" panose="020B0604020202020204" pitchFamily="34" charset="0"/>
              </a:rPr>
              <a:t>Ε</a:t>
            </a:r>
            <a:r>
              <a:rPr lang="el-GR" sz="2000" dirty="0" smtClean="0">
                <a:latin typeface="Arial" panose="020B0604020202020204" pitchFamily="34" charset="0"/>
                <a:cs typeface="Arial" panose="020B0604020202020204" pitchFamily="34" charset="0"/>
              </a:rPr>
              <a:t>λέγχουμε για πιθανή διαρροή αερίων από την συσκευή οξυγόνου-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Ο έλεγχος γίνεται με σαπουνόνερο και ποτέ με φλόγα.</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Σε καμιά </a:t>
            </a:r>
            <a:r>
              <a:rPr lang="el-GR" sz="2000" dirty="0" err="1" smtClean="0">
                <a:latin typeface="Arial" panose="020B0604020202020204" pitchFamily="34" charset="0"/>
                <a:cs typeface="Arial" panose="020B0604020202020204" pitchFamily="34" charset="0"/>
              </a:rPr>
              <a:t>κοχλιοσύνδεση</a:t>
            </a:r>
            <a:r>
              <a:rPr lang="el-GR" sz="2000" dirty="0" smtClean="0">
                <a:latin typeface="Arial" panose="020B0604020202020204" pitchFamily="34" charset="0"/>
                <a:cs typeface="Arial" panose="020B0604020202020204" pitchFamily="34" charset="0"/>
              </a:rPr>
              <a:t> της συσκευής δεν τοποθετούμε γράσο ή άλλα λιπαντικά, διότι το οξυγόνο με την πίεση που εξέρχεται από την φιάλη, όταν έρθει σε επαφή με αυτά, τα κάνει να αναφλέγονται.</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Απομακρύνουμε από το χώρο εργασίας όλα τα εύφλεκτα υλικά. Αν αυτό είναι αδύνατον, τα σκεπάζουμε με φύλλα λαμαρίνας ή τσίγκου.</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Απαγορεύονται να πραγματοποιούνται εργασίες οξυγονοκόλλησης ή </a:t>
            </a:r>
            <a:r>
              <a:rPr lang="el-GR" sz="2000" dirty="0" err="1" smtClean="0">
                <a:latin typeface="Arial" panose="020B0604020202020204" pitchFamily="34" charset="0"/>
                <a:cs typeface="Arial" panose="020B0604020202020204" pitchFamily="34" charset="0"/>
              </a:rPr>
              <a:t>οξυγονοκοπής</a:t>
            </a:r>
            <a:r>
              <a:rPr lang="el-GR" sz="2000" dirty="0" smtClean="0">
                <a:latin typeface="Arial" panose="020B0604020202020204" pitchFamily="34" charset="0"/>
                <a:cs typeface="Arial" panose="020B0604020202020204" pitchFamily="34" charset="0"/>
              </a:rPr>
              <a:t> σε δοχεία, βαρέλια ή </a:t>
            </a:r>
            <a:r>
              <a:rPr lang="el-GR" sz="2000" dirty="0" err="1" smtClean="0">
                <a:latin typeface="Arial" panose="020B0604020202020204" pitchFamily="34" charset="0"/>
                <a:cs typeface="Arial" panose="020B0604020202020204" pitchFamily="34" charset="0"/>
              </a:rPr>
              <a:t>τεπόζιτα</a:t>
            </a:r>
            <a:r>
              <a:rPr lang="el-GR" sz="2000" dirty="0" smtClean="0">
                <a:latin typeface="Arial" panose="020B0604020202020204" pitchFamily="34" charset="0"/>
                <a:cs typeface="Arial" panose="020B0604020202020204" pitchFamily="34" charset="0"/>
              </a:rPr>
              <a:t> τα οποία περιείχαν εύφλεκτα υλικά, πριν καθαριστούν επιμελώς.</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Επιβάλλεται να υπάρχει πάντα έτοιμος προς χρήση ο κατάλληλος πυροσβεστήρας.</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Κατά την συγκόλληση  ή </a:t>
            </a:r>
            <a:r>
              <a:rPr lang="el-GR" sz="2000" dirty="0" err="1" smtClean="0">
                <a:latin typeface="Arial" panose="020B0604020202020204" pitchFamily="34" charset="0"/>
                <a:cs typeface="Arial" panose="020B0604020202020204" pitchFamily="34" charset="0"/>
              </a:rPr>
              <a:t>οξυγονοκοπή</a:t>
            </a:r>
            <a:r>
              <a:rPr lang="el-GR" sz="2000" dirty="0" smtClean="0">
                <a:latin typeface="Arial" panose="020B0604020202020204" pitchFamily="34" charset="0"/>
                <a:cs typeface="Arial" panose="020B0604020202020204" pitchFamily="34" charset="0"/>
              </a:rPr>
              <a:t> υλικών τα οποία είναι γαλβανισμένα ή χρωματισμένα, αναδύονται αέρια επικίνδυνα για την υγεία μας, γι’ αυτό πρέπει ο χώρος να αερίζεται επαρκώς.    </a:t>
            </a:r>
          </a:p>
        </p:txBody>
      </p:sp>
    </p:spTree>
    <p:extLst>
      <p:ext uri="{BB962C8B-B14F-4D97-AF65-F5344CB8AC3E}">
        <p14:creationId xmlns:p14="http://schemas.microsoft.com/office/powerpoint/2010/main" val="685452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Μέτρα ασφαλείας και μέτρα ατομικής προστασίας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300939" y="775503"/>
            <a:ext cx="10752881" cy="5909310"/>
          </a:xfrm>
          <a:prstGeom prst="rect">
            <a:avLst/>
          </a:prstGeom>
          <a:noFill/>
        </p:spPr>
        <p:txBody>
          <a:bodyPr wrap="square" rtlCol="0">
            <a:spAutoFit/>
          </a:bodyPr>
          <a:lstStyle/>
          <a:p>
            <a:pPr algn="just"/>
            <a:r>
              <a:rPr lang="el-GR" b="1" dirty="0" smtClean="0">
                <a:latin typeface="Arial" panose="020B0604020202020204" pitchFamily="34" charset="0"/>
                <a:cs typeface="Arial" panose="020B0604020202020204" pitchFamily="34" charset="0"/>
              </a:rPr>
              <a:t>Κίνδυνοι από τις φιάλες οξυγόνου - </a:t>
            </a:r>
            <a:r>
              <a:rPr lang="el-GR" b="1" dirty="0" err="1" smtClean="0">
                <a:latin typeface="Arial" panose="020B0604020202020204" pitchFamily="34" charset="0"/>
                <a:cs typeface="Arial" panose="020B0604020202020204" pitchFamily="34" charset="0"/>
              </a:rPr>
              <a:t>ασετυλίνης</a:t>
            </a:r>
            <a:endParaRPr lang="el-GR"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Για την μεταφορά των φιαλών χρησιμοποιούμε ειδικό καροτσάκι. Αν δεν υπάρχει καροτσάκι οι φιάλες μεταφέρονται από 2 άτομα. </a:t>
            </a:r>
            <a:r>
              <a:rPr lang="el-GR" b="1" dirty="0" smtClean="0">
                <a:latin typeface="Arial" panose="020B0604020202020204" pitchFamily="34" charset="0"/>
                <a:cs typeface="Arial" panose="020B0604020202020204" pitchFamily="34" charset="0"/>
              </a:rPr>
              <a:t>Δεν κυλάμε ποτέ τις φιάλες.</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Αν οι φιάλες πέσουν μπορεί να αυξηθεί απότομα η πίεση με κίνδυνο να προκληθεί έκρηξη.</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Δεν τοποθετούμε ποτέ τις φιάλες στον ήλιο ή κοντά σε πηγές θερμότητας </a:t>
            </a:r>
            <a:r>
              <a:rPr lang="el-GR" dirty="0" err="1" smtClean="0">
                <a:latin typeface="Arial" panose="020B0604020202020204" pitchFamily="34" charset="0"/>
                <a:cs typeface="Arial" panose="020B0604020202020204" pitchFamily="34" charset="0"/>
              </a:rPr>
              <a:t>για΄υπάρχει</a:t>
            </a:r>
            <a:r>
              <a:rPr lang="el-GR" dirty="0" smtClean="0">
                <a:latin typeface="Arial" panose="020B0604020202020204" pitchFamily="34" charset="0"/>
                <a:cs typeface="Arial" panose="020B0604020202020204" pitchFamily="34" charset="0"/>
              </a:rPr>
              <a:t> φόβος αύξησης της πίεσης και πιθανή έκρηξη.</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Η βαλβίδα στο κλείστρο της φιάλης </a:t>
            </a:r>
            <a:r>
              <a:rPr lang="el-GR" dirty="0" err="1" smtClean="0">
                <a:latin typeface="Arial" panose="020B0604020202020204" pitchFamily="34" charset="0"/>
                <a:cs typeface="Arial" panose="020B0604020202020204" pitchFamily="34" charset="0"/>
              </a:rPr>
              <a:t>ασετυλίνης</a:t>
            </a:r>
            <a:r>
              <a:rPr lang="el-GR" dirty="0" smtClean="0">
                <a:latin typeface="Arial" panose="020B0604020202020204" pitchFamily="34" charset="0"/>
                <a:cs typeface="Arial" panose="020B0604020202020204" pitchFamily="34" charset="0"/>
              </a:rPr>
              <a:t> πρέπει να ανοίγεται μόνο κατά μισή στροφή. Το ειδικό κλειδί που χρησιμοποιείται, πρέπει να μένει πάντοτε πάντα στην βαλβίδα ώστε να μπορούμε να κλείσουμε γρήγορα τη φιάλη σε περίπτωση πυρκαγιάς. </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Δεν πρέπει να γίνεται ποτέ η φορτοεκφόρτωση των φιαλών με γερανούς που σηκώνουν τα φορτία με μαγνήτη.</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Οι φιάλες πρέπει πάντα να τοποθετούνται όρθιες ή με μικρή κλίση. Η σταθεροποίηση γίνεται με αλυσίδα ή κολλάρα.</a:t>
            </a:r>
          </a:p>
          <a:p>
            <a:pPr marL="342900" indent="-342900" algn="just">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Όταν διαπιστωθεί διαρροή αερίων από τις φιάλες πρέπει να αερίσουμε το χώρο και να επιδιορθώσουμε τη βλάβη.</a:t>
            </a:r>
          </a:p>
        </p:txBody>
      </p:sp>
    </p:spTree>
    <p:extLst>
      <p:ext uri="{BB962C8B-B14F-4D97-AF65-F5344CB8AC3E}">
        <p14:creationId xmlns:p14="http://schemas.microsoft.com/office/powerpoint/2010/main" val="950509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Μέτρα ασφαλείας και μέτρα ατομικής προστασίας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243066" y="972273"/>
            <a:ext cx="10752881" cy="4247317"/>
          </a:xfrm>
          <a:prstGeom prst="rect">
            <a:avLst/>
          </a:prstGeom>
          <a:noFill/>
        </p:spPr>
        <p:txBody>
          <a:bodyPr wrap="square" rtlCol="0">
            <a:spAutoFit/>
          </a:bodyPr>
          <a:lstStyle/>
          <a:p>
            <a:pPr algn="just"/>
            <a:r>
              <a:rPr lang="el-GR" b="1" dirty="0" err="1" smtClean="0">
                <a:latin typeface="Arial" panose="020B0604020202020204" pitchFamily="34" charset="0"/>
                <a:cs typeface="Arial" panose="020B0604020202020204" pitchFamily="34" charset="0"/>
              </a:rPr>
              <a:t>Μανομετρικοί</a:t>
            </a:r>
            <a:r>
              <a:rPr lang="el-GR" b="1" dirty="0" smtClean="0">
                <a:latin typeface="Arial" panose="020B0604020202020204" pitchFamily="34" charset="0"/>
                <a:cs typeface="Arial" panose="020B0604020202020204" pitchFamily="34" charset="0"/>
              </a:rPr>
              <a:t> </a:t>
            </a:r>
            <a:r>
              <a:rPr lang="el-GR" b="1" dirty="0" err="1" smtClean="0">
                <a:latin typeface="Arial" panose="020B0604020202020204" pitchFamily="34" charset="0"/>
                <a:cs typeface="Arial" panose="020B0604020202020204" pitchFamily="34" charset="0"/>
              </a:rPr>
              <a:t>Εκτονωτές</a:t>
            </a:r>
            <a:endParaRPr lang="el-GR"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Πριν τους τοποθετήσουμε, αφαιρούμε τις σκόνες ή τις ακαθαρσίες από τις έδρες σύνδεσης. Για την στεγανοποίηση της σύνδεσης χρησιμοποιούμε ροδέλες από μολύβι για το οξυγόνο, ή δέρμα για την </a:t>
            </a:r>
            <a:r>
              <a:rPr lang="el-GR" dirty="0" err="1" smtClean="0">
                <a:latin typeface="Arial" panose="020B0604020202020204" pitchFamily="34" charset="0"/>
                <a:cs typeface="Arial" panose="020B0604020202020204" pitchFamily="34" charset="0"/>
              </a:rPr>
              <a:t>ασετυλίνη</a:t>
            </a:r>
            <a:r>
              <a:rPr lang="el-GR"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l-G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Αν ο </a:t>
            </a:r>
            <a:r>
              <a:rPr lang="el-GR" dirty="0" err="1" smtClean="0">
                <a:latin typeface="Arial" panose="020B0604020202020204" pitchFamily="34" charset="0"/>
                <a:cs typeface="Arial" panose="020B0604020202020204" pitchFamily="34" charset="0"/>
              </a:rPr>
              <a:t>μανοεκτονωτής</a:t>
            </a:r>
            <a:r>
              <a:rPr lang="el-GR" dirty="0" smtClean="0">
                <a:latin typeface="Arial" panose="020B0604020202020204" pitchFamily="34" charset="0"/>
                <a:cs typeface="Arial" panose="020B0604020202020204" pitchFamily="34" charset="0"/>
              </a:rPr>
              <a:t> δεν βιδώνει εύκολα αυτό σημαίνει ή ότι δεν είναι ο κατάλληλος ή ότι οι σπείρες του έχουν καταστραφεί.</a:t>
            </a:r>
          </a:p>
          <a:p>
            <a:pPr algn="just"/>
            <a:endParaRPr lang="el-GR" dirty="0" smtClean="0">
              <a:latin typeface="Arial" panose="020B0604020202020204" pitchFamily="34" charset="0"/>
              <a:cs typeface="Arial" panose="020B0604020202020204" pitchFamily="34" charset="0"/>
            </a:endParaRPr>
          </a:p>
          <a:p>
            <a:pPr algn="just"/>
            <a:r>
              <a:rPr lang="el-GR" b="1" dirty="0" smtClean="0">
                <a:latin typeface="Arial" panose="020B0604020202020204" pitchFamily="34" charset="0"/>
                <a:cs typeface="Arial" panose="020B0604020202020204" pitchFamily="34" charset="0"/>
              </a:rPr>
              <a:t>Ελαστικοί σωλήνες αερίων</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Χρησιμοποιούμε τους ειδικούς ελαστικούς σωλήνες που αντέχουν σε υψηλές πιέσεις.</a:t>
            </a:r>
          </a:p>
          <a:p>
            <a:pPr algn="just"/>
            <a:endParaRPr lang="el-GR"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Προστατεύουμε τους σωλήνες από την επαφή τους με καυτά μέταλλα, σπινθήρες ή κοφτερές επιφάνειες</a:t>
            </a:r>
          </a:p>
          <a:p>
            <a:pPr algn="just"/>
            <a:endParaRPr lang="el-G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348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Μέτρα ασφαλείας και μέτρα ατομικής προστασίας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243066" y="972273"/>
            <a:ext cx="10752881" cy="4247317"/>
          </a:xfrm>
          <a:prstGeom prst="rect">
            <a:avLst/>
          </a:prstGeom>
          <a:noFill/>
        </p:spPr>
        <p:txBody>
          <a:bodyPr wrap="square" rtlCol="0">
            <a:spAutoFit/>
          </a:bodyPr>
          <a:lstStyle/>
          <a:p>
            <a:pPr algn="just"/>
            <a:r>
              <a:rPr lang="el-GR" b="1" dirty="0" smtClean="0">
                <a:latin typeface="Arial" panose="020B0604020202020204" pitchFamily="34" charset="0"/>
                <a:cs typeface="Arial" panose="020B0604020202020204" pitchFamily="34" charset="0"/>
              </a:rPr>
              <a:t>Καυστήρας</a:t>
            </a:r>
          </a:p>
          <a:p>
            <a:pPr marL="342900" indent="-34290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Καθαρίζουμε πάντα τα </a:t>
            </a:r>
            <a:r>
              <a:rPr lang="el-GR" dirty="0" err="1" smtClean="0">
                <a:latin typeface="Arial" panose="020B0604020202020204" pitchFamily="34" charset="0"/>
                <a:cs typeface="Arial" panose="020B0604020202020204" pitchFamily="34" charset="0"/>
              </a:rPr>
              <a:t>ακροφύσια</a:t>
            </a:r>
            <a:r>
              <a:rPr lang="el-GR" dirty="0" smtClean="0">
                <a:latin typeface="Arial" panose="020B0604020202020204" pitchFamily="34" charset="0"/>
                <a:cs typeface="Arial" panose="020B0604020202020204" pitchFamily="34" charset="0"/>
              </a:rPr>
              <a:t> πριν τη χρήση τους.</a:t>
            </a:r>
          </a:p>
          <a:p>
            <a:pPr marL="342900" indent="-342900" algn="just">
              <a:buFont typeface="Arial" panose="020B0604020202020204" pitchFamily="34" charset="0"/>
              <a:buChar char="•"/>
            </a:pPr>
            <a:endParaRPr lang="el-G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Σε περίπτωση </a:t>
            </a:r>
            <a:r>
              <a:rPr lang="el-GR" dirty="0" err="1" smtClean="0">
                <a:latin typeface="Arial" panose="020B0604020202020204" pitchFamily="34" charset="0"/>
                <a:cs typeface="Arial" panose="020B0604020202020204" pitchFamily="34" charset="0"/>
              </a:rPr>
              <a:t>φλογοεπιστροφής</a:t>
            </a:r>
            <a:r>
              <a:rPr lang="el-GR" dirty="0" smtClean="0">
                <a:latin typeface="Arial" panose="020B0604020202020204" pitchFamily="34" charset="0"/>
                <a:cs typeface="Arial" panose="020B0604020202020204" pitchFamily="34" charset="0"/>
              </a:rPr>
              <a:t> ενεργούμε με ψυχραιμία. Κλείνουμε πρώτα τη βαλβίδα στο κλείστρο της </a:t>
            </a:r>
            <a:r>
              <a:rPr lang="el-GR" dirty="0" err="1" smtClean="0">
                <a:latin typeface="Arial" panose="020B0604020202020204" pitchFamily="34" charset="0"/>
                <a:cs typeface="Arial" panose="020B0604020202020204" pitchFamily="34" charset="0"/>
              </a:rPr>
              <a:t>ασετυλίνης</a:t>
            </a:r>
            <a:r>
              <a:rPr lang="el-GR" dirty="0" smtClean="0">
                <a:latin typeface="Arial" panose="020B0604020202020204" pitchFamily="34" charset="0"/>
                <a:cs typeface="Arial" panose="020B0604020202020204" pitchFamily="34" charset="0"/>
              </a:rPr>
              <a:t> και αμέσως μετά τη βαλβίδα του οξυγόνου. Οι </a:t>
            </a:r>
            <a:r>
              <a:rPr lang="el-GR" dirty="0" err="1" smtClean="0">
                <a:latin typeface="Arial" panose="020B0604020202020204" pitchFamily="34" charset="0"/>
                <a:cs typeface="Arial" panose="020B0604020202020204" pitchFamily="34" charset="0"/>
              </a:rPr>
              <a:t>κυριώτερες</a:t>
            </a:r>
            <a:r>
              <a:rPr lang="el-GR" dirty="0" smtClean="0">
                <a:latin typeface="Arial" panose="020B0604020202020204" pitchFamily="34" charset="0"/>
                <a:cs typeface="Arial" panose="020B0604020202020204" pitchFamily="34" charset="0"/>
              </a:rPr>
              <a:t> αιτίες που προκαλούν εμφανίζονται όταν: </a:t>
            </a:r>
          </a:p>
          <a:p>
            <a:pPr algn="just"/>
            <a:endParaRPr lang="el-GR" dirty="0" smtClean="0">
              <a:latin typeface="Arial" panose="020B0604020202020204" pitchFamily="34" charset="0"/>
              <a:cs typeface="Arial" panose="020B0604020202020204" pitchFamily="34" charset="0"/>
            </a:endParaRPr>
          </a:p>
          <a:p>
            <a:pPr marL="400050" indent="-400050" algn="just">
              <a:buFont typeface="+mj-lt"/>
              <a:buAutoNum type="romanUcPeriod"/>
            </a:pPr>
            <a:r>
              <a:rPr lang="el-GR" dirty="0" smtClean="0">
                <a:latin typeface="Arial" panose="020B0604020202020204" pitchFamily="34" charset="0"/>
                <a:cs typeface="Arial" panose="020B0604020202020204" pitchFamily="34" charset="0"/>
              </a:rPr>
              <a:t>Τα </a:t>
            </a:r>
            <a:r>
              <a:rPr lang="el-GR" dirty="0" err="1" smtClean="0">
                <a:latin typeface="Arial" panose="020B0604020202020204" pitchFamily="34" charset="0"/>
                <a:cs typeface="Arial" panose="020B0604020202020204" pitchFamily="34" charset="0"/>
              </a:rPr>
              <a:t>ακροφύσια</a:t>
            </a:r>
            <a:r>
              <a:rPr lang="el-GR" dirty="0" smtClean="0">
                <a:latin typeface="Arial" panose="020B0604020202020204" pitchFamily="34" charset="0"/>
                <a:cs typeface="Arial" panose="020B0604020202020204" pitchFamily="34" charset="0"/>
              </a:rPr>
              <a:t> είναι ξεχειλωμένα ή διαβρωμένα.</a:t>
            </a:r>
          </a:p>
          <a:p>
            <a:pPr marL="400050" indent="-400050" algn="just">
              <a:buFont typeface="+mj-lt"/>
              <a:buAutoNum type="romanUcPeriod"/>
            </a:pPr>
            <a:endParaRPr lang="el-GR" dirty="0" smtClean="0">
              <a:latin typeface="Arial" panose="020B0604020202020204" pitchFamily="34" charset="0"/>
              <a:cs typeface="Arial" panose="020B0604020202020204" pitchFamily="34" charset="0"/>
            </a:endParaRPr>
          </a:p>
          <a:p>
            <a:pPr marL="342900" indent="-342900" algn="just">
              <a:buFont typeface="+mj-lt"/>
              <a:buAutoNum type="romanUcPeriod"/>
            </a:pPr>
            <a:r>
              <a:rPr lang="el-GR" dirty="0" smtClean="0">
                <a:latin typeface="Arial" panose="020B0604020202020204" pitchFamily="34" charset="0"/>
                <a:cs typeface="Arial" panose="020B0604020202020204" pitchFamily="34" charset="0"/>
              </a:rPr>
              <a:t>Τα </a:t>
            </a:r>
            <a:r>
              <a:rPr lang="el-GR" dirty="0" err="1" smtClean="0">
                <a:latin typeface="Arial" panose="020B0604020202020204" pitchFamily="34" charset="0"/>
                <a:cs typeface="Arial" panose="020B0604020202020204" pitchFamily="34" charset="0"/>
              </a:rPr>
              <a:t>ακροφύσια</a:t>
            </a:r>
            <a:r>
              <a:rPr lang="el-GR" dirty="0" smtClean="0">
                <a:latin typeface="Arial" panose="020B0604020202020204" pitchFamily="34" charset="0"/>
                <a:cs typeface="Arial" panose="020B0604020202020204" pitchFamily="34" charset="0"/>
              </a:rPr>
              <a:t> υπερθερμαίνονται, επειδή τα πλησιάζουμε πολύ κοντά στο προς συγκόλληση υλικό.</a:t>
            </a:r>
          </a:p>
          <a:p>
            <a:pPr marL="342900" indent="-342900" algn="just">
              <a:buFont typeface="+mj-lt"/>
              <a:buAutoNum type="romanUcPeriod"/>
            </a:pPr>
            <a:endParaRPr lang="el-G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Δεν αφήνουμε τον καυστήρα αναμμένο, ακόμα και αν εγκαταλείψουμε την εργασία μας για μικρό </a:t>
            </a:r>
            <a:r>
              <a:rPr lang="el-GR" dirty="0" err="1" smtClean="0">
                <a:latin typeface="Arial" panose="020B0604020202020204" pitchFamily="34" charset="0"/>
                <a:cs typeface="Arial" panose="020B0604020202020204" pitchFamily="34" charset="0"/>
              </a:rPr>
              <a:t>χονικό</a:t>
            </a:r>
            <a:r>
              <a:rPr lang="el-GR" dirty="0" smtClean="0">
                <a:latin typeface="Arial" panose="020B0604020202020204" pitchFamily="34" charset="0"/>
                <a:cs typeface="Arial" panose="020B0604020202020204" pitchFamily="34" charset="0"/>
              </a:rPr>
              <a:t> διάστημα.</a:t>
            </a:r>
          </a:p>
          <a:p>
            <a:pPr algn="just"/>
            <a:endParaRPr lang="el-GR" dirty="0" smtClean="0">
              <a:latin typeface="Arial" panose="020B0604020202020204" pitchFamily="34" charset="0"/>
              <a:cs typeface="Arial" panose="020B0604020202020204" pitchFamily="34" charset="0"/>
            </a:endParaRPr>
          </a:p>
          <a:p>
            <a:pPr algn="just"/>
            <a:endParaRPr lang="el-G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116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Μέτρα ασφαλείας και μέτρα ατομικής προστασίας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243066" y="972273"/>
            <a:ext cx="10752881" cy="4524315"/>
          </a:xfrm>
          <a:prstGeom prst="rect">
            <a:avLst/>
          </a:prstGeom>
          <a:noFill/>
        </p:spPr>
        <p:txBody>
          <a:bodyPr wrap="square" rtlCol="0">
            <a:spAutoFit/>
          </a:bodyPr>
          <a:lstStyle/>
          <a:p>
            <a:pPr algn="just"/>
            <a:endParaRPr lang="el-GR" b="1" dirty="0" smtClean="0">
              <a:latin typeface="Arial" panose="020B0604020202020204" pitchFamily="34" charset="0"/>
              <a:cs typeface="Arial" panose="020B0604020202020204" pitchFamily="34" charset="0"/>
            </a:endParaRPr>
          </a:p>
          <a:p>
            <a:pPr algn="just"/>
            <a:r>
              <a:rPr lang="el-GR" b="1" dirty="0" smtClean="0">
                <a:latin typeface="Arial" panose="020B0604020202020204" pitchFamily="34" charset="0"/>
                <a:cs typeface="Arial" panose="020B0604020202020204" pitchFamily="34" charset="0"/>
              </a:rPr>
              <a:t>Ατομικά μέσα προστασίας </a:t>
            </a:r>
            <a:r>
              <a:rPr lang="el-GR" b="1" dirty="0" err="1" smtClean="0">
                <a:latin typeface="Arial" panose="020B0604020202020204" pitchFamily="34" charset="0"/>
                <a:cs typeface="Arial" panose="020B0604020202020204" pitchFamily="34" charset="0"/>
              </a:rPr>
              <a:t>οξυγονοσυγκολλητή</a:t>
            </a:r>
            <a:endParaRPr lang="el-GR"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l-GR"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Σκούρα προστατευτικά γυαλιά: Προστατεύουν τα μάτια από την ισχυρή φωτεινή ένταση και ακτινοβολία της φλόγας</a:t>
            </a:r>
          </a:p>
          <a:p>
            <a:pPr algn="just"/>
            <a:endParaRPr lang="el-G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Ποδιά δερμάτινη: Προστατεύει το σώμα από την ακτινοβολία της φλόγας και τα εκτινασσόμενα </a:t>
            </a:r>
            <a:r>
              <a:rPr lang="el-GR" dirty="0" err="1" smtClean="0">
                <a:latin typeface="Arial" panose="020B0604020202020204" pitchFamily="34" charset="0"/>
                <a:cs typeface="Arial" panose="020B0604020202020204" pitchFamily="34" charset="0"/>
              </a:rPr>
              <a:t>ερυθροπυρωμένα</a:t>
            </a:r>
            <a:r>
              <a:rPr lang="el-GR" dirty="0" smtClean="0">
                <a:latin typeface="Arial" panose="020B0604020202020204" pitchFamily="34" charset="0"/>
                <a:cs typeface="Arial" panose="020B0604020202020204" pitchFamily="34" charset="0"/>
              </a:rPr>
              <a:t> σωματίδια.</a:t>
            </a:r>
          </a:p>
          <a:p>
            <a:pPr marL="400050" indent="-400050" algn="just">
              <a:buFont typeface="+mj-lt"/>
              <a:buAutoNum type="romanUcPeriod"/>
            </a:pPr>
            <a:endParaRPr lang="el-G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Φόρμα εργασίας</a:t>
            </a:r>
          </a:p>
          <a:p>
            <a:pPr marL="342900" indent="-342900" algn="just">
              <a:buFont typeface="+mj-lt"/>
              <a:buAutoNum type="romanUcPeriod"/>
            </a:pPr>
            <a:endParaRPr lang="el-G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Γάντια από δέρμα ή αμίαντο που σκοπό έχουν να προστατεύουν τα χέρια από καψίματα.</a:t>
            </a:r>
          </a:p>
          <a:p>
            <a:pPr algn="just"/>
            <a:endParaRPr lang="el-GR"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l-GR" dirty="0" smtClean="0">
                <a:latin typeface="Arial" panose="020B0604020202020204" pitchFamily="34" charset="0"/>
                <a:cs typeface="Arial" panose="020B0604020202020204" pitchFamily="34" charset="0"/>
              </a:rPr>
              <a:t>Παπούτσια δερμάτινα.</a:t>
            </a:r>
          </a:p>
          <a:p>
            <a:pPr algn="just"/>
            <a:endParaRPr lang="el-GR" dirty="0" smtClean="0">
              <a:latin typeface="Arial" panose="020B0604020202020204" pitchFamily="34" charset="0"/>
              <a:cs typeface="Arial" panose="020B0604020202020204" pitchFamily="34" charset="0"/>
            </a:endParaRPr>
          </a:p>
          <a:p>
            <a:pPr algn="just"/>
            <a:endParaRPr lang="el-G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140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Οξυγονοκοπή</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243066" y="775503"/>
            <a:ext cx="10752881" cy="646331"/>
          </a:xfrm>
          <a:prstGeom prst="rect">
            <a:avLst/>
          </a:prstGeom>
          <a:noFill/>
        </p:spPr>
        <p:txBody>
          <a:bodyPr wrap="square" rtlCol="0">
            <a:spAutoFit/>
          </a:bodyPr>
          <a:lstStyle/>
          <a:p>
            <a:pPr algn="just"/>
            <a:r>
              <a:rPr lang="el-GR" dirty="0" smtClean="0">
                <a:latin typeface="Arial" panose="020B0604020202020204" pitchFamily="34" charset="0"/>
                <a:cs typeface="Arial" panose="020B0604020202020204" pitchFamily="34" charset="0"/>
              </a:rPr>
              <a:t>   Η </a:t>
            </a:r>
            <a:r>
              <a:rPr lang="el-GR" dirty="0" err="1" smtClean="0">
                <a:latin typeface="Arial" panose="020B0604020202020204" pitchFamily="34" charset="0"/>
                <a:cs typeface="Arial" panose="020B0604020202020204" pitchFamily="34" charset="0"/>
              </a:rPr>
              <a:t>οξυγονοκοπή</a:t>
            </a:r>
            <a:r>
              <a:rPr lang="el-GR" dirty="0" smtClean="0">
                <a:latin typeface="Arial" panose="020B0604020202020204" pitchFamily="34" charset="0"/>
                <a:cs typeface="Arial" panose="020B0604020202020204" pitchFamily="34" charset="0"/>
              </a:rPr>
              <a:t> είναι μια μέθοδος κοπής σιδηρούχων μετάλλων με τη χρήση της φλόγας οξυγόνου – </a:t>
            </a:r>
            <a:r>
              <a:rPr lang="el-GR" dirty="0" err="1" smtClean="0">
                <a:latin typeface="Arial" panose="020B0604020202020204" pitchFamily="34" charset="0"/>
                <a:cs typeface="Arial" panose="020B0604020202020204" pitchFamily="34" charset="0"/>
              </a:rPr>
              <a:t>ασετυλίνης</a:t>
            </a:r>
            <a:r>
              <a:rPr lang="el-GR"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
        <p:nvSpPr>
          <p:cNvPr id="4" name="TextBox 3"/>
          <p:cNvSpPr txBox="1"/>
          <p:nvPr/>
        </p:nvSpPr>
        <p:spPr>
          <a:xfrm>
            <a:off x="243066" y="1703407"/>
            <a:ext cx="10752881" cy="923330"/>
          </a:xfrm>
          <a:prstGeom prst="rect">
            <a:avLst/>
          </a:prstGeom>
          <a:noFill/>
        </p:spPr>
        <p:txBody>
          <a:bodyPr wrap="square" rtlCol="0">
            <a:spAutoFit/>
          </a:bodyPr>
          <a:lstStyle/>
          <a:p>
            <a:pPr algn="just"/>
            <a:r>
              <a:rPr lang="el-GR" dirty="0" smtClean="0">
                <a:latin typeface="Arial" panose="020B0604020202020204" pitchFamily="34" charset="0"/>
                <a:cs typeface="Arial" panose="020B0604020202020204" pitchFamily="34" charset="0"/>
              </a:rPr>
              <a:t>   Με τη φλόγα πυρακτώνουμε το σημείο στο οποίο θέλουμε να γίνει κοπή και ακολούθως ελευθερώνουμε καθαρό οξυγόνο το οποίο έχει την ιδιότητα να οξειδώνει τα μέταλλα με μεγάλη ταχύτητα, όταν αυτά είναι πυρακτωμένα.</a:t>
            </a:r>
            <a:endParaRPr lang="el-GR" dirty="0">
              <a:latin typeface="Arial" panose="020B0604020202020204" pitchFamily="34" charset="0"/>
              <a:cs typeface="Arial" panose="020B0604020202020204" pitchFamily="34" charset="0"/>
            </a:endParaRPr>
          </a:p>
        </p:txBody>
      </p:sp>
      <p:sp>
        <p:nvSpPr>
          <p:cNvPr id="5" name="TextBox 4"/>
          <p:cNvSpPr txBox="1"/>
          <p:nvPr/>
        </p:nvSpPr>
        <p:spPr>
          <a:xfrm>
            <a:off x="243065" y="2908310"/>
            <a:ext cx="10752881" cy="646331"/>
          </a:xfrm>
          <a:prstGeom prst="rect">
            <a:avLst/>
          </a:prstGeom>
          <a:noFill/>
        </p:spPr>
        <p:txBody>
          <a:bodyPr wrap="square" rtlCol="0">
            <a:spAutoFit/>
          </a:bodyPr>
          <a:lstStyle/>
          <a:p>
            <a:pPr algn="just"/>
            <a:r>
              <a:rPr lang="el-GR" dirty="0" smtClean="0">
                <a:latin typeface="Arial" panose="020B0604020202020204" pitchFamily="34" charset="0"/>
                <a:cs typeface="Arial" panose="020B0604020202020204" pitchFamily="34" charset="0"/>
              </a:rPr>
              <a:t>   Για την κοπή των μετάλλων δεν χρησιμοποιείται ο κοινός καυστήρας της οξυγονοκόλλησης αλλά ένας ειδικός καυστήρας που λέγεται </a:t>
            </a:r>
            <a:r>
              <a:rPr lang="el-GR" dirty="0" err="1" smtClean="0">
                <a:latin typeface="Arial" panose="020B0604020202020204" pitchFamily="34" charset="0"/>
                <a:cs typeface="Arial" panose="020B0604020202020204" pitchFamily="34" charset="0"/>
              </a:rPr>
              <a:t>οξυγονοκόφτης</a:t>
            </a:r>
            <a:r>
              <a:rPr lang="el-GR" dirty="0" smtClean="0">
                <a:latin typeface="Arial" panose="020B0604020202020204" pitchFamily="34" charset="0"/>
                <a:cs typeface="Arial" panose="020B0604020202020204" pitchFamily="34" charset="0"/>
              </a:rPr>
              <a:t> ή </a:t>
            </a:r>
            <a:r>
              <a:rPr lang="el-GR" dirty="0" err="1" smtClean="0">
                <a:latin typeface="Arial" panose="020B0604020202020204" pitchFamily="34" charset="0"/>
                <a:cs typeface="Arial" panose="020B0604020202020204" pitchFamily="34" charset="0"/>
              </a:rPr>
              <a:t>πυροκόφτης</a:t>
            </a:r>
            <a:r>
              <a:rPr lang="el-GR"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3"/>
          <a:stretch>
            <a:fillRect/>
          </a:stretch>
        </p:blipFill>
        <p:spPr>
          <a:xfrm>
            <a:off x="1712888" y="3633406"/>
            <a:ext cx="7813234" cy="2917865"/>
          </a:xfrm>
          <a:prstGeom prst="rect">
            <a:avLst/>
          </a:prstGeom>
        </p:spPr>
      </p:pic>
    </p:spTree>
    <p:extLst>
      <p:ext uri="{BB962C8B-B14F-4D97-AF65-F5344CB8AC3E}">
        <p14:creationId xmlns:p14="http://schemas.microsoft.com/office/powerpoint/2010/main" val="4120733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Οξυγονοκόφτης</a:t>
            </a:r>
            <a:endParaRPr lang="el-GR" sz="2400" b="1" i="1" dirty="0">
              <a:latin typeface="Arial" panose="020B0604020202020204" pitchFamily="34" charset="0"/>
              <a:cs typeface="Arial" panose="020B0604020202020204" pitchFamily="34" charset="0"/>
            </a:endParaRPr>
          </a:p>
        </p:txBody>
      </p:sp>
      <p:sp>
        <p:nvSpPr>
          <p:cNvPr id="7" name="TextBox 6"/>
          <p:cNvSpPr txBox="1"/>
          <p:nvPr/>
        </p:nvSpPr>
        <p:spPr>
          <a:xfrm>
            <a:off x="243066" y="775503"/>
            <a:ext cx="10752881" cy="2308324"/>
          </a:xfrm>
          <a:prstGeom prst="rect">
            <a:avLst/>
          </a:prstGeom>
          <a:noFill/>
        </p:spPr>
        <p:txBody>
          <a:bodyPr wrap="square" rtlCol="0">
            <a:spAutoFit/>
          </a:bodyPr>
          <a:lstStyle/>
          <a:p>
            <a:pPr algn="just"/>
            <a:r>
              <a:rPr lang="el-GR" dirty="0" smtClean="0">
                <a:latin typeface="Arial" panose="020B0604020202020204" pitchFamily="34" charset="0"/>
                <a:cs typeface="Arial" panose="020B0604020202020204" pitchFamily="34" charset="0"/>
              </a:rPr>
              <a:t>   Ο </a:t>
            </a:r>
            <a:r>
              <a:rPr lang="el-GR" dirty="0" err="1" smtClean="0">
                <a:latin typeface="Arial" panose="020B0604020202020204" pitchFamily="34" charset="0"/>
                <a:cs typeface="Arial" panose="020B0604020202020204" pitchFamily="34" charset="0"/>
              </a:rPr>
              <a:t>οξυγονοκόφτης</a:t>
            </a:r>
            <a:r>
              <a:rPr lang="el-GR" dirty="0" smtClean="0">
                <a:latin typeface="Arial" panose="020B0604020202020204" pitchFamily="34" charset="0"/>
                <a:cs typeface="Arial" panose="020B0604020202020204" pitchFamily="34" charset="0"/>
              </a:rPr>
              <a:t> αποτελείται από έναν ακόμα αγωγό στον οποίο διοχετεύεται με υψηλή πίεση καθαρό οξυγόνο.</a:t>
            </a:r>
          </a:p>
          <a:p>
            <a:pPr algn="just"/>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  Στο πάνω μέρος του φέρει </a:t>
            </a:r>
            <a:r>
              <a:rPr lang="el-GR" dirty="0" err="1" smtClean="0">
                <a:latin typeface="Arial" panose="020B0604020202020204" pitchFamily="34" charset="0"/>
                <a:cs typeface="Arial" panose="020B0604020202020204" pitchFamily="34" charset="0"/>
              </a:rPr>
              <a:t>χειρομοχλό</a:t>
            </a:r>
            <a:r>
              <a:rPr lang="el-GR" dirty="0" smtClean="0">
                <a:latin typeface="Arial" panose="020B0604020202020204" pitchFamily="34" charset="0"/>
                <a:cs typeface="Arial" panose="020B0604020202020204" pitchFamily="34" charset="0"/>
              </a:rPr>
              <a:t> με ειδική βαλβίδα για την ρύθμιση της παροχής του καθαρού οξυγόνου</a:t>
            </a:r>
          </a:p>
          <a:p>
            <a:pPr algn="just"/>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  Το </a:t>
            </a:r>
            <a:r>
              <a:rPr lang="el-GR" dirty="0" err="1" smtClean="0">
                <a:latin typeface="Arial" panose="020B0604020202020204" pitchFamily="34" charset="0"/>
                <a:cs typeface="Arial" panose="020B0604020202020204" pitchFamily="34" charset="0"/>
              </a:rPr>
              <a:t>ακροφύσιο</a:t>
            </a:r>
            <a:r>
              <a:rPr lang="el-GR" dirty="0" smtClean="0">
                <a:latin typeface="Arial" panose="020B0604020202020204" pitchFamily="34" charset="0"/>
                <a:cs typeface="Arial" panose="020B0604020202020204" pitchFamily="34" charset="0"/>
              </a:rPr>
              <a:t> του (</a:t>
            </a:r>
            <a:r>
              <a:rPr lang="el-GR" dirty="0" err="1" smtClean="0">
                <a:latin typeface="Arial" panose="020B0604020202020204" pitchFamily="34" charset="0"/>
                <a:cs typeface="Arial" panose="020B0604020202020204" pitchFamily="34" charset="0"/>
              </a:rPr>
              <a:t>μπεκ</a:t>
            </a:r>
            <a:r>
              <a:rPr lang="el-GR" dirty="0" smtClean="0">
                <a:latin typeface="Arial" panose="020B0604020202020204" pitchFamily="34" charset="0"/>
                <a:cs typeface="Arial" panose="020B0604020202020204" pitchFamily="34" charset="0"/>
              </a:rPr>
              <a:t>) στο ένα άκρο του φέρει σπείρωμα για την σύνδεσή του με τον καυστήρα και στο άλλο άκρο του φέρει οπές. </a:t>
            </a:r>
          </a:p>
          <a:p>
            <a:pPr algn="just"/>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  Από την κεντρική οπή βγαίνει καθαρό οξυγόνο, ενώ από τις περιφερειακές οπές βγαίνει το καύσιμο μείγμα. </a:t>
            </a:r>
            <a:endParaRPr lang="el-GR"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3"/>
          <a:stretch>
            <a:fillRect/>
          </a:stretch>
        </p:blipFill>
        <p:spPr>
          <a:xfrm>
            <a:off x="451247" y="3320890"/>
            <a:ext cx="7257492" cy="2917865"/>
          </a:xfrm>
          <a:prstGeom prst="rect">
            <a:avLst/>
          </a:prstGeom>
        </p:spPr>
      </p:pic>
      <p:pic>
        <p:nvPicPr>
          <p:cNvPr id="6" name="Εικόνα 5"/>
          <p:cNvPicPr>
            <a:picLocks noChangeAspect="1"/>
          </p:cNvPicPr>
          <p:nvPr/>
        </p:nvPicPr>
        <p:blipFill>
          <a:blip r:embed="rId4"/>
          <a:stretch>
            <a:fillRect/>
          </a:stretch>
        </p:blipFill>
        <p:spPr>
          <a:xfrm>
            <a:off x="7708739" y="2982375"/>
            <a:ext cx="3113590" cy="3432848"/>
          </a:xfrm>
          <a:prstGeom prst="rect">
            <a:avLst/>
          </a:prstGeom>
        </p:spPr>
      </p:pic>
    </p:spTree>
    <p:extLst>
      <p:ext uri="{BB962C8B-B14F-4D97-AF65-F5344CB8AC3E}">
        <p14:creationId xmlns:p14="http://schemas.microsoft.com/office/powerpoint/2010/main" val="177558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Συγκολλήσεις τήξεως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70388" y="866055"/>
            <a:ext cx="10752881" cy="132343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Στις συγκολλήσεις τήξεως τα μεταλλικά κομμάτια θερμαίνονται στο σημείο συγκόλλησής τους και μέχρι τη θερμοκρασία τήξεως.</a:t>
            </a: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Κατά την τήξη τα μόρια του ενός μετάλλου διεισδύουν στα μόρια του άλλου με αποτέλεσμα όταν ψυχθούν να συμπεριφέρονται σαν ένα σώμα.  </a:t>
            </a:r>
          </a:p>
        </p:txBody>
      </p:sp>
      <p:sp>
        <p:nvSpPr>
          <p:cNvPr id="4" name="TextBox 3"/>
          <p:cNvSpPr txBox="1"/>
          <p:nvPr/>
        </p:nvSpPr>
        <p:spPr>
          <a:xfrm>
            <a:off x="370387" y="2280046"/>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Στις συγκολλήσεις αυτές πολλές φορές γίνεται χρήση και συγκολλητικού υλικού, το οποίο λιώνει μαζί με τα προς κόλληση μέταλλα, συμπληρώνοντας τα κενά μεταξύ των δύο μεταλλικών κομματιών και συμβάλει στην ομαλή ανάμειξη των μορίων τους.   </a:t>
            </a:r>
          </a:p>
        </p:txBody>
      </p:sp>
      <p:sp>
        <p:nvSpPr>
          <p:cNvPr id="5" name="TextBox 4"/>
          <p:cNvSpPr txBox="1"/>
          <p:nvPr/>
        </p:nvSpPr>
        <p:spPr>
          <a:xfrm>
            <a:off x="268145" y="3594605"/>
            <a:ext cx="10752881" cy="224676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Στις συγκολλήσεις τήξεως είναι οι ακόλουθες:</a:t>
            </a:r>
          </a:p>
          <a:p>
            <a:pPr algn="just"/>
            <a:endParaRPr lang="el-GR" sz="2000" dirty="0" smtClean="0">
              <a:latin typeface="Arial" panose="020B0604020202020204" pitchFamily="34" charset="0"/>
              <a:cs typeface="Arial" panose="020B0604020202020204" pitchFamily="34" charset="0"/>
            </a:endParaRPr>
          </a:p>
          <a:p>
            <a:pPr marL="342900" indent="-342900" algn="just">
              <a:buClr>
                <a:schemeClr val="accent1">
                  <a:lumMod val="50000"/>
                </a:schemeClr>
              </a:buClr>
              <a:buFont typeface="Wingdings" panose="05000000000000000000" pitchFamily="2" charset="2"/>
              <a:buChar char="v"/>
            </a:pPr>
            <a:r>
              <a:rPr lang="el-GR" sz="2000" b="1" dirty="0" smtClean="0">
                <a:latin typeface="Arial" panose="020B0604020202020204" pitchFamily="34" charset="0"/>
                <a:cs typeface="Arial" panose="020B0604020202020204" pitchFamily="34" charset="0"/>
              </a:rPr>
              <a:t>Οξυγονοκολλήσεις</a:t>
            </a:r>
          </a:p>
          <a:p>
            <a:pPr algn="just">
              <a:buClr>
                <a:schemeClr val="accent1">
                  <a:lumMod val="50000"/>
                </a:schemeClr>
              </a:buClr>
            </a:pPr>
            <a:endParaRPr lang="el-GR" sz="2000" b="1" dirty="0" smtClean="0">
              <a:latin typeface="Arial" panose="020B0604020202020204" pitchFamily="34" charset="0"/>
              <a:cs typeface="Arial" panose="020B0604020202020204" pitchFamily="34" charset="0"/>
            </a:endParaRPr>
          </a:p>
          <a:p>
            <a:pPr marL="342900" indent="-342900" algn="just">
              <a:buClr>
                <a:schemeClr val="accent1">
                  <a:lumMod val="50000"/>
                </a:schemeClr>
              </a:buClr>
              <a:buFont typeface="Wingdings" panose="05000000000000000000" pitchFamily="2" charset="2"/>
              <a:buChar char="v"/>
            </a:pPr>
            <a:r>
              <a:rPr lang="el-GR" sz="2000" b="1" dirty="0" smtClean="0">
                <a:latin typeface="Arial" panose="020B0604020202020204" pitchFamily="34" charset="0"/>
                <a:cs typeface="Arial" panose="020B0604020202020204" pitchFamily="34" charset="0"/>
              </a:rPr>
              <a:t>Συγκολλήσεις με ηλεκτρικό τόξο</a:t>
            </a:r>
          </a:p>
          <a:p>
            <a:pPr algn="just">
              <a:buClr>
                <a:schemeClr val="accent1">
                  <a:lumMod val="50000"/>
                </a:schemeClr>
              </a:buClr>
            </a:pPr>
            <a:endParaRPr lang="el-GR" sz="2000" b="1" dirty="0" smtClean="0">
              <a:latin typeface="Arial" panose="020B0604020202020204" pitchFamily="34" charset="0"/>
              <a:cs typeface="Arial" panose="020B0604020202020204" pitchFamily="34" charset="0"/>
            </a:endParaRPr>
          </a:p>
          <a:p>
            <a:pPr marL="342900" indent="-342900" algn="just">
              <a:buClr>
                <a:schemeClr val="accent1">
                  <a:lumMod val="50000"/>
                </a:schemeClr>
              </a:buClr>
              <a:buFont typeface="Wingdings" panose="05000000000000000000" pitchFamily="2" charset="2"/>
              <a:buChar char="v"/>
            </a:pPr>
            <a:r>
              <a:rPr lang="el-GR" sz="2000" b="1" dirty="0" smtClean="0">
                <a:latin typeface="Arial" panose="020B0604020202020204" pitchFamily="34" charset="0"/>
                <a:cs typeface="Arial" panose="020B0604020202020204" pitchFamily="34" charset="0"/>
              </a:rPr>
              <a:t>Συγκολλήσεις με ακτίνες.</a:t>
            </a:r>
            <a:r>
              <a:rPr lang="el-GR"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3534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err="1" smtClean="0">
                <a:latin typeface="Arial" panose="020B0604020202020204" pitchFamily="34" charset="0"/>
                <a:cs typeface="Arial" panose="020B0604020202020204" pitchFamily="34" charset="0"/>
              </a:rPr>
              <a:t>Οξυγονοκόφτης</a:t>
            </a:r>
            <a:endParaRPr lang="el-GR" sz="2400" b="1" i="1"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3"/>
          <a:stretch>
            <a:fillRect/>
          </a:stretch>
        </p:blipFill>
        <p:spPr>
          <a:xfrm>
            <a:off x="2969509" y="4861909"/>
            <a:ext cx="5581650" cy="1000125"/>
          </a:xfrm>
          <a:prstGeom prst="rect">
            <a:avLst/>
          </a:prstGeom>
        </p:spPr>
      </p:pic>
      <p:pic>
        <p:nvPicPr>
          <p:cNvPr id="8" name="Εικόνα 7"/>
          <p:cNvPicPr>
            <a:picLocks noChangeAspect="1"/>
          </p:cNvPicPr>
          <p:nvPr/>
        </p:nvPicPr>
        <p:blipFill>
          <a:blip r:embed="rId4"/>
          <a:stretch>
            <a:fillRect/>
          </a:stretch>
        </p:blipFill>
        <p:spPr>
          <a:xfrm>
            <a:off x="1320799" y="995947"/>
            <a:ext cx="9550401" cy="3523441"/>
          </a:xfrm>
          <a:prstGeom prst="rect">
            <a:avLst/>
          </a:prstGeom>
        </p:spPr>
      </p:pic>
    </p:spTree>
    <p:extLst>
      <p:ext uri="{BB962C8B-B14F-4D97-AF65-F5344CB8AC3E}">
        <p14:creationId xmlns:p14="http://schemas.microsoft.com/office/powerpoint/2010/main" val="15023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Συγκολλήσεις τήξεως</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8" y="970227"/>
            <a:ext cx="10752881" cy="1631216"/>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Ανάλογα με το αν τα προς συγκόλληση μεταλλικά κομμάτια είναι από το ίδιο ή διαφορετικό υλικό ή με το αν το συγκολλητικό υλικό που θα χρησιμοποιηθεί είναι της ίδιας ή διαφορετικής χημικής σύνθεσης με τα προς συγκόλληση κομμάτια, οι συγκολλήσεις τήξεως διακρίνονται σε:</a:t>
            </a:r>
          </a:p>
          <a:p>
            <a:pPr marL="342900" indent="-342900" algn="just">
              <a:buFont typeface="Courier New" panose="02070309020205020404" pitchFamily="49" charset="0"/>
              <a:buChar char="o"/>
            </a:pPr>
            <a:r>
              <a:rPr lang="el-GR" sz="2000" b="1" dirty="0" smtClean="0">
                <a:latin typeface="Arial" panose="020B0604020202020204" pitchFamily="34" charset="0"/>
                <a:cs typeface="Arial" panose="020B0604020202020204" pitchFamily="34" charset="0"/>
              </a:rPr>
              <a:t>Αυτογενείς </a:t>
            </a:r>
          </a:p>
          <a:p>
            <a:pPr marL="342900" indent="-342900" algn="just">
              <a:buFont typeface="Courier New" panose="02070309020205020404" pitchFamily="49" charset="0"/>
              <a:buChar char="o"/>
            </a:pPr>
            <a:r>
              <a:rPr lang="el-GR" sz="2000" b="1" dirty="0" smtClean="0">
                <a:latin typeface="Arial" panose="020B0604020202020204" pitchFamily="34" charset="0"/>
                <a:cs typeface="Arial" panose="020B0604020202020204" pitchFamily="34" charset="0"/>
              </a:rPr>
              <a:t>Ετερογενείς</a:t>
            </a:r>
            <a:r>
              <a:rPr lang="el-GR" sz="2000" dirty="0" smtClean="0">
                <a:latin typeface="Arial" panose="020B0604020202020204" pitchFamily="34" charset="0"/>
                <a:cs typeface="Arial" panose="020B0604020202020204" pitchFamily="34" charset="0"/>
              </a:rPr>
              <a:t> </a:t>
            </a:r>
          </a:p>
        </p:txBody>
      </p:sp>
      <p:sp>
        <p:nvSpPr>
          <p:cNvPr id="6" name="TextBox 5"/>
          <p:cNvSpPr txBox="1"/>
          <p:nvPr/>
        </p:nvSpPr>
        <p:spPr>
          <a:xfrm>
            <a:off x="347238" y="2796167"/>
            <a:ext cx="10752881" cy="224676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Οι </a:t>
            </a:r>
            <a:r>
              <a:rPr lang="el-GR" sz="2000" b="1" dirty="0" smtClean="0">
                <a:latin typeface="Arial" panose="020B0604020202020204" pitchFamily="34" charset="0"/>
                <a:cs typeface="Arial" panose="020B0604020202020204" pitchFamily="34" charset="0"/>
              </a:rPr>
              <a:t>ετερογενείς</a:t>
            </a:r>
            <a:r>
              <a:rPr lang="el-GR" sz="2000" dirty="0" smtClean="0">
                <a:latin typeface="Arial" panose="020B0604020202020204" pitchFamily="34" charset="0"/>
                <a:cs typeface="Arial" panose="020B0604020202020204" pitchFamily="34" charset="0"/>
              </a:rPr>
              <a:t> συγκολλήσεις διακρίνονται αναλόγως με τη θερμοκρασία τήξεως σε:</a:t>
            </a:r>
          </a:p>
          <a:p>
            <a:pPr algn="just"/>
            <a:endParaRPr lang="el-G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b="1" dirty="0" smtClean="0">
                <a:latin typeface="Arial" panose="020B0604020202020204" pitchFamily="34" charset="0"/>
                <a:cs typeface="Arial" panose="020B0604020202020204" pitchFamily="34" charset="0"/>
              </a:rPr>
              <a:t>Μαλακές, </a:t>
            </a:r>
            <a:r>
              <a:rPr lang="el-GR" sz="2000" dirty="0">
                <a:latin typeface="Arial" panose="020B0604020202020204" pitchFamily="34" charset="0"/>
                <a:cs typeface="Arial" panose="020B0604020202020204" pitchFamily="34" charset="0"/>
              </a:rPr>
              <a:t>ό</a:t>
            </a:r>
            <a:r>
              <a:rPr lang="el-GR" sz="2000" dirty="0" smtClean="0">
                <a:latin typeface="Arial" panose="020B0604020202020204" pitchFamily="34" charset="0"/>
                <a:cs typeface="Arial" panose="020B0604020202020204" pitchFamily="34" charset="0"/>
              </a:rPr>
              <a:t>ταν η κόλληση τήκεται σε θερμοκρασία από 180  έως 400 </a:t>
            </a:r>
            <a:r>
              <a:rPr lang="el-GR" sz="2000" baseline="30000" dirty="0" smtClean="0">
                <a:latin typeface="Arial" panose="020B0604020202020204" pitchFamily="34" charset="0"/>
                <a:cs typeface="Arial" panose="020B0604020202020204" pitchFamily="34" charset="0"/>
              </a:rPr>
              <a:t>ο</a:t>
            </a:r>
            <a:r>
              <a:rPr lang="en-US" sz="2000" dirty="0" smtClean="0">
                <a:latin typeface="Arial" panose="020B0604020202020204" pitchFamily="34" charset="0"/>
                <a:cs typeface="Arial" panose="020B0604020202020204" pitchFamily="34" charset="0"/>
              </a:rPr>
              <a:t>C</a:t>
            </a:r>
            <a:r>
              <a:rPr lang="el-GR" sz="2000" dirty="0" smtClean="0">
                <a:latin typeface="Arial" panose="020B0604020202020204" pitchFamily="34" charset="0"/>
                <a:cs typeface="Arial" panose="020B0604020202020204" pitchFamily="34" charset="0"/>
              </a:rPr>
              <a:t> όπως η κασσιτεροκόλληση και η </a:t>
            </a:r>
            <a:r>
              <a:rPr lang="el-GR" sz="2000" dirty="0" err="1" smtClean="0">
                <a:latin typeface="Arial" panose="020B0604020202020204" pitchFamily="34" charset="0"/>
                <a:cs typeface="Arial" panose="020B0604020202020204" pitchFamily="34" charset="0"/>
              </a:rPr>
              <a:t>μολυβδοκόλληση</a:t>
            </a:r>
            <a:r>
              <a:rPr lang="el-GR" sz="2000" dirty="0" smtClean="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p>
          <a:p>
            <a:pPr algn="just"/>
            <a:endParaRPr lang="el-GR" sz="2000"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l-GR" sz="2000" b="1" dirty="0" smtClean="0">
                <a:latin typeface="Arial" panose="020B0604020202020204" pitchFamily="34" charset="0"/>
                <a:cs typeface="Arial" panose="020B0604020202020204" pitchFamily="34" charset="0"/>
              </a:rPr>
              <a:t>Σκληρές, </a:t>
            </a:r>
            <a:r>
              <a:rPr lang="el-GR" sz="2000" dirty="0" smtClean="0">
                <a:latin typeface="Arial" panose="020B0604020202020204" pitchFamily="34" charset="0"/>
                <a:cs typeface="Arial" panose="020B0604020202020204" pitchFamily="34" charset="0"/>
              </a:rPr>
              <a:t>όταν η κόλληση τήκεται σε θερμοκρασία από 500 έως 1100 </a:t>
            </a:r>
            <a:r>
              <a:rPr lang="el-GR" sz="2000" baseline="30000" dirty="0">
                <a:latin typeface="Arial" panose="020B0604020202020204" pitchFamily="34" charset="0"/>
                <a:cs typeface="Arial" panose="020B0604020202020204" pitchFamily="34" charset="0"/>
              </a:rPr>
              <a:t>ο</a:t>
            </a:r>
            <a:r>
              <a:rPr lang="en-US" sz="2000" dirty="0">
                <a:latin typeface="Arial" panose="020B0604020202020204" pitchFamily="34" charset="0"/>
                <a:cs typeface="Arial" panose="020B0604020202020204" pitchFamily="34" charset="0"/>
              </a:rPr>
              <a:t>C</a:t>
            </a:r>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όπως η </a:t>
            </a:r>
            <a:r>
              <a:rPr lang="el-GR" sz="2000" dirty="0" err="1" smtClean="0">
                <a:latin typeface="Arial" panose="020B0604020202020204" pitchFamily="34" charset="0"/>
                <a:cs typeface="Arial" panose="020B0604020202020204" pitchFamily="34" charset="0"/>
              </a:rPr>
              <a:t>μπρουτζοκόλληση</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ασημοκόλληση</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αλουμινοκόλληση</a:t>
            </a:r>
            <a:r>
              <a:rPr lang="el-GR" sz="2000" dirty="0" smtClean="0">
                <a:latin typeface="Arial" panose="020B0604020202020204" pitchFamily="34" charset="0"/>
                <a:cs typeface="Arial" panose="020B0604020202020204" pitchFamily="34" charset="0"/>
              </a:rPr>
              <a:t> και η </a:t>
            </a:r>
            <a:r>
              <a:rPr lang="el-GR" sz="2000" dirty="0" err="1" smtClean="0">
                <a:latin typeface="Arial" panose="020B0604020202020204" pitchFamily="34" charset="0"/>
                <a:cs typeface="Arial" panose="020B0604020202020204" pitchFamily="34" charset="0"/>
              </a:rPr>
              <a:t>χαλκοκόλληση</a:t>
            </a:r>
            <a:r>
              <a:rPr lang="el-GR" sz="2000" dirty="0" smtClean="0">
                <a:latin typeface="Arial" panose="020B0604020202020204" pitchFamily="34" charset="0"/>
                <a:cs typeface="Arial" panose="020B0604020202020204" pitchFamily="34" charset="0"/>
              </a:rPr>
              <a:t>.</a:t>
            </a:r>
            <a:endParaRPr lang="el-G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2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Οξυγονοκόλληση</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8" y="970227"/>
            <a:ext cx="10752881" cy="132343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Η οξυγονοκόλληση είναι μέθοδος συγκόλλησης των μετάλλων με τήξη. Η θερμότητα που απαιτείται για την τήξη των μετάλλων παράγεται από την καύση μείγματος οξυγόνου και καυσίμου αερίου. Το καύσιμο αέριο που χρησιμοποιείται είναι συνήθως </a:t>
            </a:r>
            <a:r>
              <a:rPr lang="el-GR" sz="2000" dirty="0" err="1" smtClean="0">
                <a:latin typeface="Arial" panose="020B0604020202020204" pitchFamily="34" charset="0"/>
                <a:cs typeface="Arial" panose="020B0604020202020204" pitchFamily="34" charset="0"/>
              </a:rPr>
              <a:t>ασετυλίνη</a:t>
            </a:r>
            <a:r>
              <a:rPr lang="el-GR" sz="2000" dirty="0" smtClean="0">
                <a:latin typeface="Arial" panose="020B0604020202020204" pitchFamily="34" charset="0"/>
                <a:cs typeface="Arial" panose="020B0604020202020204" pitchFamily="34" charset="0"/>
              </a:rPr>
              <a:t> και σπανιότερα υδρογόνο, προπάνιο, βουτάνιο και μεθάνιο.</a:t>
            </a:r>
          </a:p>
        </p:txBody>
      </p:sp>
      <p:sp>
        <p:nvSpPr>
          <p:cNvPr id="6" name="TextBox 5"/>
          <p:cNvSpPr txBox="1"/>
          <p:nvPr/>
        </p:nvSpPr>
        <p:spPr>
          <a:xfrm>
            <a:off x="347237" y="2488390"/>
            <a:ext cx="10752881" cy="1015663"/>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Η φλόγα από την καύση οξυγόνου και </a:t>
            </a:r>
            <a:r>
              <a:rPr lang="el-GR" sz="2000" dirty="0" err="1" smtClean="0">
                <a:latin typeface="Arial" panose="020B0604020202020204" pitchFamily="34" charset="0"/>
                <a:cs typeface="Arial" panose="020B0604020202020204" pitchFamily="34" charset="0"/>
              </a:rPr>
              <a:t>ασετυλίνης</a:t>
            </a:r>
            <a:r>
              <a:rPr lang="el-GR" sz="2000" dirty="0" smtClean="0">
                <a:latin typeface="Arial" panose="020B0604020202020204" pitchFamily="34" charset="0"/>
                <a:cs typeface="Arial" panose="020B0604020202020204" pitchFamily="34" charset="0"/>
              </a:rPr>
              <a:t> φτάνει σε θερμοκρασία 3200</a:t>
            </a:r>
            <a:r>
              <a:rPr lang="el-GR" sz="2000" baseline="30000" dirty="0" smtClean="0">
                <a:latin typeface="Arial" panose="020B0604020202020204" pitchFamily="34" charset="0"/>
                <a:cs typeface="Arial" panose="020B0604020202020204" pitchFamily="34" charset="0"/>
              </a:rPr>
              <a:t>ο</a:t>
            </a:r>
            <a:r>
              <a:rPr lang="en-US" sz="2000" dirty="0" smtClean="0">
                <a:latin typeface="Arial" panose="020B0604020202020204" pitchFamily="34" charset="0"/>
                <a:cs typeface="Arial" panose="020B0604020202020204" pitchFamily="34" charset="0"/>
              </a:rPr>
              <a:t>C</a:t>
            </a:r>
            <a:r>
              <a:rPr lang="el-GR" sz="2000" dirty="0" smtClean="0">
                <a:latin typeface="Arial" panose="020B0604020202020204" pitchFamily="34" charset="0"/>
                <a:cs typeface="Arial" panose="020B0604020202020204" pitchFamily="34" charset="0"/>
              </a:rPr>
              <a:t>.</a:t>
            </a:r>
            <a:r>
              <a:rPr lang="el-GR" sz="2000" baseline="30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Για την συγκόλληση των μετάλλων προστίθεται πολλές φορές και συγκολλητικό υλικό το οποίο είναι της ίδιας χημικής σύνθεσης με τα προς συγκόλληση μέταλλα.  </a:t>
            </a:r>
            <a:endParaRPr lang="el-G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7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Οξυγονοκόλληση</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8" y="970227"/>
            <a:ext cx="10752881" cy="2554545"/>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Μια συσκευή </a:t>
            </a:r>
            <a:r>
              <a:rPr lang="el-GR" sz="2000" dirty="0" err="1" smtClean="0">
                <a:latin typeface="Arial" panose="020B0604020202020204" pitchFamily="34" charset="0"/>
                <a:cs typeface="Arial" panose="020B0604020202020204" pitchFamily="34" charset="0"/>
              </a:rPr>
              <a:t>οξυγονοσυγκόλλησης</a:t>
            </a:r>
            <a:r>
              <a:rPr lang="el-GR" sz="2000" dirty="0" smtClean="0">
                <a:latin typeface="Arial" panose="020B0604020202020204" pitchFamily="34" charset="0"/>
                <a:cs typeface="Arial" panose="020B0604020202020204" pitchFamily="34" charset="0"/>
              </a:rPr>
              <a:t> αποτελείται από:</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Φιάλη οξυγόνου</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Φιάλη καυσίμου αερίου συνήθως </a:t>
            </a:r>
            <a:r>
              <a:rPr lang="el-GR" sz="2000" dirty="0" err="1" smtClean="0">
                <a:latin typeface="Arial" panose="020B0604020202020204" pitchFamily="34" charset="0"/>
                <a:cs typeface="Arial" panose="020B0604020202020204" pitchFamily="34" charset="0"/>
              </a:rPr>
              <a:t>ασετυλίνης</a:t>
            </a:r>
            <a:endParaRPr lang="el-GR" sz="20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l-GR" sz="2000" dirty="0" err="1" smtClean="0">
                <a:latin typeface="Arial" panose="020B0604020202020204" pitchFamily="34" charset="0"/>
                <a:cs typeface="Arial" panose="020B0604020202020204" pitchFamily="34" charset="0"/>
              </a:rPr>
              <a:t>Μανομετρικούς</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εκτονωτές</a:t>
            </a:r>
            <a:r>
              <a:rPr lang="el-GR" sz="2000" dirty="0" smtClean="0">
                <a:latin typeface="Arial" panose="020B0604020202020204" pitchFamily="34" charset="0"/>
                <a:cs typeface="Arial" panose="020B0604020202020204" pitchFamily="34" charset="0"/>
              </a:rPr>
              <a:t>, ένας για κάθε φιάλη</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Ελαστικούς σωλήνες σύνδεσης των </a:t>
            </a:r>
            <a:r>
              <a:rPr lang="el-GR" sz="2000" dirty="0" err="1" smtClean="0">
                <a:latin typeface="Arial" panose="020B0604020202020204" pitchFamily="34" charset="0"/>
                <a:cs typeface="Arial" panose="020B0604020202020204" pitchFamily="34" charset="0"/>
              </a:rPr>
              <a:t>μανομετρικών</a:t>
            </a: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εκτονωτών</a:t>
            </a:r>
            <a:r>
              <a:rPr lang="el-GR" sz="2000" dirty="0" smtClean="0">
                <a:latin typeface="Arial" panose="020B0604020202020204" pitchFamily="34" charset="0"/>
                <a:cs typeface="Arial" panose="020B0604020202020204" pitchFamily="34" charset="0"/>
              </a:rPr>
              <a:t> με τον καυστήρα</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Βαλβίδες αντεπιστροφής</a:t>
            </a:r>
          </a:p>
          <a:p>
            <a:pPr marL="457200" indent="-457200" algn="just">
              <a:buFont typeface="+mj-lt"/>
              <a:buAutoNum type="arabicPeriod"/>
            </a:pPr>
            <a:r>
              <a:rPr lang="el-GR" sz="2000" dirty="0" smtClean="0">
                <a:latin typeface="Arial" panose="020B0604020202020204" pitchFamily="34" charset="0"/>
                <a:cs typeface="Arial" panose="020B0604020202020204" pitchFamily="34" charset="0"/>
              </a:rPr>
              <a:t>Καυστήρα</a:t>
            </a:r>
          </a:p>
          <a:p>
            <a:pPr marL="457200" indent="-457200" algn="just">
              <a:buFont typeface="+mj-lt"/>
              <a:buAutoNum type="arabicPeriod"/>
            </a:pPr>
            <a:r>
              <a:rPr lang="el-GR" sz="2000" dirty="0" err="1" smtClean="0">
                <a:latin typeface="Arial" panose="020B0604020202020204" pitchFamily="34" charset="0"/>
                <a:cs typeface="Arial" panose="020B0604020202020204" pitchFamily="34" charset="0"/>
              </a:rPr>
              <a:t>Ακροφύσια</a:t>
            </a:r>
            <a:endParaRPr lang="el-GR" sz="2000" dirty="0" smtClean="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3217118" y="3190289"/>
            <a:ext cx="7616785" cy="3401493"/>
          </a:xfrm>
          <a:prstGeom prst="rect">
            <a:avLst/>
          </a:prstGeom>
        </p:spPr>
      </p:pic>
    </p:spTree>
    <p:extLst>
      <p:ext uri="{BB962C8B-B14F-4D97-AF65-F5344CB8AC3E}">
        <p14:creationId xmlns:p14="http://schemas.microsoft.com/office/powerpoint/2010/main" val="195672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Φιάλη οξυγόνου</a:t>
            </a:r>
            <a:endParaRPr lang="el-GR" sz="2400" b="1" i="1" dirty="0">
              <a:latin typeface="Arial" panose="020B0604020202020204" pitchFamily="34" charset="0"/>
              <a:cs typeface="Arial" panose="020B0604020202020204" pitchFamily="34" charset="0"/>
            </a:endParaRPr>
          </a:p>
        </p:txBody>
      </p:sp>
      <p:sp>
        <p:nvSpPr>
          <p:cNvPr id="3" name="TextBox 2"/>
          <p:cNvSpPr txBox="1"/>
          <p:nvPr/>
        </p:nvSpPr>
        <p:spPr>
          <a:xfrm>
            <a:off x="347237" y="927646"/>
            <a:ext cx="10752881" cy="3170099"/>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Το οξυγόνο είναι ένα αέριο άχρωμο, άοσμο και άγευστο. Στην οξυγονοκόλληση χρησιμοποιούμε καθαρό οξυγόνο που παράγεται από τον ατμοσφαιρικό αέρα σε ειδικές μονάδες παραγωγής.</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  Ο ατμοσφαιρικός αέρας ψύχεται μέχρι τους  -200</a:t>
            </a:r>
            <a:r>
              <a:rPr lang="el-GR" sz="2000" baseline="30000" dirty="0" smtClean="0">
                <a:latin typeface="Arial" panose="020B0604020202020204" pitchFamily="34" charset="0"/>
                <a:cs typeface="Arial" panose="020B0604020202020204" pitchFamily="34" charset="0"/>
              </a:rPr>
              <a:t>ο</a:t>
            </a:r>
            <a:r>
              <a:rPr lang="en-US" sz="2000" dirty="0" smtClean="0">
                <a:latin typeface="Arial" panose="020B0604020202020204" pitchFamily="34" charset="0"/>
                <a:cs typeface="Arial" panose="020B0604020202020204" pitchFamily="34" charset="0"/>
              </a:rPr>
              <a:t>C</a:t>
            </a:r>
            <a:r>
              <a:rPr lang="el-GR" sz="2000" dirty="0" smtClean="0">
                <a:latin typeface="Arial" panose="020B0604020202020204" pitchFamily="34" charset="0"/>
                <a:cs typeface="Arial" panose="020B0604020202020204" pitchFamily="34" charset="0"/>
              </a:rPr>
              <a:t> και υγροποιείται. Ο υγροποιημένος αέρας αφήνεται στη συνέχεια να θερμανθεί όπου σε πρώτο στάδιο λαμβάνουμε το άζωτο στους -196</a:t>
            </a:r>
            <a:r>
              <a:rPr lang="el-GR" sz="2000" baseline="30000" dirty="0" smtClean="0">
                <a:latin typeface="Arial" panose="020B0604020202020204" pitchFamily="34" charset="0"/>
                <a:cs typeface="Arial" panose="020B0604020202020204" pitchFamily="34" charset="0"/>
              </a:rPr>
              <a:t>ο</a:t>
            </a:r>
            <a:r>
              <a:rPr lang="en-US" sz="2000" dirty="0" smtClean="0">
                <a:latin typeface="Arial" panose="020B0604020202020204" pitchFamily="34" charset="0"/>
                <a:cs typeface="Arial" panose="020B0604020202020204" pitchFamily="34" charset="0"/>
              </a:rPr>
              <a:t>C</a:t>
            </a:r>
            <a:r>
              <a:rPr lang="el-GR" sz="2000" dirty="0" smtClean="0">
                <a:latin typeface="Arial" panose="020B0604020202020204" pitchFamily="34" charset="0"/>
                <a:cs typeface="Arial" panose="020B0604020202020204" pitchFamily="34" charset="0"/>
              </a:rPr>
              <a:t> και ακολούθως το καθαρό οξυγόνο στους -183</a:t>
            </a:r>
            <a:r>
              <a:rPr lang="el-GR" sz="2000" baseline="30000" dirty="0" smtClean="0">
                <a:latin typeface="Arial" panose="020B0604020202020204" pitchFamily="34" charset="0"/>
                <a:cs typeface="Arial" panose="020B0604020202020204" pitchFamily="34" charset="0"/>
              </a:rPr>
              <a:t>ο</a:t>
            </a:r>
            <a:r>
              <a:rPr lang="en-US" sz="2000" dirty="0" smtClean="0">
                <a:latin typeface="Arial" panose="020B0604020202020204" pitchFamily="34" charset="0"/>
                <a:cs typeface="Arial" panose="020B0604020202020204" pitchFamily="34" charset="0"/>
              </a:rPr>
              <a:t>C.</a:t>
            </a:r>
            <a:endParaRPr lang="el-GR"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Ένας άλλος τρόπος να πάρουμε οξυγόνο είναι ηλεκτρολύοντας το νερό όπου στην άνοδο λαμβάνεται το οξυγόνο και στην κάθοδο το υδρογόνο. </a:t>
            </a:r>
            <a:r>
              <a:rPr lang="en-US" sz="2000" dirty="0" smtClean="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289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10377"/>
          </a:xfrm>
        </p:spPr>
        <p:txBody>
          <a:bodyPr>
            <a:noAutofit/>
          </a:bodyPr>
          <a:lstStyle/>
          <a:p>
            <a:pPr algn="ctr"/>
            <a:r>
              <a:rPr lang="el-GR" sz="2400" b="1" i="1" dirty="0" smtClean="0">
                <a:latin typeface="Arial" panose="020B0604020202020204" pitchFamily="34" charset="0"/>
                <a:cs typeface="Arial" panose="020B0604020202020204" pitchFamily="34" charset="0"/>
              </a:rPr>
              <a:t>Φιάλη οξυγόνου (Χαρακτηριστικά)</a:t>
            </a:r>
            <a:endParaRPr lang="el-GR" sz="2400" b="1" i="1" dirty="0">
              <a:latin typeface="Arial" panose="020B0604020202020204" pitchFamily="34" charset="0"/>
              <a:cs typeface="Arial" panose="020B0604020202020204" pitchFamily="34" charset="0"/>
            </a:endParaRPr>
          </a:p>
        </p:txBody>
      </p:sp>
      <p:pic>
        <p:nvPicPr>
          <p:cNvPr id="6" name="Εικόνα 5"/>
          <p:cNvPicPr>
            <a:picLocks noChangeAspect="1"/>
          </p:cNvPicPr>
          <p:nvPr/>
        </p:nvPicPr>
        <p:blipFill>
          <a:blip r:embed="rId2"/>
          <a:stretch>
            <a:fillRect/>
          </a:stretch>
        </p:blipFill>
        <p:spPr>
          <a:xfrm>
            <a:off x="7861141" y="663131"/>
            <a:ext cx="3895843" cy="5949388"/>
          </a:xfrm>
          <a:prstGeom prst="rect">
            <a:avLst/>
          </a:prstGeom>
        </p:spPr>
      </p:pic>
      <p:sp>
        <p:nvSpPr>
          <p:cNvPr id="4" name="TextBox 3"/>
          <p:cNvSpPr txBox="1"/>
          <p:nvPr/>
        </p:nvSpPr>
        <p:spPr>
          <a:xfrm>
            <a:off x="127318" y="1073508"/>
            <a:ext cx="8125431" cy="2862322"/>
          </a:xfrm>
          <a:prstGeom prst="rect">
            <a:avLst/>
          </a:prstGeom>
          <a:noFill/>
        </p:spPr>
        <p:txBody>
          <a:bodyPr wrap="square" rtlCol="0">
            <a:spAutoFit/>
          </a:bodyPr>
          <a:lstStyle/>
          <a:p>
            <a:pPr algn="just"/>
            <a:r>
              <a:rPr lang="el-GR" sz="2000" b="1" dirty="0">
                <a:latin typeface="Arial" panose="020B0604020202020204" pitchFamily="34" charset="0"/>
                <a:cs typeface="Arial" panose="020B0604020202020204" pitchFamily="34" charset="0"/>
              </a:rPr>
              <a:t> </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Το καθαρό οξυγόνο αποθηκεύεται σε χαλύβδινες φιάλες χωρίς ραφή. </a:t>
            </a:r>
            <a:r>
              <a:rPr lang="el-GR" sz="2000" dirty="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Οι διαστάσεις της φιάλης είναι:</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Πάχος ελάσματος: 8,75</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Εξ διάμετρος φιάλης: 200</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Το συνολικό ύψος μαζί με το κλείστρο: 1700</a:t>
            </a:r>
            <a:r>
              <a:rPr lang="en-US" sz="2000" dirty="0" smtClean="0">
                <a:latin typeface="Arial" panose="020B0604020202020204" pitchFamily="34" charset="0"/>
                <a:cs typeface="Arial" panose="020B0604020202020204" pitchFamily="34" charset="0"/>
              </a:rPr>
              <a:t>mm</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Χωρητικότητα: 40</a:t>
            </a:r>
            <a:r>
              <a:rPr lang="en-US" sz="2000" dirty="0" smtClean="0">
                <a:latin typeface="Arial" panose="020B0604020202020204" pitchFamily="34" charset="0"/>
                <a:cs typeface="Arial" panose="020B0604020202020204" pitchFamily="34" charset="0"/>
              </a:rPr>
              <a:t>L</a:t>
            </a:r>
            <a:r>
              <a:rPr lang="el-GR" sz="2000" dirty="0" smtClean="0">
                <a:latin typeface="Arial" panose="020B0604020202020204" pitchFamily="34" charset="0"/>
                <a:cs typeface="Arial" panose="020B0604020202020204" pitchFamily="34" charset="0"/>
              </a:rPr>
              <a:t> ή 50</a:t>
            </a:r>
            <a:r>
              <a:rPr lang="en-US" sz="2000" dirty="0" smtClean="0">
                <a:latin typeface="Arial" panose="020B0604020202020204" pitchFamily="34" charset="0"/>
                <a:cs typeface="Arial" panose="020B0604020202020204" pitchFamily="34" charset="0"/>
              </a:rPr>
              <a:t>L</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Η πίεση αποθήκευσης είναι</a:t>
            </a:r>
            <a:r>
              <a:rPr lang="en-US" sz="2000" dirty="0">
                <a:latin typeface="Arial" panose="020B0604020202020204" pitchFamily="34" charset="0"/>
                <a:cs typeface="Arial" panose="020B0604020202020204" pitchFamily="34" charset="0"/>
              </a:rPr>
              <a:t>:</a:t>
            </a:r>
            <a:r>
              <a:rPr lang="el-GR" sz="2000" dirty="0" smtClean="0">
                <a:latin typeface="Arial" panose="020B0604020202020204" pitchFamily="34" charset="0"/>
                <a:cs typeface="Arial" panose="020B0604020202020204" pitchFamily="34" charset="0"/>
              </a:rPr>
              <a:t> 150</a:t>
            </a:r>
            <a:r>
              <a:rPr lang="en-US" sz="2000" dirty="0" smtClean="0">
                <a:latin typeface="Arial" panose="020B0604020202020204" pitchFamily="34" charset="0"/>
                <a:cs typeface="Arial" panose="020B0604020202020204" pitchFamily="34" charset="0"/>
              </a:rPr>
              <a:t>bar </a:t>
            </a:r>
            <a:r>
              <a:rPr lang="el-GR" sz="2000" dirty="0" smtClean="0">
                <a:latin typeface="Arial" panose="020B0604020202020204" pitchFamily="34" charset="0"/>
                <a:cs typeface="Arial" panose="020B0604020202020204" pitchFamily="34" charset="0"/>
              </a:rPr>
              <a:t>ή 200</a:t>
            </a:r>
            <a:r>
              <a:rPr lang="en-US" sz="2000" dirty="0" smtClean="0">
                <a:latin typeface="Arial" panose="020B0604020202020204" pitchFamily="34" charset="0"/>
                <a:cs typeface="Arial" panose="020B0604020202020204" pitchFamily="34" charset="0"/>
              </a:rPr>
              <a:t>bar</a:t>
            </a:r>
          </a:p>
          <a:p>
            <a:pPr marL="342900" indent="-342900"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Χρώμα φιάλης: μπλε ή λευκό ή γκρι</a:t>
            </a:r>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7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2862</Words>
  <Application>Microsoft Office PowerPoint</Application>
  <PresentationFormat>Ευρεία οθόνη</PresentationFormat>
  <Paragraphs>257</Paragraphs>
  <Slides>40</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Calibri</vt:lpstr>
      <vt:lpstr>Calibri Light</vt:lpstr>
      <vt:lpstr>Courier New</vt:lpstr>
      <vt:lpstr>Wingdings</vt:lpstr>
      <vt:lpstr>Θέμα του Office</vt:lpstr>
      <vt:lpstr>Τεχνολογία Μηχανολογικών Κατασκευών </vt:lpstr>
      <vt:lpstr>Γενικά (Ορισμοί)</vt:lpstr>
      <vt:lpstr>Συγκολλήσεις πιέσεως</vt:lpstr>
      <vt:lpstr>Συγκολλήσεις τήξεως</vt:lpstr>
      <vt:lpstr>Συγκολλήσεις τήξεως</vt:lpstr>
      <vt:lpstr>Οξυγονοκόλληση</vt:lpstr>
      <vt:lpstr>Οξυγονοκόλληση</vt:lpstr>
      <vt:lpstr>Φιάλη οξυγόνου</vt:lpstr>
      <vt:lpstr>Φιάλη οξυγόνου (Χαρακτηριστικά)</vt:lpstr>
      <vt:lpstr>Φιάλη Ασετυλίνης</vt:lpstr>
      <vt:lpstr>Φιάλη Ασετυλίνης (Χαρακτηριστικά) </vt:lpstr>
      <vt:lpstr>Μανομετρικοί Εκτονωτές</vt:lpstr>
      <vt:lpstr>Μανομετρικός Εκτονωτής φιάλης οξυγόνου</vt:lpstr>
      <vt:lpstr>Μανομετρικός Εκτονωτής φιάλης ασετυλίνης</vt:lpstr>
      <vt:lpstr>Ελαστικοί σωλήνες σύνδεσης των μανομετρικών εκτονωτών με τον καυστήρα</vt:lpstr>
      <vt:lpstr>Ελαστικοί σωλήνες σύνδεσης των μανομετρικών εκτονωτών με τον καυστήρα</vt:lpstr>
      <vt:lpstr>Βαλβίδες Αντεπιστροφής φλογοπαγίδες</vt:lpstr>
      <vt:lpstr>Καυστήρας (Σαλιμό)</vt:lpstr>
      <vt:lpstr>Καυστήρας χαμηλής πίεσης</vt:lpstr>
      <vt:lpstr>Καυστήρας υψηλής πίεσης</vt:lpstr>
      <vt:lpstr>Ακροφύσια</vt:lpstr>
      <vt:lpstr>Εργαλεία και βοηθητικά εξαρτήματα του Οξυγονοκολλητή</vt:lpstr>
      <vt:lpstr>Φλόγα οξυγόνου - ασετυλίνης</vt:lpstr>
      <vt:lpstr>Φλόγα οξυγόνου - ασετυλίνης</vt:lpstr>
      <vt:lpstr>Τεχνική των οξυγονοσυγκολλήσεων</vt:lpstr>
      <vt:lpstr>Προετοιμασία των άκρων των προς συγκόλληση ελασμάτων ανάλογα με το πάχος τους  </vt:lpstr>
      <vt:lpstr>Είδη συγκολλητικών ραφών ανάλογα με την θέση των προς συγκόλληση ελασμάτων </vt:lpstr>
      <vt:lpstr>Μεθοδολογία Οξυγονοσυγκόλλησης (ΑΦΗ) (1)</vt:lpstr>
      <vt:lpstr>Μεθοδολογία Οξυγονοσυγκόλλησης(2)</vt:lpstr>
      <vt:lpstr>Μεθοδολογία Οξυγονοσυγκόλλησης (ΣΒΗΣΙΜΟ) </vt:lpstr>
      <vt:lpstr>Ελαττώματα οξυγονοσυγκολλήσεων</vt:lpstr>
      <vt:lpstr>Ελαττώματα οξυγονοσυγκολλήσεων</vt:lpstr>
      <vt:lpstr>Μέτρα ασφαλείας και μέτρα ατομικής προστασίας</vt:lpstr>
      <vt:lpstr>Μέτρα ασφαλείας και μέτρα ατομικής προστασίας</vt:lpstr>
      <vt:lpstr>Μέτρα ασφαλείας και μέτρα ατομικής προστασίας</vt:lpstr>
      <vt:lpstr>Μέτρα ασφαλείας και μέτρα ατομικής προστασίας</vt:lpstr>
      <vt:lpstr>Μέτρα ασφαλείας και μέτρα ατομικής προστασίας</vt:lpstr>
      <vt:lpstr>Οξυγονοκοπή</vt:lpstr>
      <vt:lpstr>Οξυγονοκόφτης</vt:lpstr>
      <vt:lpstr>Οξυγονοκόφτης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Μηχανολογικών Κατασκευών </dc:title>
  <dc:creator>Christina</dc:creator>
  <cp:lastModifiedBy>Christina</cp:lastModifiedBy>
  <cp:revision>68</cp:revision>
  <dcterms:created xsi:type="dcterms:W3CDTF">2020-11-17T19:00:36Z</dcterms:created>
  <dcterms:modified xsi:type="dcterms:W3CDTF">2020-12-13T16:12:10Z</dcterms:modified>
</cp:coreProperties>
</file>