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Montserrat Black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Inconsolata" charset="0"/>
      <p:regular r:id="rId16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-576" y="-6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840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Επιμόρφωση Εκπαιδευτικών Λυκείου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94180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Αυτή η επιμόρφωση καλύπτει την καταχώρηση απουσιών και τη θερινή εφημερία για το σχολικό έτος 2024-2025. Θα εξετάσουμε το νέο νομοθετικό πλαίσιο, τις υποχρεώσεις των εκπαιδευτικών και τις βέλτιστες πρακτικές.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665470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60B703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26425" y="5798106"/>
            <a:ext cx="9751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Inconsolata Medium" pitchFamily="34" charset="0"/>
                <a:ea typeface="Inconsolata Medium" pitchFamily="34" charset="-122"/>
                <a:cs typeface="Inconsolata Medium" pitchFamily="34" charset="-120"/>
              </a:rPr>
              <a:t>pp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648563"/>
            <a:ext cx="368522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από prevelakis prevelakis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7062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Νομοθετικό Πλαίσιο Απουσιών 2024-2025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28342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97084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0062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Νέες Οδηγίες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496627"/>
            <a:ext cx="28994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Το ΦΕΚ 5130/10.9.2024 θεσπίζει άρθρα (20, 21, 25, 26) με νέες οδηγίες καταχώρησης.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713803" y="2928342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74" y="2970848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50919" y="30062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Ημερήσιο Δελτίο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50919" y="3496627"/>
            <a:ext cx="289941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Ημερήσιο Δελτίο Φοίτησης και ηλεκτρονική καταχώρηση είναι πλέον υποχρεωτικά.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764768"/>
            <a:ext cx="510302" cy="510302"/>
          </a:xfrm>
          <a:prstGeom prst="roundRect">
            <a:avLst>
              <a:gd name="adj" fmla="val 1792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807273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8426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Ρόλος Υπευθύνου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333053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Ο υπεύθυνος τμήματος έχει κεντρικό ρόλο στην παρακολούθηση της φοίτησης.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8558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Διαδικασία Καταχώρησης Απουσιών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643307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8701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Καταγραφή Ωριαία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36053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Οι απουσίες καταγράφονται για κάθε διδακτική ώρα.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004191"/>
            <a:ext cx="1134070" cy="16698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231005"/>
            <a:ext cx="38394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Ηλεκτρονική Καταχώρηση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4721423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Χρησιμοποιείται το ηλεκτρονικό Βιβλίο Φοίτησης (απουσιολόγιο) στο myschool.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674042"/>
            <a:ext cx="1134070" cy="16698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9008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Ενημέρωση Γονέων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391275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Υπάρχει συγκεκριμένη διαδικασία για την ενημέρωση γονέων/κηδεμόνων.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9308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Ειδικές Περιπτώσεις Απουσιών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650808"/>
            <a:ext cx="3664863" cy="2773799"/>
          </a:xfrm>
          <a:prstGeom prst="roundRect">
            <a:avLst>
              <a:gd name="adj" fmla="val 33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514624" y="2885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Ιογενή Νοσήματα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375660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Ειδική εγκύκλιος Ιανουαρίου 2025 για εποχικά ιογενή αναπνευστικά νοσήματα.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650808"/>
            <a:ext cx="3664863" cy="2773799"/>
          </a:xfrm>
          <a:prstGeom prst="roundRect">
            <a:avLst>
              <a:gd name="adj" fmla="val 33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10406301" y="2885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Μη Προσμέτρηση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375660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Έως πέντε ημέρες απουσίας μπορούν να μην προσμετρηθούν με απόφαση Συλλόγου Διδασκόντων.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651421"/>
            <a:ext cx="7556421" cy="1685092"/>
          </a:xfrm>
          <a:prstGeom prst="roundRect">
            <a:avLst>
              <a:gd name="adj" fmla="val 543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6514624" y="58858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Δικαιολόγηση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376273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Η δικαιολόγηση απουσιών ακολουθεί το άρθρο 26 ΦΕΚ 5130/10.9.2024.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0570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Προκλήσεις &amp; Λύσεις στην Καταχώρηση Απουσιών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902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Προκλήσεις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7138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Φορτωμένο ωρολόγιο πρόγραμμα.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1357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Δυσκολία συντονισμού εκπαιδευτικών.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255776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Ανάγκη μείωσης ωραρίου για υπεύθυνους τμημάτων.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7902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Λύσεις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437138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Απαιτείται μείωση ωραρίου (τουλάχιστον 1 ώρα/εβδομάδα).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517648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Ενίσχυση συνεργασίας μεταξύ εκπαιδευτικών.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61867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Εφαρμογή βέλτιστων πρακτικών διαχείρισης χρόνου.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66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Θερινή Εφημερία: Οργάνωση &amp; Προγραμματισμός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31251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Υποχρεώσεις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615571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Οι εκπαιδευτικοί έχουν υποχρεώσεις κατά τη θερινή περίοδο 2025.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015633" y="370832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3306604"/>
            <a:ext cx="288131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Σύστημα Εφημερίας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797022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Εφαρμόζεται σύστημα εκ περιτροπής εφημερίας.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75201" y="3708321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57591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Κατανομή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6249591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Γίνεται κατανομή καθηκόντων και αρμοδιοτήτων.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275201" y="5967889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1857256" y="57591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Διοικητικά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6249591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Περιλαμβάνεται διαχείριση διοικητικών εργασιών.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015633" y="5967889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4</a:t>
            </a:r>
            <a:endParaRPr lang="en-US" sz="2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7561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Πρακτικές Οδηγίες για Θερινή Εφημερία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33330"/>
            <a:ext cx="170021" cy="853321"/>
          </a:xfrm>
          <a:prstGeom prst="roundRect">
            <a:avLst>
              <a:gd name="adj" fmla="val 537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1303973" y="2833330"/>
            <a:ext cx="34119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Πρωτόκολλο Εγγράφων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323749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Τήρηση πρωτοκόλλου για εισερχόμενα-εξερχόμενα έγγραφα.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913465"/>
            <a:ext cx="170021" cy="853321"/>
          </a:xfrm>
          <a:prstGeom prst="roundRect">
            <a:avLst>
              <a:gd name="adj" fmla="val 537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1644134" y="3913465"/>
            <a:ext cx="30100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Εξυπηρέτηση Κοινού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403884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Διαδικασία εξυπηρέτησης γονέων/μαθητών.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993600"/>
            <a:ext cx="170021" cy="853321"/>
          </a:xfrm>
          <a:prstGeom prst="roundRect">
            <a:avLst>
              <a:gd name="adj" fmla="val 537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1984415" y="4993600"/>
            <a:ext cx="29525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Χειρισμός Αιτήσεων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484019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Διαχείριση αιτήσεων για πιστοποιητικά/βεβαιώσεις.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6073735"/>
            <a:ext cx="170021" cy="853321"/>
          </a:xfrm>
          <a:prstGeom prst="roundRect">
            <a:avLst>
              <a:gd name="adj" fmla="val 5378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4" name="Text 11"/>
          <p:cNvSpPr/>
          <p:nvPr/>
        </p:nvSpPr>
        <p:spPr>
          <a:xfrm>
            <a:off x="2324695" y="6073735"/>
            <a:ext cx="34878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Συνεργασία Διεύθυνσης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324695" y="6564154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Στενή συνεργασία με τη διεύθυνση του σχολείου.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792379"/>
            <a:ext cx="1074860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Ηλεκτρονικά Εργαλεία &amp; Υποστήριξη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880967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4975979"/>
            <a:ext cx="225421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myschool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5466398"/>
            <a:ext cx="22542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Χρήση πλατφόρμας myschool για απουσίες και θερινή περίοδο.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278" y="4880967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919067" y="4975979"/>
            <a:ext cx="22543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Gov.gr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919067" y="5466398"/>
            <a:ext cx="225432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Διασύνδεση με Gov.gr για ηλεκτρονικές υπηρεσίες.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884" y="4880967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50674" y="4975979"/>
            <a:ext cx="225432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Τεχνική Υποστήριξη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8250674" y="5820728"/>
            <a:ext cx="225432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Διαρκής τεχνική υποστήριξη και επίλυση προβλημάτων.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8491" y="4880967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582281" y="4975979"/>
            <a:ext cx="225432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Χρήσιμες Πηγές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1582281" y="5820728"/>
            <a:ext cx="225432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Πρόσβαση σε χρήσιμες πηγές και πρόσθετο υλικό επιμόρφωσης.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Custom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Montserrat Black</vt:lpstr>
      <vt:lpstr>Calibri</vt:lpstr>
      <vt:lpstr>Inconsolata</vt:lpstr>
      <vt:lpstr>Inconsolata Medium</vt:lpstr>
      <vt:lpstr>Inconsolata Bold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ΑΛΕΞΑΝΔΡΑ</cp:lastModifiedBy>
  <cp:revision>1</cp:revision>
  <dcterms:created xsi:type="dcterms:W3CDTF">2025-06-09T12:17:40Z</dcterms:created>
  <dcterms:modified xsi:type="dcterms:W3CDTF">2025-06-09T12:18:56Z</dcterms:modified>
</cp:coreProperties>
</file>