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7" r:id="rId22"/>
    <p:sldId id="279" r:id="rId23"/>
    <p:sldId id="281" r:id="rId24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5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08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1E7-215A-4431-B59C-1B4479B12FA7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3549-4104-4496-B6DD-C129BC57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372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1E7-215A-4431-B59C-1B4479B12FA7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3549-4104-4496-B6DD-C129BC57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1127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1E7-215A-4431-B59C-1B4479B12FA7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3549-4104-4496-B6DD-C129BC57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920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1E7-215A-4431-B59C-1B4479B12FA7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3549-4104-4496-B6DD-C129BC57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238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1E7-215A-4431-B59C-1B4479B12FA7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3549-4104-4496-B6DD-C129BC57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1657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1E7-215A-4431-B59C-1B4479B12FA7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3549-4104-4496-B6DD-C129BC57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5535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1E7-215A-4431-B59C-1B4479B12FA7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3549-4104-4496-B6DD-C129BC57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1700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1E7-215A-4431-B59C-1B4479B12FA7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3549-4104-4496-B6DD-C129BC57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625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1E7-215A-4431-B59C-1B4479B12FA7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3549-4104-4496-B6DD-C129BC57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9387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1E7-215A-4431-B59C-1B4479B12FA7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3549-4104-4496-B6DD-C129BC57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0734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6D1E7-215A-4431-B59C-1B4479B12FA7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B3549-4104-4496-B6DD-C129BC57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527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10000">
              <a:srgbClr val="CCFFFF"/>
            </a:gs>
            <a:gs pos="9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6D1E7-215A-4431-B59C-1B4479B12FA7}" type="datetimeFigureOut">
              <a:rPr lang="el-GR" smtClean="0"/>
              <a:t>11/9/2024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B3549-4104-4496-B6DD-C129BC57ACF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13874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3999" y="665019"/>
            <a:ext cx="10473267" cy="723206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2000" b="1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ΕΠΑΝΑΛΗΨΗ ΓΡΑΜΜΑΤΙΚΗΣ ΑΡΧΑΙΩΝ Α’ ΓΥΜΝΑΣΙΟΥ</a:t>
            </a:r>
            <a:r>
              <a:rPr lang="el-GR" sz="20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l-GR" sz="20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sz="2000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4" name="Πίνακας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3130205"/>
              </p:ext>
            </p:extLst>
          </p:nvPr>
        </p:nvGraphicFramePr>
        <p:xfrm>
          <a:off x="4055533" y="2496407"/>
          <a:ext cx="4110884" cy="3166936"/>
        </p:xfrm>
        <a:graphic>
          <a:graphicData uri="http://schemas.openxmlformats.org/drawingml/2006/table">
            <a:tbl>
              <a:tblPr firstRow="1" firstCol="1" bandRow="1"/>
              <a:tblGrid>
                <a:gridCol w="1768629">
                  <a:extLst>
                    <a:ext uri="{9D8B030D-6E8A-4147-A177-3AD203B41FA5}">
                      <a16:colId xmlns:a16="http://schemas.microsoft.com/office/drawing/2014/main" val="1707544528"/>
                    </a:ext>
                  </a:extLst>
                </a:gridCol>
                <a:gridCol w="835598">
                  <a:extLst>
                    <a:ext uri="{9D8B030D-6E8A-4147-A177-3AD203B41FA5}">
                      <a16:colId xmlns:a16="http://schemas.microsoft.com/office/drawing/2014/main" val="1291012409"/>
                    </a:ext>
                  </a:extLst>
                </a:gridCol>
                <a:gridCol w="712355">
                  <a:extLst>
                    <a:ext uri="{9D8B030D-6E8A-4147-A177-3AD203B41FA5}">
                      <a16:colId xmlns:a16="http://schemas.microsoft.com/office/drawing/2014/main" val="1802137629"/>
                    </a:ext>
                  </a:extLst>
                </a:gridCol>
                <a:gridCol w="794302">
                  <a:extLst>
                    <a:ext uri="{9D8B030D-6E8A-4147-A177-3AD203B41FA5}">
                      <a16:colId xmlns:a16="http://schemas.microsoft.com/office/drawing/2014/main" val="2965839630"/>
                    </a:ext>
                  </a:extLst>
                </a:gridCol>
              </a:tblGrid>
              <a:tr h="20554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Ενικός </a:t>
                      </a:r>
                      <a:r>
                        <a:rPr lang="el-GR" sz="1200" b="1" dirty="0" smtClean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αριθμός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64559"/>
                  </a:ext>
                </a:extLst>
              </a:tr>
              <a:tr h="205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αρσενικό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200" dirty="0" smtClean="0">
                        <a:effectLst/>
                        <a:latin typeface="Palatino Linotype" panose="0204050205050503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dirty="0" smtClean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θηλυκό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ουδέτερο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5499175"/>
                  </a:ext>
                </a:extLst>
              </a:tr>
              <a:tr h="205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Ονομαστική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ὁ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ἡ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τὸ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6385879"/>
                  </a:ext>
                </a:extLst>
              </a:tr>
              <a:tr h="205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Γενική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τοῦ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τῆ</a:t>
                      </a: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τοῦ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4830705"/>
                  </a:ext>
                </a:extLst>
              </a:tr>
              <a:tr h="205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Δοτική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τῷ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τῇ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τῷ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424501"/>
                  </a:ext>
                </a:extLst>
              </a:tr>
              <a:tr h="205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Αιτιατική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τὸ</a:t>
                      </a: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ν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τὴ</a:t>
                      </a: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ν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τὸ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563936"/>
                  </a:ext>
                </a:extLst>
              </a:tr>
              <a:tr h="205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Κλητική*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ὦ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ὦ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ὦ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3473379"/>
                  </a:ext>
                </a:extLst>
              </a:tr>
              <a:tr h="20554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Πληθυντικός αριθμός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5748372"/>
                  </a:ext>
                </a:extLst>
              </a:tr>
              <a:tr h="205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Ονομαστική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οἱ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αἱ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τὰ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5755072"/>
                  </a:ext>
                </a:extLst>
              </a:tr>
              <a:tr h="205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Γενική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τῶ</a:t>
                      </a: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ν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τῶ</a:t>
                      </a: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ν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τῶ</a:t>
                      </a: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ν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457040"/>
                  </a:ext>
                </a:extLst>
              </a:tr>
              <a:tr h="205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Δοτική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τοῖ</a:t>
                      </a: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ταῖ</a:t>
                      </a: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τοῖ</a:t>
                      </a: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2323974"/>
                  </a:ext>
                </a:extLst>
              </a:tr>
              <a:tr h="205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Αιτιατική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τοὺ</a:t>
                      </a: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τὰ</a:t>
                      </a: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Georgia" panose="02040502050405020303" pitchFamily="18" charset="0"/>
                        </a:rPr>
                        <a:t>ς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τὰ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37812"/>
                  </a:ext>
                </a:extLst>
              </a:tr>
              <a:tr h="2055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Κλητική*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ὦ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ὦ</a:t>
                      </a:r>
                      <a:endParaRPr lang="el-G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200" b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ὦ</a:t>
                      </a:r>
                      <a:endParaRPr lang="el-G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14052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114082" y="2311390"/>
            <a:ext cx="12103817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ΤΟ ΑΡΘΡΟ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Palatino Linotype" panose="0204050205050503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Στα τρία γένη κλίνεται ως εξής:</a:t>
            </a:r>
            <a:endParaRPr kumimoji="0" lang="el-GR" altLang="el-G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l-GR" altLang="el-G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081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5457" y="1362974"/>
            <a:ext cx="6240873" cy="457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118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7593" y="500332"/>
            <a:ext cx="6521570" cy="5848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1544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78966" y="1285336"/>
            <a:ext cx="6599208" cy="4891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327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44166"/>
          </a:xfrm>
        </p:spPr>
        <p:txBody>
          <a:bodyPr>
            <a:normAutofit/>
          </a:bodyPr>
          <a:lstStyle/>
          <a:p>
            <a:pPr algn="ctr"/>
            <a:r>
              <a:rPr lang="el-GR" sz="2000" b="1" dirty="0" smtClean="0">
                <a:latin typeface="Palatino Linotype" panose="02040502050505030304" pitchFamily="18" charset="0"/>
              </a:rPr>
              <a:t>ΣΧΗΜΑΤΙΣΜΟΣ ΕΝΕΣΤΩΤΑ –ΜΕΛΛΟΝΤΑ ΕΝΕΡΓΗΤΙΚΗΣ ΦΩΝΗΣ</a:t>
            </a:r>
            <a:endParaRPr lang="el-GR" sz="2000" b="1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854172"/>
              </p:ext>
            </p:extLst>
          </p:nvPr>
        </p:nvGraphicFramePr>
        <p:xfrm>
          <a:off x="1104182" y="1357114"/>
          <a:ext cx="10041145" cy="4899725"/>
        </p:xfrm>
        <a:graphic>
          <a:graphicData uri="http://schemas.openxmlformats.org/drawingml/2006/table">
            <a:tbl>
              <a:tblPr firstRow="1" firstCol="1" bandRow="1"/>
              <a:tblGrid>
                <a:gridCol w="2599652">
                  <a:extLst>
                    <a:ext uri="{9D8B030D-6E8A-4147-A177-3AD203B41FA5}">
                      <a16:colId xmlns:a16="http://schemas.microsoft.com/office/drawing/2014/main" val="2161876761"/>
                    </a:ext>
                  </a:extLst>
                </a:gridCol>
                <a:gridCol w="2765977">
                  <a:extLst>
                    <a:ext uri="{9D8B030D-6E8A-4147-A177-3AD203B41FA5}">
                      <a16:colId xmlns:a16="http://schemas.microsoft.com/office/drawing/2014/main" val="961471704"/>
                    </a:ext>
                  </a:extLst>
                </a:gridCol>
                <a:gridCol w="2075864">
                  <a:extLst>
                    <a:ext uri="{9D8B030D-6E8A-4147-A177-3AD203B41FA5}">
                      <a16:colId xmlns:a16="http://schemas.microsoft.com/office/drawing/2014/main" val="679630517"/>
                    </a:ext>
                  </a:extLst>
                </a:gridCol>
                <a:gridCol w="2599652">
                  <a:extLst>
                    <a:ext uri="{9D8B030D-6E8A-4147-A177-3AD203B41FA5}">
                      <a16:colId xmlns:a16="http://schemas.microsoft.com/office/drawing/2014/main" val="1680176847"/>
                    </a:ext>
                  </a:extLst>
                </a:gridCol>
              </a:tblGrid>
              <a:tr h="61010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οριστική ενεστώτα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οριστική μέλλοντα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522895"/>
                  </a:ext>
                </a:extLst>
              </a:tr>
              <a:tr h="6034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b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α.ε.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ν.ε.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α.ε.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b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ν.ε.</a:t>
                      </a:r>
                      <a:endParaRPr lang="el-GR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4623396"/>
                  </a:ext>
                </a:extLst>
              </a:tr>
              <a:tr h="36861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i="1" dirty="0" err="1" smtClean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</a:t>
                      </a:r>
                      <a:r>
                        <a:rPr lang="el-GR" sz="2000" i="1" dirty="0" smtClean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2000" b="1" i="1" dirty="0" smtClean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ω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2000" b="1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εις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2000" b="1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ει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τοξεύ-</a:t>
                      </a:r>
                      <a:r>
                        <a:rPr lang="el-GR" sz="2000" b="1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ομεν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τοξεύ-</a:t>
                      </a:r>
                      <a:r>
                        <a:rPr lang="el-GR" sz="2000" b="1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ετε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τοξεύ-</a:t>
                      </a:r>
                      <a:r>
                        <a:rPr lang="el-GR" sz="2000" b="1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ουσι</a:t>
                      </a:r>
                      <a:r>
                        <a:rPr lang="el-GR" sz="2000" b="1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(ν)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τοξεύω</a:t>
                      </a:r>
                      <a:b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τοξεύεις</a:t>
                      </a:r>
                      <a:b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τοξεύει</a:t>
                      </a:r>
                      <a:b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τοξεύουμε</a:t>
                      </a:r>
                      <a:b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τοξεύετε</a:t>
                      </a:r>
                      <a:b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τοξεύουν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2000" b="1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σ-ω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2000" b="1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σ-εις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2000" b="1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σ-ει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2000" b="1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σ-</a:t>
                      </a:r>
                      <a:r>
                        <a:rPr lang="el-GR" sz="2000" b="1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ομεν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2000" b="1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σ-</a:t>
                      </a:r>
                      <a:r>
                        <a:rPr lang="el-GR" sz="2000" b="1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ετε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τοξεύ</a:t>
                      </a:r>
                      <a:r>
                        <a:rPr lang="el-GR" sz="2000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l-GR" sz="2000" b="1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σ-</a:t>
                      </a:r>
                      <a:r>
                        <a:rPr lang="el-GR" sz="2000" b="1" i="1" dirty="0" err="1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ουσι</a:t>
                      </a:r>
                      <a:r>
                        <a:rPr lang="el-GR" sz="2000" b="1" i="1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(ν)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θα τοξεύσω</a:t>
                      </a:r>
                      <a:b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θα τοξεύσεις</a:t>
                      </a:r>
                      <a:b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θα τοξεύσει</a:t>
                      </a:r>
                      <a:b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θα τοξεύσουμε</a:t>
                      </a:r>
                      <a:b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θα τοξεύσετε</a:t>
                      </a:r>
                      <a:b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l-GR" sz="2000" dirty="0">
                          <a:effectLst/>
                          <a:latin typeface="Palatino Linotype" panose="020405020505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θα τοξεύσουν</a:t>
                      </a:r>
                      <a:endParaRPr lang="el-GR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3599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907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86441" y="928477"/>
            <a:ext cx="10515600" cy="490298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l-GR" b="1" dirty="0" smtClean="0">
                <a:latin typeface="Palatino Linotype" panose="02040502050505030304" pitchFamily="18" charset="0"/>
              </a:rPr>
              <a:t>Οριστική μέλλοντα ενεργητικής φωνής αφωνόληκτων βαρύτονων ρημάτων</a:t>
            </a:r>
          </a:p>
          <a:p>
            <a:r>
              <a:rPr lang="el-GR" dirty="0" smtClean="0">
                <a:latin typeface="Palatino Linotype" panose="02040502050505030304" pitchFamily="18" charset="0"/>
              </a:rPr>
              <a:t>Τα αφωνόληκτα ρήματα τα οποία έχουν χαρακτήρα άφωνο σύμφωνο, δηλαδή ουρανικό, χειλικό ή οδοντικό, σχηματίζουν την οριστική του μέλλοντα όπως τα φωνηεντόληκτα, με τη διαφορά ότι από τη συγχώνευση του χαρακτήρα των ρημάτων αυτών με τον χρονικό χαρακτήρα -σ- προκύπτουν τα ακόλουθα:</a:t>
            </a:r>
          </a:p>
          <a:p>
            <a:r>
              <a:rPr lang="el-GR" b="1" dirty="0" smtClean="0">
                <a:latin typeface="Palatino Linotype" panose="02040502050505030304" pitchFamily="18" charset="0"/>
              </a:rPr>
              <a:t>Χειλικός χαρακτήρας </a:t>
            </a:r>
            <a:r>
              <a:rPr lang="el-GR" dirty="0" smtClean="0">
                <a:latin typeface="Palatino Linotype" panose="02040502050505030304" pitchFamily="18" charset="0"/>
              </a:rPr>
              <a:t>π, β, φ (</a:t>
            </a:r>
            <a:r>
              <a:rPr lang="el-GR" dirty="0" err="1" smtClean="0">
                <a:latin typeface="Palatino Linotype" panose="02040502050505030304" pitchFamily="18" charset="0"/>
              </a:rPr>
              <a:t>πτ</a:t>
            </a:r>
            <a:r>
              <a:rPr lang="el-GR" dirty="0" smtClean="0">
                <a:latin typeface="Palatino Linotype" panose="02040502050505030304" pitchFamily="18" charset="0"/>
              </a:rPr>
              <a:t>) + σ → ψ</a:t>
            </a:r>
          </a:p>
          <a:p>
            <a:r>
              <a:rPr lang="el-GR" dirty="0" err="1" smtClean="0">
                <a:latin typeface="Palatino Linotype" panose="02040502050505030304" pitchFamily="18" charset="0"/>
              </a:rPr>
              <a:t>τρέπ</a:t>
            </a:r>
            <a:r>
              <a:rPr lang="el-GR" dirty="0" smtClean="0">
                <a:latin typeface="Palatino Linotype" panose="02040502050505030304" pitchFamily="18" charset="0"/>
              </a:rPr>
              <a:t>-ω → </a:t>
            </a:r>
            <a:r>
              <a:rPr lang="el-GR" dirty="0" err="1" smtClean="0">
                <a:latin typeface="Palatino Linotype" panose="02040502050505030304" pitchFamily="18" charset="0"/>
              </a:rPr>
              <a:t>τρέπ</a:t>
            </a:r>
            <a:r>
              <a:rPr lang="el-GR" dirty="0" smtClean="0">
                <a:latin typeface="Palatino Linotype" panose="02040502050505030304" pitchFamily="18" charset="0"/>
              </a:rPr>
              <a:t> + σ-ω → τρέψω</a:t>
            </a:r>
          </a:p>
          <a:p>
            <a:r>
              <a:rPr lang="el-GR" dirty="0" smtClean="0">
                <a:latin typeface="Palatino Linotype" panose="02040502050505030304" pitchFamily="18" charset="0"/>
              </a:rPr>
              <a:t>βλάπτω (θ. </a:t>
            </a:r>
            <a:r>
              <a:rPr lang="el-GR" dirty="0" err="1" smtClean="0">
                <a:latin typeface="Palatino Linotype" panose="02040502050505030304" pitchFamily="18" charset="0"/>
              </a:rPr>
              <a:t>βλαβ</a:t>
            </a:r>
            <a:r>
              <a:rPr lang="el-GR" dirty="0" smtClean="0">
                <a:latin typeface="Palatino Linotype" panose="02040502050505030304" pitchFamily="18" charset="0"/>
              </a:rPr>
              <a:t>-) → </a:t>
            </a:r>
            <a:r>
              <a:rPr lang="el-GR" dirty="0" err="1" smtClean="0">
                <a:latin typeface="Palatino Linotype" panose="02040502050505030304" pitchFamily="18" charset="0"/>
              </a:rPr>
              <a:t>βλάβ</a:t>
            </a:r>
            <a:r>
              <a:rPr lang="el-GR" dirty="0" smtClean="0">
                <a:latin typeface="Palatino Linotype" panose="02040502050505030304" pitchFamily="18" charset="0"/>
              </a:rPr>
              <a:t> + σ-ω → βλάψω</a:t>
            </a:r>
            <a:endParaRPr lang="en-US" dirty="0" smtClean="0">
              <a:latin typeface="Palatino Linotype" panose="02040502050505030304" pitchFamily="18" charset="0"/>
            </a:endParaRPr>
          </a:p>
          <a:p>
            <a:endParaRPr lang="el-GR" dirty="0" smtClean="0">
              <a:latin typeface="Palatino Linotype" panose="02040502050505030304" pitchFamily="18" charset="0"/>
            </a:endParaRPr>
          </a:p>
          <a:p>
            <a:r>
              <a:rPr lang="el-GR" b="1" dirty="0" smtClean="0">
                <a:latin typeface="Palatino Linotype" panose="02040502050505030304" pitchFamily="18" charset="0"/>
              </a:rPr>
              <a:t>Ουρανικός χαρακτήρας </a:t>
            </a:r>
            <a:r>
              <a:rPr lang="el-GR" dirty="0" smtClean="0">
                <a:latin typeface="Palatino Linotype" panose="02040502050505030304" pitchFamily="18" charset="0"/>
              </a:rPr>
              <a:t>κ, γ, χ (</a:t>
            </a:r>
            <a:r>
              <a:rPr lang="el-GR" dirty="0" err="1" smtClean="0">
                <a:latin typeface="Palatino Linotype" panose="02040502050505030304" pitchFamily="18" charset="0"/>
              </a:rPr>
              <a:t>ττ</a:t>
            </a:r>
            <a:r>
              <a:rPr lang="el-GR" dirty="0" smtClean="0">
                <a:latin typeface="Palatino Linotype" panose="02040502050505030304" pitchFamily="18" charset="0"/>
              </a:rPr>
              <a:t>, </a:t>
            </a:r>
            <a:r>
              <a:rPr lang="el-GR" dirty="0" err="1" smtClean="0">
                <a:latin typeface="Palatino Linotype" panose="02040502050505030304" pitchFamily="18" charset="0"/>
              </a:rPr>
              <a:t>σσ</a:t>
            </a:r>
            <a:r>
              <a:rPr lang="el-GR" dirty="0" smtClean="0">
                <a:latin typeface="Palatino Linotype" panose="02040502050505030304" pitchFamily="18" charset="0"/>
              </a:rPr>
              <a:t>) + σ → ξ</a:t>
            </a:r>
          </a:p>
          <a:p>
            <a:r>
              <a:rPr lang="el-GR" dirty="0" err="1" smtClean="0">
                <a:latin typeface="Palatino Linotype" panose="02040502050505030304" pitchFamily="18" charset="0"/>
              </a:rPr>
              <a:t>λέγ</a:t>
            </a:r>
            <a:r>
              <a:rPr lang="el-GR" dirty="0" smtClean="0">
                <a:latin typeface="Palatino Linotype" panose="02040502050505030304" pitchFamily="18" charset="0"/>
              </a:rPr>
              <a:t>-ω → </a:t>
            </a:r>
            <a:r>
              <a:rPr lang="el-GR" dirty="0" err="1" smtClean="0">
                <a:latin typeface="Palatino Linotype" panose="02040502050505030304" pitchFamily="18" charset="0"/>
              </a:rPr>
              <a:t>λέγ</a:t>
            </a:r>
            <a:r>
              <a:rPr lang="el-GR" dirty="0" smtClean="0">
                <a:latin typeface="Palatino Linotype" panose="02040502050505030304" pitchFamily="18" charset="0"/>
              </a:rPr>
              <a:t> + σ-ω → </a:t>
            </a:r>
            <a:r>
              <a:rPr lang="el-GR" dirty="0" err="1" smtClean="0">
                <a:latin typeface="Palatino Linotype" panose="02040502050505030304" pitchFamily="18" charset="0"/>
              </a:rPr>
              <a:t>λέξω</a:t>
            </a:r>
            <a:endParaRPr lang="el-GR" dirty="0" smtClean="0">
              <a:latin typeface="Palatino Linotype" panose="02040502050505030304" pitchFamily="18" charset="0"/>
            </a:endParaRPr>
          </a:p>
          <a:p>
            <a:r>
              <a:rPr lang="el-GR" dirty="0" err="1" smtClean="0">
                <a:latin typeface="Palatino Linotype" panose="02040502050505030304" pitchFamily="18" charset="0"/>
              </a:rPr>
              <a:t>τάττω</a:t>
            </a:r>
            <a:r>
              <a:rPr lang="el-GR" dirty="0" smtClean="0">
                <a:latin typeface="Palatino Linotype" panose="02040502050505030304" pitchFamily="18" charset="0"/>
              </a:rPr>
              <a:t> (θ. </a:t>
            </a:r>
            <a:r>
              <a:rPr lang="el-GR" dirty="0" err="1" smtClean="0">
                <a:latin typeface="Palatino Linotype" panose="02040502050505030304" pitchFamily="18" charset="0"/>
              </a:rPr>
              <a:t>ταγ</a:t>
            </a:r>
            <a:r>
              <a:rPr lang="el-GR" dirty="0" smtClean="0">
                <a:latin typeface="Palatino Linotype" panose="02040502050505030304" pitchFamily="18" charset="0"/>
              </a:rPr>
              <a:t>-) → </a:t>
            </a:r>
            <a:r>
              <a:rPr lang="el-GR" dirty="0" err="1" smtClean="0">
                <a:latin typeface="Palatino Linotype" panose="02040502050505030304" pitchFamily="18" charset="0"/>
              </a:rPr>
              <a:t>τάγ</a:t>
            </a:r>
            <a:r>
              <a:rPr lang="el-GR" dirty="0" smtClean="0">
                <a:latin typeface="Palatino Linotype" panose="02040502050505030304" pitchFamily="18" charset="0"/>
              </a:rPr>
              <a:t> + σ-ω → τάξω</a:t>
            </a:r>
            <a:endParaRPr lang="en-US" dirty="0" smtClean="0">
              <a:latin typeface="Palatino Linotype" panose="02040502050505030304" pitchFamily="18" charset="0"/>
            </a:endParaRPr>
          </a:p>
          <a:p>
            <a:endParaRPr lang="el-GR" dirty="0" smtClean="0">
              <a:latin typeface="Palatino Linotype" panose="02040502050505030304" pitchFamily="18" charset="0"/>
            </a:endParaRPr>
          </a:p>
          <a:p>
            <a:r>
              <a:rPr lang="el-GR" b="1" dirty="0" smtClean="0">
                <a:latin typeface="Palatino Linotype" panose="02040502050505030304" pitchFamily="18" charset="0"/>
              </a:rPr>
              <a:t>Οδοντικός χαρακτήρας </a:t>
            </a:r>
            <a:r>
              <a:rPr lang="el-GR" dirty="0" smtClean="0">
                <a:latin typeface="Palatino Linotype" panose="02040502050505030304" pitchFamily="18" charset="0"/>
              </a:rPr>
              <a:t>τ, δ, θ (ζ) + σ → αποβάλλεται ο οδοντικός χαρακτήρας και μένει το -σ-</a:t>
            </a:r>
          </a:p>
          <a:p>
            <a:r>
              <a:rPr lang="el-GR" dirty="0" err="1" smtClean="0">
                <a:latin typeface="Palatino Linotype" panose="02040502050505030304" pitchFamily="18" charset="0"/>
              </a:rPr>
              <a:t>πείθ</a:t>
            </a:r>
            <a:r>
              <a:rPr lang="el-GR" dirty="0" smtClean="0">
                <a:latin typeface="Palatino Linotype" panose="02040502050505030304" pitchFamily="18" charset="0"/>
              </a:rPr>
              <a:t>-ω → </a:t>
            </a:r>
            <a:r>
              <a:rPr lang="el-GR" dirty="0" err="1" smtClean="0">
                <a:latin typeface="Palatino Linotype" panose="02040502050505030304" pitchFamily="18" charset="0"/>
              </a:rPr>
              <a:t>πείθ</a:t>
            </a:r>
            <a:r>
              <a:rPr lang="el-GR" dirty="0" smtClean="0">
                <a:latin typeface="Palatino Linotype" panose="02040502050505030304" pitchFamily="18" charset="0"/>
              </a:rPr>
              <a:t> + σ-ω → πείσω</a:t>
            </a:r>
          </a:p>
          <a:p>
            <a:r>
              <a:rPr lang="el-GR" dirty="0" err="1" smtClean="0">
                <a:latin typeface="Palatino Linotype" panose="02040502050505030304" pitchFamily="18" charset="0"/>
              </a:rPr>
              <a:t>ψεύδω</a:t>
            </a:r>
            <a:r>
              <a:rPr lang="el-GR" dirty="0" smtClean="0">
                <a:latin typeface="Palatino Linotype" panose="02040502050505030304" pitchFamily="18" charset="0"/>
              </a:rPr>
              <a:t> → </a:t>
            </a:r>
            <a:r>
              <a:rPr lang="el-GR" dirty="0" err="1" smtClean="0">
                <a:latin typeface="Palatino Linotype" panose="02040502050505030304" pitchFamily="18" charset="0"/>
              </a:rPr>
              <a:t>ψεύδ</a:t>
            </a:r>
            <a:r>
              <a:rPr lang="el-GR" dirty="0" smtClean="0">
                <a:latin typeface="Palatino Linotype" panose="02040502050505030304" pitchFamily="18" charset="0"/>
              </a:rPr>
              <a:t> + σ-ω → </a:t>
            </a:r>
            <a:r>
              <a:rPr lang="el-GR" dirty="0" err="1" smtClean="0">
                <a:latin typeface="Palatino Linotype" panose="02040502050505030304" pitchFamily="18" charset="0"/>
              </a:rPr>
              <a:t>ψεύσω</a:t>
            </a:r>
            <a:endParaRPr lang="el-GR" dirty="0" smtClean="0">
              <a:latin typeface="Palatino Linotype" panose="0204050205050503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86156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9879"/>
          </a:xfrm>
        </p:spPr>
        <p:txBody>
          <a:bodyPr>
            <a:normAutofit/>
          </a:bodyPr>
          <a:lstStyle/>
          <a:p>
            <a:pPr algn="ctr"/>
            <a:r>
              <a:rPr lang="el-GR" sz="2000" b="1" dirty="0" smtClean="0">
                <a:latin typeface="Palatino Linotype" panose="02040502050505030304" pitchFamily="18" charset="0"/>
              </a:rPr>
              <a:t>ΣΧΗΜΑΤΙΣΜΟΣ ΠΑΡΑΤΑΤΙΚΟΥ -ΑΟΡΙΣΤΟΥ</a:t>
            </a:r>
            <a:endParaRPr lang="el-GR" sz="2000" b="1" dirty="0">
              <a:latin typeface="Palatino Linotype" panose="02040502050505030304" pitchFamily="18" charset="0"/>
            </a:endParaRPr>
          </a:p>
        </p:txBody>
      </p:sp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1553127"/>
              </p:ext>
            </p:extLst>
          </p:nvPr>
        </p:nvGraphicFramePr>
        <p:xfrm>
          <a:off x="2087592" y="1285336"/>
          <a:ext cx="7824159" cy="5201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Έγγραφο" r:id="rId3" imgW="5278768" imgH="6581535" progId="Word.Document.12">
                  <p:embed/>
                </p:oleObj>
              </mc:Choice>
              <mc:Fallback>
                <p:oleObj name="Έγγραφο" r:id="rId3" imgW="5278768" imgH="658153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87592" y="1285336"/>
                        <a:ext cx="7824159" cy="52017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2997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164566"/>
            <a:ext cx="10515600" cy="501239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sz="3300" b="1" dirty="0" smtClean="0">
                <a:latin typeface="Palatino Linotype" panose="02040502050505030304" pitchFamily="18" charset="0"/>
              </a:rPr>
              <a:t>ΠΡΟΣΟΧΗ ΜΕΓΑΛΗ!!!</a:t>
            </a:r>
          </a:p>
          <a:p>
            <a:r>
              <a:rPr lang="el-GR" dirty="0" smtClean="0">
                <a:latin typeface="Palatino Linotype" panose="02040502050505030304" pitchFamily="18" charset="0"/>
              </a:rPr>
              <a:t>Όσα ρήματα είναι σύνθετα με πρόθεση, δεν παίρνουν αύξηση στην αρχή του ρήματος αλλά ανάμεσα στην πρόθεση και το ρήμα.</a:t>
            </a:r>
          </a:p>
          <a:p>
            <a:r>
              <a:rPr lang="el-GR" dirty="0" smtClean="0">
                <a:latin typeface="Palatino Linotype" panose="02040502050505030304" pitchFamily="18" charset="0"/>
              </a:rPr>
              <a:t>Δηλαδή, το ρήμα δια-</a:t>
            </a:r>
            <a:r>
              <a:rPr lang="el-GR" dirty="0" err="1" smtClean="0">
                <a:latin typeface="Palatino Linotype" panose="02040502050505030304" pitchFamily="18" charset="0"/>
              </a:rPr>
              <a:t>λύω</a:t>
            </a:r>
            <a:r>
              <a:rPr lang="el-GR" dirty="0" smtClean="0">
                <a:latin typeface="Palatino Linotype" panose="02040502050505030304" pitchFamily="18" charset="0"/>
              </a:rPr>
              <a:t>, που είναι σύνθετο με την πρόθεση διά, στον παρατατικό δε θα γίνει ἐ διά </a:t>
            </a:r>
            <a:r>
              <a:rPr lang="el-GR" dirty="0" err="1" smtClean="0">
                <a:latin typeface="Palatino Linotype" panose="02040502050505030304" pitchFamily="18" charset="0"/>
              </a:rPr>
              <a:t>λυον</a:t>
            </a:r>
            <a:r>
              <a:rPr lang="el-GR" dirty="0" smtClean="0">
                <a:latin typeface="Palatino Linotype" panose="02040502050505030304" pitchFamily="18" charset="0"/>
              </a:rPr>
              <a:t> αλλά </a:t>
            </a:r>
            <a:r>
              <a:rPr lang="el-GR" dirty="0" err="1" smtClean="0">
                <a:latin typeface="Palatino Linotype" panose="02040502050505030304" pitchFamily="18" charset="0"/>
              </a:rPr>
              <a:t>δι</a:t>
            </a:r>
            <a:r>
              <a:rPr lang="el-GR" dirty="0" smtClean="0">
                <a:latin typeface="Palatino Linotype" panose="02040502050505030304" pitchFamily="18" charset="0"/>
              </a:rPr>
              <a:t>-έ-</a:t>
            </a:r>
            <a:r>
              <a:rPr lang="el-GR" dirty="0" err="1" smtClean="0">
                <a:latin typeface="Palatino Linotype" panose="02040502050505030304" pitchFamily="18" charset="0"/>
              </a:rPr>
              <a:t>λυον</a:t>
            </a:r>
            <a:r>
              <a:rPr lang="el-GR" dirty="0" smtClean="0">
                <a:latin typeface="Palatino Linotype" panose="02040502050505030304" pitchFamily="18" charset="0"/>
              </a:rPr>
              <a:t>.</a:t>
            </a:r>
          </a:p>
          <a:p>
            <a:r>
              <a:rPr lang="el-GR" dirty="0" smtClean="0">
                <a:latin typeface="Palatino Linotype" panose="02040502050505030304" pitchFamily="18" charset="0"/>
              </a:rPr>
              <a:t>Αυτή η αύξηση λέγεται εσωτερική.</a:t>
            </a:r>
          </a:p>
          <a:p>
            <a:r>
              <a:rPr lang="el-GR" dirty="0" smtClean="0">
                <a:latin typeface="Palatino Linotype" panose="02040502050505030304" pitchFamily="18" charset="0"/>
              </a:rPr>
              <a:t>Παρόμοια είναι και τα νέα ελληνικά:</a:t>
            </a:r>
          </a:p>
          <a:p>
            <a:r>
              <a:rPr lang="el-GR" dirty="0" smtClean="0">
                <a:latin typeface="Palatino Linotype" panose="02040502050505030304" pitchFamily="18" charset="0"/>
              </a:rPr>
              <a:t>Ο παρατατικός του ρήματος δια-γράφω κάνει </a:t>
            </a:r>
            <a:r>
              <a:rPr lang="el-GR" dirty="0" err="1" smtClean="0">
                <a:latin typeface="Palatino Linotype" panose="02040502050505030304" pitchFamily="18" charset="0"/>
              </a:rPr>
              <a:t>διέ-γραφα</a:t>
            </a:r>
            <a:r>
              <a:rPr lang="el-GR" dirty="0" smtClean="0">
                <a:latin typeface="Palatino Linotype" panose="02040502050505030304" pitchFamily="18" charset="0"/>
              </a:rPr>
              <a:t> και όχι ε-διά-</a:t>
            </a:r>
            <a:r>
              <a:rPr lang="el-GR" dirty="0" err="1" smtClean="0">
                <a:latin typeface="Palatino Linotype" panose="02040502050505030304" pitchFamily="18" charset="0"/>
              </a:rPr>
              <a:t>γραφα</a:t>
            </a:r>
            <a:r>
              <a:rPr lang="el-GR" dirty="0" smtClean="0">
                <a:latin typeface="Palatino Linotype" panose="02040502050505030304" pitchFamily="18" charset="0"/>
              </a:rPr>
              <a:t>! Ο παρατατικός του αποβάλλω κάνει απέβαλλα.</a:t>
            </a:r>
          </a:p>
          <a:p>
            <a:r>
              <a:rPr lang="el-GR" dirty="0" smtClean="0">
                <a:latin typeface="Palatino Linotype" panose="02040502050505030304" pitchFamily="18" charset="0"/>
              </a:rPr>
              <a:t>π.χ. Χθες με απέβαλε ο φιλόλογος, επειδή του είπα ότι δε μου αρέσουν τα αρχαία!!	      </a:t>
            </a:r>
          </a:p>
          <a:p>
            <a:endParaRPr lang="el-GR" dirty="0" smtClean="0">
              <a:latin typeface="Palatino Linotype" panose="02040502050505030304" pitchFamily="18" charset="0"/>
            </a:endParaRPr>
          </a:p>
          <a:p>
            <a:endParaRPr lang="el-GR" dirty="0" smtClean="0">
              <a:latin typeface="Palatino Linotype" panose="02040502050505030304" pitchFamily="18" charset="0"/>
            </a:endParaRPr>
          </a:p>
          <a:p>
            <a:r>
              <a:rPr lang="el-GR" dirty="0" err="1" smtClean="0">
                <a:latin typeface="Palatino Linotype" panose="02040502050505030304" pitchFamily="18" charset="0"/>
              </a:rPr>
              <a:t>διέ</a:t>
            </a:r>
            <a:r>
              <a:rPr lang="el-GR" dirty="0" smtClean="0">
                <a:latin typeface="Palatino Linotype" panose="02040502050505030304" pitchFamily="18" charset="0"/>
              </a:rPr>
              <a:t>-</a:t>
            </a:r>
            <a:r>
              <a:rPr lang="el-GR" dirty="0" err="1" smtClean="0">
                <a:latin typeface="Palatino Linotype" panose="02040502050505030304" pitchFamily="18" charset="0"/>
              </a:rPr>
              <a:t>λυ</a:t>
            </a:r>
            <a:r>
              <a:rPr lang="el-GR" dirty="0" smtClean="0">
                <a:latin typeface="Palatino Linotype" panose="02040502050505030304" pitchFamily="18" charset="0"/>
              </a:rPr>
              <a:t>-ον</a:t>
            </a:r>
          </a:p>
          <a:p>
            <a:r>
              <a:rPr lang="el-GR" dirty="0" err="1" smtClean="0">
                <a:latin typeface="Palatino Linotype" panose="02040502050505030304" pitchFamily="18" charset="0"/>
              </a:rPr>
              <a:t>διέ-λυ-ες</a:t>
            </a:r>
            <a:endParaRPr lang="el-GR" dirty="0" smtClean="0">
              <a:latin typeface="Palatino Linotype" panose="02040502050505030304" pitchFamily="18" charset="0"/>
            </a:endParaRPr>
          </a:p>
          <a:p>
            <a:r>
              <a:rPr lang="el-GR" dirty="0" err="1" smtClean="0">
                <a:latin typeface="Palatino Linotype" panose="02040502050505030304" pitchFamily="18" charset="0"/>
              </a:rPr>
              <a:t>διέ</a:t>
            </a:r>
            <a:r>
              <a:rPr lang="el-GR" dirty="0" smtClean="0">
                <a:latin typeface="Palatino Linotype" panose="02040502050505030304" pitchFamily="18" charset="0"/>
              </a:rPr>
              <a:t>-</a:t>
            </a:r>
            <a:r>
              <a:rPr lang="el-GR" dirty="0" err="1" smtClean="0">
                <a:latin typeface="Palatino Linotype" panose="02040502050505030304" pitchFamily="18" charset="0"/>
              </a:rPr>
              <a:t>λυ</a:t>
            </a:r>
            <a:r>
              <a:rPr lang="el-GR" dirty="0" smtClean="0">
                <a:latin typeface="Palatino Linotype" panose="02040502050505030304" pitchFamily="18" charset="0"/>
              </a:rPr>
              <a:t>-ε</a:t>
            </a:r>
          </a:p>
          <a:p>
            <a:r>
              <a:rPr lang="el-GR" dirty="0" err="1" smtClean="0">
                <a:latin typeface="Palatino Linotype" panose="02040502050505030304" pitchFamily="18" charset="0"/>
              </a:rPr>
              <a:t>διε-λύ-ομεν</a:t>
            </a:r>
            <a:endParaRPr lang="el-GR" dirty="0" smtClean="0">
              <a:latin typeface="Palatino Linotype" panose="02040502050505030304" pitchFamily="18" charset="0"/>
            </a:endParaRPr>
          </a:p>
          <a:p>
            <a:r>
              <a:rPr lang="el-GR" dirty="0" err="1" smtClean="0">
                <a:latin typeface="Palatino Linotype" panose="02040502050505030304" pitchFamily="18" charset="0"/>
              </a:rPr>
              <a:t>διε-λύ-ετε</a:t>
            </a:r>
            <a:endParaRPr lang="el-GR" dirty="0" smtClean="0">
              <a:latin typeface="Palatino Linotype" panose="02040502050505030304" pitchFamily="18" charset="0"/>
            </a:endParaRPr>
          </a:p>
          <a:p>
            <a:r>
              <a:rPr lang="el-GR" dirty="0" err="1" smtClean="0">
                <a:latin typeface="Palatino Linotype" panose="02040502050505030304" pitchFamily="18" charset="0"/>
              </a:rPr>
              <a:t>διέ</a:t>
            </a:r>
            <a:r>
              <a:rPr lang="el-GR" dirty="0" smtClean="0">
                <a:latin typeface="Palatino Linotype" panose="02040502050505030304" pitchFamily="18" charset="0"/>
              </a:rPr>
              <a:t>-</a:t>
            </a:r>
            <a:r>
              <a:rPr lang="el-GR" dirty="0" err="1" smtClean="0">
                <a:latin typeface="Palatino Linotype" panose="02040502050505030304" pitchFamily="18" charset="0"/>
              </a:rPr>
              <a:t>λυ</a:t>
            </a:r>
            <a:r>
              <a:rPr lang="el-GR" dirty="0" smtClean="0">
                <a:latin typeface="Palatino Linotype" panose="02040502050505030304" pitchFamily="18" charset="0"/>
              </a:rPr>
              <a:t>-ον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78319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92407"/>
          </a:xfrm>
        </p:spPr>
        <p:txBody>
          <a:bodyPr>
            <a:normAutofit/>
          </a:bodyPr>
          <a:lstStyle/>
          <a:p>
            <a:pPr algn="ctr"/>
            <a:r>
              <a:rPr lang="el-GR" sz="2000" b="1" dirty="0" smtClean="0">
                <a:latin typeface="Palatino Linotype" panose="02040502050505030304" pitchFamily="18" charset="0"/>
              </a:rPr>
              <a:t>ΣΧΗΜΑΤΙΣΜΟΣ ΠΑΡΑΚΕΙΜΕΝΟΥ –ΥΠΕΡΣΥΝΤΕΛΙΚΟΥ ΕΝΕΡΓΗΤΙΚΗΣ ΦΩΝΗΣ</a:t>
            </a:r>
            <a:endParaRPr lang="el-GR" sz="2000" b="1" dirty="0">
              <a:latin typeface="Palatino Linotype" panose="02040502050505030304" pitchFamily="18" charset="0"/>
            </a:endParaRPr>
          </a:p>
        </p:txBody>
      </p:sp>
      <p:pic>
        <p:nvPicPr>
          <p:cNvPr id="8" name="Θέση περιεχομένου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40015" y="1123615"/>
            <a:ext cx="5658928" cy="505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107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27872" y="1379439"/>
            <a:ext cx="5614123" cy="479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2839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2430" y="1299414"/>
            <a:ext cx="626277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0675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20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Φθόγγοι και γράμματα </a:t>
            </a:r>
            <a:endParaRPr lang="el-GR" sz="2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400" dirty="0">
                <a:latin typeface="Palatino Linotype" panose="02040502050505030304" pitchFamily="18" charset="0"/>
              </a:rPr>
              <a:t>Οι φθόγγοι της </a:t>
            </a:r>
            <a:r>
              <a:rPr lang="el-GR" sz="1400" dirty="0" err="1">
                <a:latin typeface="Palatino Linotype" panose="02040502050505030304" pitchFamily="18" charset="0"/>
              </a:rPr>
              <a:t>α.ε.</a:t>
            </a:r>
            <a:r>
              <a:rPr lang="el-GR" sz="1400" dirty="0">
                <a:latin typeface="Palatino Linotype" panose="02040502050505030304" pitchFamily="18" charset="0"/>
              </a:rPr>
              <a:t> παριστάνονται με 24 γράμματα, που είναι τα ίδια με αυτά της ν.ε. Οι φθόγγοι της </a:t>
            </a:r>
            <a:r>
              <a:rPr lang="el-GR" sz="1400" dirty="0" err="1">
                <a:latin typeface="Palatino Linotype" panose="02040502050505030304" pitchFamily="18" charset="0"/>
              </a:rPr>
              <a:t>α.ε.</a:t>
            </a:r>
            <a:r>
              <a:rPr lang="el-GR" sz="1400" dirty="0">
                <a:latin typeface="Palatino Linotype" panose="02040502050505030304" pitchFamily="18" charset="0"/>
              </a:rPr>
              <a:t> διαιρούνται σε φωνήεντα και σε σύμφωνα.</a:t>
            </a:r>
          </a:p>
          <a:p>
            <a:r>
              <a:rPr lang="el-GR" sz="1400" b="1" dirty="0">
                <a:latin typeface="Palatino Linotype" panose="02040502050505030304" pitchFamily="18" charset="0"/>
              </a:rPr>
              <a:t>Φωνήεντα</a:t>
            </a:r>
          </a:p>
          <a:p>
            <a:pPr lvl="0"/>
            <a:r>
              <a:rPr lang="el-GR" sz="1400" dirty="0">
                <a:latin typeface="Palatino Linotype" panose="02040502050505030304" pitchFamily="18" charset="0"/>
              </a:rPr>
              <a:t>Τα φωνήεντα διαιρούνται σε βραχύχρονα, μακρόχρονα και δίχρονα, με βάση τη διάρκεια της προφοράς τους.</a:t>
            </a:r>
          </a:p>
          <a:p>
            <a:pPr lvl="0"/>
            <a:r>
              <a:rPr lang="el-GR" sz="1400" dirty="0">
                <a:latin typeface="Palatino Linotype" panose="02040502050505030304" pitchFamily="18" charset="0"/>
              </a:rPr>
              <a:t>Τα βραχύχρονα ή βραχέα (σύμβολο βραχύτητας: ˘ ) προφέρονταν όπως και σήμερα, σε σύντομο (βραχύ) χρόνο: </a:t>
            </a:r>
            <a:r>
              <a:rPr lang="el-GR" sz="1400" i="1" dirty="0" err="1">
                <a:latin typeface="Palatino Linotype" panose="02040502050505030304" pitchFamily="18" charset="0"/>
              </a:rPr>
              <a:t>ἔλεος</a:t>
            </a:r>
            <a:r>
              <a:rPr lang="el-GR" sz="1400" dirty="0">
                <a:latin typeface="Palatino Linotype" panose="02040502050505030304" pitchFamily="18" charset="0"/>
              </a:rPr>
              <a:t> = [</a:t>
            </a:r>
            <a:r>
              <a:rPr lang="el-GR" sz="1400" dirty="0" err="1">
                <a:latin typeface="Palatino Linotype" panose="02040502050505030304" pitchFamily="18" charset="0"/>
              </a:rPr>
              <a:t>eleos</a:t>
            </a:r>
            <a:r>
              <a:rPr lang="el-GR" sz="1400" dirty="0">
                <a:latin typeface="Palatino Linotype" panose="02040502050505030304" pitchFamily="18" charset="0"/>
              </a:rPr>
              <a:t>].</a:t>
            </a:r>
          </a:p>
          <a:p>
            <a:pPr lvl="0"/>
            <a:r>
              <a:rPr lang="el-GR" sz="1400" dirty="0">
                <a:latin typeface="Palatino Linotype" panose="02040502050505030304" pitchFamily="18" charset="0"/>
              </a:rPr>
              <a:t>Τα μακρόχρονα ή μακρά (σύμβολο μακρότητας: ˉ) προφέρονταν περίπου σε διπλάσιο (μακρότερο) χρόνο.</a:t>
            </a:r>
          </a:p>
          <a:p>
            <a:pPr lvl="0"/>
            <a:r>
              <a:rPr lang="el-GR" sz="1400" dirty="0">
                <a:latin typeface="Palatino Linotype" panose="02040502050505030304" pitchFamily="18" charset="0"/>
              </a:rPr>
              <a:t>Το </a:t>
            </a:r>
            <a:r>
              <a:rPr lang="el-GR" sz="1400" b="1" dirty="0">
                <a:latin typeface="Palatino Linotype" panose="02040502050505030304" pitchFamily="18" charset="0"/>
              </a:rPr>
              <a:t>«η»</a:t>
            </a:r>
            <a:r>
              <a:rPr lang="el-GR" sz="1400" dirty="0">
                <a:latin typeface="Palatino Linotype" panose="02040502050505030304" pitchFamily="18" charset="0"/>
              </a:rPr>
              <a:t> ακουγόταν ως δύο </a:t>
            </a:r>
            <a:r>
              <a:rPr lang="el-GR" sz="1400" b="1" dirty="0">
                <a:latin typeface="Palatino Linotype" panose="02040502050505030304" pitchFamily="18" charset="0"/>
              </a:rPr>
              <a:t>«ε»</a:t>
            </a:r>
            <a:r>
              <a:rPr lang="el-GR" sz="1400" dirty="0">
                <a:latin typeface="Palatino Linotype" panose="02040502050505030304" pitchFamily="18" charset="0"/>
              </a:rPr>
              <a:t> (</a:t>
            </a:r>
            <a:r>
              <a:rPr lang="el-GR" sz="1400" dirty="0" err="1">
                <a:latin typeface="Palatino Linotype" panose="02040502050505030304" pitchFamily="18" charset="0"/>
              </a:rPr>
              <a:t>εε</a:t>
            </a:r>
            <a:r>
              <a:rPr lang="el-GR" sz="1400" dirty="0">
                <a:latin typeface="Palatino Linotype" panose="02040502050505030304" pitchFamily="18" charset="0"/>
              </a:rPr>
              <a:t>) και το </a:t>
            </a:r>
            <a:r>
              <a:rPr lang="el-GR" sz="1400" b="1" dirty="0">
                <a:latin typeface="Palatino Linotype" panose="02040502050505030304" pitchFamily="18" charset="0"/>
              </a:rPr>
              <a:t>«ω»</a:t>
            </a:r>
            <a:r>
              <a:rPr lang="el-GR" sz="1400" dirty="0">
                <a:latin typeface="Palatino Linotype" panose="02040502050505030304" pitchFamily="18" charset="0"/>
              </a:rPr>
              <a:t> ως δύο </a:t>
            </a:r>
            <a:r>
              <a:rPr lang="el-GR" sz="1400" b="1" dirty="0">
                <a:latin typeface="Palatino Linotype" panose="02040502050505030304" pitchFamily="18" charset="0"/>
              </a:rPr>
              <a:t>«ο»</a:t>
            </a:r>
            <a:r>
              <a:rPr lang="el-GR" sz="1400" dirty="0">
                <a:latin typeface="Palatino Linotype" panose="02040502050505030304" pitchFamily="18" charset="0"/>
              </a:rPr>
              <a:t> (</a:t>
            </a:r>
            <a:r>
              <a:rPr lang="el-GR" sz="1400" dirty="0" err="1">
                <a:latin typeface="Palatino Linotype" panose="02040502050505030304" pitchFamily="18" charset="0"/>
              </a:rPr>
              <a:t>οο</a:t>
            </a:r>
            <a:r>
              <a:rPr lang="el-GR" sz="1400" dirty="0">
                <a:latin typeface="Palatino Linotype" panose="02040502050505030304" pitchFamily="18" charset="0"/>
              </a:rPr>
              <a:t>): </a:t>
            </a:r>
            <a:r>
              <a:rPr lang="el-GR" sz="1400" i="1" dirty="0" err="1">
                <a:latin typeface="Palatino Linotype" panose="02040502050505030304" pitchFamily="18" charset="0"/>
              </a:rPr>
              <a:t>ἠώς</a:t>
            </a:r>
            <a:r>
              <a:rPr lang="el-GR" sz="1400" dirty="0">
                <a:latin typeface="Palatino Linotype" panose="02040502050505030304" pitchFamily="18" charset="0"/>
              </a:rPr>
              <a:t> (η χαραυγή) = [</a:t>
            </a:r>
            <a:r>
              <a:rPr lang="el-GR" sz="1400" dirty="0" err="1">
                <a:latin typeface="Palatino Linotype" panose="02040502050505030304" pitchFamily="18" charset="0"/>
              </a:rPr>
              <a:t>eeoos</a:t>
            </a:r>
            <a:r>
              <a:rPr lang="el-GR" sz="1400" dirty="0">
                <a:latin typeface="Palatino Linotype" panose="02040502050505030304" pitchFamily="18" charset="0"/>
              </a:rPr>
              <a:t>].</a:t>
            </a:r>
          </a:p>
          <a:p>
            <a:pPr lvl="0"/>
            <a:r>
              <a:rPr lang="el-GR" sz="1400" dirty="0">
                <a:latin typeface="Palatino Linotype" panose="02040502050505030304" pitchFamily="18" charset="0"/>
              </a:rPr>
              <a:t>Τα δίχρονα ήταν σε κάποιες λέξεις βραχέα και σε κάποιες μακρά.</a:t>
            </a:r>
          </a:p>
          <a:p>
            <a:endParaRPr lang="el-GR" sz="1400" dirty="0">
              <a:latin typeface="Palatino Linotype" panose="02040502050505030304" pitchFamily="18" charset="0"/>
            </a:endParaRPr>
          </a:p>
        </p:txBody>
      </p:sp>
      <p:pic>
        <p:nvPicPr>
          <p:cNvPr id="4" name="Εικόνα 3" descr="φωνήεντα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416725"/>
            <a:ext cx="7358331" cy="140610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55942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56936" y="1411557"/>
            <a:ext cx="5960853" cy="464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3765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768" y="406908"/>
            <a:ext cx="9808464" cy="6044184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3106" y="406908"/>
            <a:ext cx="9808464" cy="6259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8840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Πίνακας 6"/>
          <p:cNvGraphicFramePr>
            <a:graphicFrameLocks noGrp="1"/>
          </p:cNvGraphicFramePr>
          <p:nvPr>
            <p:extLst/>
          </p:nvPr>
        </p:nvGraphicFramePr>
        <p:xfrm>
          <a:off x="1685928" y="1200148"/>
          <a:ext cx="9210669" cy="4867276"/>
        </p:xfrm>
        <a:graphic>
          <a:graphicData uri="http://schemas.openxmlformats.org/drawingml/2006/table">
            <a:tbl>
              <a:tblPr/>
              <a:tblGrid>
                <a:gridCol w="821654">
                  <a:extLst>
                    <a:ext uri="{9D8B030D-6E8A-4147-A177-3AD203B41FA5}">
                      <a16:colId xmlns:a16="http://schemas.microsoft.com/office/drawing/2014/main" val="4132074392"/>
                    </a:ext>
                  </a:extLst>
                </a:gridCol>
                <a:gridCol w="237044">
                  <a:extLst>
                    <a:ext uri="{9D8B030D-6E8A-4147-A177-3AD203B41FA5}">
                      <a16:colId xmlns:a16="http://schemas.microsoft.com/office/drawing/2014/main" val="3821345693"/>
                    </a:ext>
                  </a:extLst>
                </a:gridCol>
                <a:gridCol w="625189">
                  <a:extLst>
                    <a:ext uri="{9D8B030D-6E8A-4147-A177-3AD203B41FA5}">
                      <a16:colId xmlns:a16="http://schemas.microsoft.com/office/drawing/2014/main" val="1263358581"/>
                    </a:ext>
                  </a:extLst>
                </a:gridCol>
                <a:gridCol w="115899">
                  <a:extLst>
                    <a:ext uri="{9D8B030D-6E8A-4147-A177-3AD203B41FA5}">
                      <a16:colId xmlns:a16="http://schemas.microsoft.com/office/drawing/2014/main" val="3238938612"/>
                    </a:ext>
                  </a:extLst>
                </a:gridCol>
                <a:gridCol w="741088">
                  <a:extLst>
                    <a:ext uri="{9D8B030D-6E8A-4147-A177-3AD203B41FA5}">
                      <a16:colId xmlns:a16="http://schemas.microsoft.com/office/drawing/2014/main" val="1043390536"/>
                    </a:ext>
                  </a:extLst>
                </a:gridCol>
                <a:gridCol w="905641">
                  <a:extLst>
                    <a:ext uri="{9D8B030D-6E8A-4147-A177-3AD203B41FA5}">
                      <a16:colId xmlns:a16="http://schemas.microsoft.com/office/drawing/2014/main" val="1065104923"/>
                    </a:ext>
                  </a:extLst>
                </a:gridCol>
                <a:gridCol w="576535">
                  <a:extLst>
                    <a:ext uri="{9D8B030D-6E8A-4147-A177-3AD203B41FA5}">
                      <a16:colId xmlns:a16="http://schemas.microsoft.com/office/drawing/2014/main" val="1030967927"/>
                    </a:ext>
                  </a:extLst>
                </a:gridCol>
                <a:gridCol w="741088">
                  <a:extLst>
                    <a:ext uri="{9D8B030D-6E8A-4147-A177-3AD203B41FA5}">
                      <a16:colId xmlns:a16="http://schemas.microsoft.com/office/drawing/2014/main" val="2407654167"/>
                    </a:ext>
                  </a:extLst>
                </a:gridCol>
                <a:gridCol w="741088">
                  <a:extLst>
                    <a:ext uri="{9D8B030D-6E8A-4147-A177-3AD203B41FA5}">
                      <a16:colId xmlns:a16="http://schemas.microsoft.com/office/drawing/2014/main" val="1605939106"/>
                    </a:ext>
                  </a:extLst>
                </a:gridCol>
                <a:gridCol w="741088">
                  <a:extLst>
                    <a:ext uri="{9D8B030D-6E8A-4147-A177-3AD203B41FA5}">
                      <a16:colId xmlns:a16="http://schemas.microsoft.com/office/drawing/2014/main" val="792842076"/>
                    </a:ext>
                  </a:extLst>
                </a:gridCol>
                <a:gridCol w="124933">
                  <a:extLst>
                    <a:ext uri="{9D8B030D-6E8A-4147-A177-3AD203B41FA5}">
                      <a16:colId xmlns:a16="http://schemas.microsoft.com/office/drawing/2014/main" val="3773659690"/>
                    </a:ext>
                  </a:extLst>
                </a:gridCol>
                <a:gridCol w="616158">
                  <a:extLst>
                    <a:ext uri="{9D8B030D-6E8A-4147-A177-3AD203B41FA5}">
                      <a16:colId xmlns:a16="http://schemas.microsoft.com/office/drawing/2014/main" val="3283264666"/>
                    </a:ext>
                  </a:extLst>
                </a:gridCol>
                <a:gridCol w="741088">
                  <a:extLst>
                    <a:ext uri="{9D8B030D-6E8A-4147-A177-3AD203B41FA5}">
                      <a16:colId xmlns:a16="http://schemas.microsoft.com/office/drawing/2014/main" val="36161586"/>
                    </a:ext>
                  </a:extLst>
                </a:gridCol>
                <a:gridCol w="741088">
                  <a:extLst>
                    <a:ext uri="{9D8B030D-6E8A-4147-A177-3AD203B41FA5}">
                      <a16:colId xmlns:a16="http://schemas.microsoft.com/office/drawing/2014/main" val="3812799371"/>
                    </a:ext>
                  </a:extLst>
                </a:gridCol>
                <a:gridCol w="741088">
                  <a:extLst>
                    <a:ext uri="{9D8B030D-6E8A-4147-A177-3AD203B41FA5}">
                      <a16:colId xmlns:a16="http://schemas.microsoft.com/office/drawing/2014/main" val="1208726579"/>
                    </a:ext>
                  </a:extLst>
                </a:gridCol>
              </a:tblGrid>
              <a:tr h="392526">
                <a:tc gridSpan="15">
                  <a:txBody>
                    <a:bodyPr/>
                    <a:lstStyle/>
                    <a:p>
                      <a:pPr algn="ctr" fontAlgn="t"/>
                      <a:r>
                        <a:rPr lang="el-GR" sz="1100" b="1" dirty="0">
                          <a:effectLst/>
                        </a:rPr>
                        <a:t>Ενικός αριθμός</a:t>
                      </a:r>
                    </a:p>
                  </a:txBody>
                  <a:tcPr marL="91415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7088585"/>
                  </a:ext>
                </a:extLst>
              </a:tr>
              <a:tr h="1528621"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dirty="0">
                          <a:effectLst/>
                        </a:rPr>
                        <a:t>ὁ</a:t>
                      </a:r>
                      <a:br>
                        <a:rPr lang="el-GR" sz="1100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τοῦ</a:t>
                      </a:r>
                      <a:r>
                        <a:rPr lang="el-GR" sz="1100" dirty="0">
                          <a:effectLst/>
                        </a:rPr>
                        <a:t/>
                      </a:r>
                      <a:br>
                        <a:rPr lang="el-GR" sz="1100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τῷ</a:t>
                      </a:r>
                      <a:r>
                        <a:rPr lang="el-GR" sz="1100" dirty="0">
                          <a:effectLst/>
                        </a:rPr>
                        <a:t/>
                      </a:r>
                      <a:br>
                        <a:rPr lang="el-GR" sz="1100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τὸν</a:t>
                      </a:r>
                      <a:r>
                        <a:rPr lang="el-GR" sz="1100" dirty="0">
                          <a:effectLst/>
                        </a:rPr>
                        <a:t/>
                      </a:r>
                      <a:br>
                        <a:rPr lang="el-GR" sz="1100" dirty="0">
                          <a:effectLst/>
                        </a:rPr>
                      </a:br>
                      <a:r>
                        <a:rPr lang="el-GR" sz="1100" dirty="0">
                          <a:effectLst/>
                        </a:rPr>
                        <a:t>ὦ</a:t>
                      </a:r>
                    </a:p>
                  </a:txBody>
                  <a:tcPr marL="91415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σο</a:t>
                      </a:r>
                      <a:r>
                        <a:rPr lang="el-GR" sz="1100" b="1">
                          <a:solidFill>
                            <a:srgbClr val="2196F3"/>
                          </a:solidFill>
                          <a:effectLst/>
                        </a:rPr>
                        <a:t>φ</a:t>
                      </a:r>
                      <a:r>
                        <a:rPr lang="el-GR" sz="1100" b="1">
                          <a:effectLst/>
                        </a:rPr>
                        <a:t>ὸς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οῦ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ῷ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ὸν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ὲ</a:t>
                      </a:r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l-GR" sz="1100" dirty="0">
                          <a:effectLst/>
                        </a:rPr>
                        <a:t>δίκα</a:t>
                      </a:r>
                      <a:r>
                        <a:rPr lang="el-GR" sz="1100" b="1" dirty="0">
                          <a:solidFill>
                            <a:srgbClr val="F44336"/>
                          </a:solidFill>
                          <a:effectLst/>
                        </a:rPr>
                        <a:t>ι</a:t>
                      </a:r>
                      <a:r>
                        <a:rPr lang="el-GR" sz="1100" b="1" dirty="0">
                          <a:effectLst/>
                        </a:rPr>
                        <a:t>ος</a:t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>
                          <a:effectLst/>
                        </a:rPr>
                        <a:t>δικαί</a:t>
                      </a:r>
                      <a:r>
                        <a:rPr lang="el-GR" sz="1100" b="1" dirty="0">
                          <a:effectLst/>
                        </a:rPr>
                        <a:t>ου</a:t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δικαί</a:t>
                      </a:r>
                      <a:r>
                        <a:rPr lang="el-GR" sz="1100" b="1" dirty="0" err="1">
                          <a:effectLst/>
                        </a:rPr>
                        <a:t>ῳ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>
                          <a:effectLst/>
                        </a:rPr>
                        <a:t>δίκαι</a:t>
                      </a:r>
                      <a:r>
                        <a:rPr lang="el-GR" sz="1100" b="1" dirty="0">
                          <a:effectLst/>
                        </a:rPr>
                        <a:t>ον</a:t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>
                          <a:effectLst/>
                        </a:rPr>
                        <a:t>δίκαι</a:t>
                      </a:r>
                      <a:r>
                        <a:rPr lang="el-GR" sz="1100" b="1" dirty="0">
                          <a:effectLst/>
                        </a:rPr>
                        <a:t>ε</a:t>
                      </a:r>
                      <a:endParaRPr lang="el-GR" sz="1100" dirty="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l-GR" sz="1100" dirty="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dirty="0">
                          <a:effectLst/>
                        </a:rPr>
                        <a:t>καθα</a:t>
                      </a:r>
                      <a:r>
                        <a:rPr lang="el-GR" sz="1100" b="1" dirty="0">
                          <a:solidFill>
                            <a:srgbClr val="F44336"/>
                          </a:solidFill>
                          <a:effectLst/>
                        </a:rPr>
                        <a:t>ρ</a:t>
                      </a:r>
                      <a:r>
                        <a:rPr lang="el-GR" sz="1100" b="1" dirty="0">
                          <a:effectLst/>
                        </a:rPr>
                        <a:t>ός</a:t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οῦ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ῷ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όν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>
                          <a:effectLst/>
                        </a:rPr>
                        <a:t>καθαρ</a:t>
                      </a:r>
                      <a:r>
                        <a:rPr lang="el-GR" sz="1100" b="1" dirty="0">
                          <a:effectLst/>
                        </a:rPr>
                        <a:t>έ</a:t>
                      </a:r>
                      <a:endParaRPr lang="el-GR" sz="1100" dirty="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ἡ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τῆς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τῇ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τὴν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ὦ</a:t>
                      </a: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dirty="0">
                          <a:effectLst/>
                        </a:rPr>
                        <a:t>σοφ</a:t>
                      </a:r>
                      <a:r>
                        <a:rPr lang="el-GR" sz="1100" b="1" dirty="0">
                          <a:solidFill>
                            <a:srgbClr val="2196F3"/>
                          </a:solidFill>
                          <a:effectLst/>
                        </a:rPr>
                        <a:t>ὴ</a:t>
                      </a:r>
                      <a:r>
                        <a:rPr lang="el-GR" sz="1100" b="1" baseline="30000" dirty="0">
                          <a:solidFill>
                            <a:srgbClr val="2196F3"/>
                          </a:solidFill>
                          <a:effectLst/>
                        </a:rPr>
                        <a:t>1</a:t>
                      </a:r>
                      <a:r>
                        <a:rPr lang="el-GR" sz="1100" b="1" dirty="0">
                          <a:solidFill>
                            <a:srgbClr val="2196F3"/>
                          </a:solidFill>
                          <a:effectLst/>
                        </a:rPr>
                        <a:t/>
                      </a:r>
                      <a:br>
                        <a:rPr lang="el-GR" sz="1100" b="1" dirty="0">
                          <a:solidFill>
                            <a:srgbClr val="2196F3"/>
                          </a:solidFill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σοφ</a:t>
                      </a:r>
                      <a:r>
                        <a:rPr lang="el-GR" sz="1100" b="1" dirty="0" err="1">
                          <a:effectLst/>
                        </a:rPr>
                        <a:t>ῆς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σοφ</a:t>
                      </a:r>
                      <a:r>
                        <a:rPr lang="el-GR" sz="1100" b="1" dirty="0" err="1">
                          <a:effectLst/>
                        </a:rPr>
                        <a:t>ῇ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σοφ</a:t>
                      </a:r>
                      <a:r>
                        <a:rPr lang="el-GR" sz="1100" b="1" dirty="0" err="1">
                          <a:effectLst/>
                        </a:rPr>
                        <a:t>ὴν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σοφ</a:t>
                      </a:r>
                      <a:r>
                        <a:rPr lang="el-GR" sz="1100" b="1" dirty="0" err="1">
                          <a:effectLst/>
                        </a:rPr>
                        <a:t>ὴ</a:t>
                      </a:r>
                      <a:endParaRPr lang="el-GR" sz="1100" dirty="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solidFill>
                            <a:srgbClr val="F44336"/>
                          </a:solidFill>
                          <a:effectLst/>
                        </a:rPr>
                        <a:t>α</a:t>
                      </a:r>
                      <a:r>
                        <a:rPr lang="el-GR" sz="1100" b="1" baseline="30000">
                          <a:solidFill>
                            <a:srgbClr val="F44336"/>
                          </a:solidFill>
                          <a:effectLst/>
                        </a:rPr>
                        <a:t>2</a:t>
                      </a:r>
                      <a:r>
                        <a:rPr lang="el-GR" sz="1100" b="1">
                          <a:solidFill>
                            <a:srgbClr val="F44336"/>
                          </a:solidFill>
                          <a:effectLst/>
                        </a:rPr>
                        <a:t/>
                      </a:r>
                      <a:br>
                        <a:rPr lang="el-GR" sz="1100" b="1">
                          <a:solidFill>
                            <a:srgbClr val="F44336"/>
                          </a:solidFill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ας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ᾳ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αν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α</a:t>
                      </a:r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καθαρ</a:t>
                      </a:r>
                      <a:r>
                        <a:rPr lang="el-GR" sz="1100" b="1">
                          <a:solidFill>
                            <a:srgbClr val="F44336"/>
                          </a:solidFill>
                          <a:effectLst/>
                        </a:rPr>
                        <a:t>ά</a:t>
                      </a:r>
                      <a:r>
                        <a:rPr lang="el-GR" sz="1100" b="1" baseline="30000">
                          <a:solidFill>
                            <a:srgbClr val="F44336"/>
                          </a:solidFill>
                          <a:effectLst/>
                        </a:rPr>
                        <a:t>2</a:t>
                      </a:r>
                      <a:r>
                        <a:rPr lang="el-GR" sz="1100" b="1">
                          <a:solidFill>
                            <a:srgbClr val="F44336"/>
                          </a:solidFill>
                          <a:effectLst/>
                        </a:rPr>
                        <a:t/>
                      </a:r>
                      <a:br>
                        <a:rPr lang="el-GR" sz="1100" b="1">
                          <a:solidFill>
                            <a:srgbClr val="F44336"/>
                          </a:solidFill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καθαρ</a:t>
                      </a:r>
                      <a:r>
                        <a:rPr lang="el-GR" sz="1100" b="1">
                          <a:effectLst/>
                        </a:rPr>
                        <a:t>ᾶς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καθαρ</a:t>
                      </a:r>
                      <a:r>
                        <a:rPr lang="el-GR" sz="1100" b="1">
                          <a:effectLst/>
                        </a:rPr>
                        <a:t>ᾷ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καθαρ</a:t>
                      </a:r>
                      <a:r>
                        <a:rPr lang="el-GR" sz="1100" b="1">
                          <a:effectLst/>
                        </a:rPr>
                        <a:t>άν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καθαρ</a:t>
                      </a:r>
                      <a:r>
                        <a:rPr lang="el-GR" sz="1100" b="1">
                          <a:effectLst/>
                        </a:rPr>
                        <a:t>ά</a:t>
                      </a:r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τὸ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τοῦ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τῷ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τὸ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ὦ</a:t>
                      </a: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ὸν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οῦ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ῷ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ὸν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ὸν</a:t>
                      </a:r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δίκαι</a:t>
                      </a:r>
                      <a:r>
                        <a:rPr lang="el-GR" sz="1100" b="1">
                          <a:effectLst/>
                        </a:rPr>
                        <a:t>ον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ου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ῳ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δίκαι</a:t>
                      </a:r>
                      <a:r>
                        <a:rPr lang="el-GR" sz="1100" b="1">
                          <a:effectLst/>
                        </a:rPr>
                        <a:t>ον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δίκαι</a:t>
                      </a:r>
                      <a:r>
                        <a:rPr lang="el-GR" sz="1100" b="1">
                          <a:effectLst/>
                        </a:rPr>
                        <a:t>ον</a:t>
                      </a:r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ὸν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οῦ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ῷ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ὸν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ὸν</a:t>
                      </a:r>
                      <a:endParaRPr lang="el-GR" sz="1100" dirty="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385418"/>
                  </a:ext>
                </a:extLst>
              </a:tr>
              <a:tr h="392526">
                <a:tc gridSpan="15">
                  <a:txBody>
                    <a:bodyPr/>
                    <a:lstStyle/>
                    <a:p>
                      <a:pPr algn="ctr" fontAlgn="t"/>
                      <a:r>
                        <a:rPr lang="el-GR" sz="1100" b="1" dirty="0">
                          <a:effectLst/>
                        </a:rPr>
                        <a:t>Πληθυντικός αριθμός</a:t>
                      </a:r>
                    </a:p>
                  </a:txBody>
                  <a:tcPr marL="91415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104083"/>
                  </a:ext>
                </a:extLst>
              </a:tr>
              <a:tr h="1999433">
                <a:tc gridSpan="2"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οἱ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τῶν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τοῖς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τοὺς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ὦ</a:t>
                      </a:r>
                    </a:p>
                  </a:txBody>
                  <a:tcPr marL="91415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οὶ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ῶν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οῖς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οὺς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οὶ</a:t>
                      </a:r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δίκαι</a:t>
                      </a:r>
                      <a:r>
                        <a:rPr lang="el-GR" sz="1100" b="1">
                          <a:effectLst/>
                        </a:rPr>
                        <a:t>οι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ων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οις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ους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δίκαι</a:t>
                      </a:r>
                      <a:r>
                        <a:rPr lang="el-GR" sz="1100" b="1">
                          <a:effectLst/>
                        </a:rPr>
                        <a:t>οι</a:t>
                      </a:r>
                      <a:br>
                        <a:rPr lang="el-GR" sz="1100" b="1">
                          <a:effectLst/>
                        </a:rPr>
                      </a:br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οὶ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ῶν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οῖς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οὺς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οὶ</a:t>
                      </a:r>
                      <a:endParaRPr lang="el-GR" sz="1100" dirty="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αἱ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τῶν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ταῖς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τὰς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ὦ</a:t>
                      </a: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αὶ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ῶν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αῖς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ὰς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αὶ</a:t>
                      </a:r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δίκαι</a:t>
                      </a:r>
                      <a:r>
                        <a:rPr lang="el-GR" sz="1100" b="1">
                          <a:effectLst/>
                        </a:rPr>
                        <a:t>αι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ων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αις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ας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δίκαι</a:t>
                      </a:r>
                      <a:r>
                        <a:rPr lang="el-GR" sz="1100" b="1">
                          <a:effectLst/>
                        </a:rPr>
                        <a:t>αι</a:t>
                      </a:r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καθαρ</a:t>
                      </a:r>
                      <a:r>
                        <a:rPr lang="el-GR" sz="1100" b="1">
                          <a:effectLst/>
                        </a:rPr>
                        <a:t>αί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καθαρ</a:t>
                      </a:r>
                      <a:r>
                        <a:rPr lang="el-GR" sz="1100" b="1">
                          <a:effectLst/>
                        </a:rPr>
                        <a:t>ῶν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καθαρ</a:t>
                      </a:r>
                      <a:r>
                        <a:rPr lang="el-GR" sz="1100" b="1">
                          <a:effectLst/>
                        </a:rPr>
                        <a:t>αῖς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καθαρ</a:t>
                      </a:r>
                      <a:r>
                        <a:rPr lang="el-GR" sz="1100" b="1">
                          <a:effectLst/>
                        </a:rPr>
                        <a:t>άς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καθαρ</a:t>
                      </a:r>
                      <a:r>
                        <a:rPr lang="el-GR" sz="1100" b="1">
                          <a:effectLst/>
                        </a:rPr>
                        <a:t>αί</a:t>
                      </a:r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t"/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τὰ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τῶν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τοῖς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τὰ</a:t>
                      </a:r>
                      <a:br>
                        <a:rPr lang="el-GR" sz="1100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ὦ</a:t>
                      </a: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ὰ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ῶν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οῖς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ὰ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σοφ</a:t>
                      </a:r>
                      <a:r>
                        <a:rPr lang="el-GR" sz="1100" b="1">
                          <a:effectLst/>
                        </a:rPr>
                        <a:t>ὰ</a:t>
                      </a:r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>
                          <a:effectLst/>
                        </a:rPr>
                        <a:t>δίκαι</a:t>
                      </a:r>
                      <a:r>
                        <a:rPr lang="el-GR" sz="1100" b="1">
                          <a:effectLst/>
                        </a:rPr>
                        <a:t>α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ων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δικαί</a:t>
                      </a:r>
                      <a:r>
                        <a:rPr lang="el-GR" sz="1100" b="1">
                          <a:effectLst/>
                        </a:rPr>
                        <a:t>οις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δίκαι</a:t>
                      </a:r>
                      <a:r>
                        <a:rPr lang="el-GR" sz="1100" b="1">
                          <a:effectLst/>
                        </a:rPr>
                        <a:t>α</a:t>
                      </a:r>
                      <a:br>
                        <a:rPr lang="el-GR" sz="1100" b="1">
                          <a:effectLst/>
                        </a:rPr>
                      </a:br>
                      <a:r>
                        <a:rPr lang="el-GR" sz="1100">
                          <a:effectLst/>
                        </a:rPr>
                        <a:t>δίκαι</a:t>
                      </a:r>
                      <a:r>
                        <a:rPr lang="el-GR" sz="1100" b="1">
                          <a:effectLst/>
                        </a:rPr>
                        <a:t>α</a:t>
                      </a:r>
                      <a:endParaRPr lang="el-GR" sz="110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ὰ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ῶν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οῖς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ὰ</a:t>
                      </a:r>
                      <a:r>
                        <a:rPr lang="el-GR" sz="1100" b="1" dirty="0">
                          <a:effectLst/>
                        </a:rPr>
                        <a:t/>
                      </a:r>
                      <a:br>
                        <a:rPr lang="el-GR" sz="1100" b="1" dirty="0">
                          <a:effectLst/>
                        </a:rPr>
                      </a:br>
                      <a:r>
                        <a:rPr lang="el-GR" sz="1100" dirty="0" err="1">
                          <a:effectLst/>
                        </a:rPr>
                        <a:t>καθαρ</a:t>
                      </a:r>
                      <a:r>
                        <a:rPr lang="el-GR" sz="1100" b="1" dirty="0" err="1">
                          <a:effectLst/>
                        </a:rPr>
                        <a:t>ὰ</a:t>
                      </a:r>
                      <a:endParaRPr lang="el-GR" sz="1100" dirty="0">
                        <a:effectLst/>
                      </a:endParaRPr>
                    </a:p>
                  </a:txBody>
                  <a:tcPr marL="45707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3949211"/>
                  </a:ext>
                </a:extLst>
              </a:tr>
              <a:tr h="554170">
                <a:tc gridSpan="15">
                  <a:txBody>
                    <a:bodyPr/>
                    <a:lstStyle/>
                    <a:p>
                      <a:pPr algn="l" fontAlgn="t"/>
                      <a:r>
                        <a:rPr lang="el-GR" sz="900" dirty="0">
                          <a:effectLst/>
                          <a:latin typeface="Calibri" panose="020F0502020204030204" pitchFamily="34" charset="0"/>
                        </a:rPr>
                        <a:t>1. Το θηλυκό σε </a:t>
                      </a:r>
                      <a:r>
                        <a:rPr lang="el-GR" sz="900" b="1" dirty="0">
                          <a:effectLst/>
                          <a:latin typeface="Calibri" panose="020F0502020204030204" pitchFamily="34" charset="0"/>
                        </a:rPr>
                        <a:t>-η</a:t>
                      </a:r>
                      <a:r>
                        <a:rPr lang="el-GR" sz="900" dirty="0">
                          <a:effectLst/>
                          <a:latin typeface="Calibri" panose="020F0502020204030204" pitchFamily="34" charset="0"/>
                        </a:rPr>
                        <a:t>, γιατί πριν την κατάληξη -</a:t>
                      </a:r>
                      <a:r>
                        <a:rPr lang="el-GR" sz="900" b="1" dirty="0" err="1">
                          <a:effectLst/>
                          <a:latin typeface="Calibri" panose="020F0502020204030204" pitchFamily="34" charset="0"/>
                        </a:rPr>
                        <a:t>ος</a:t>
                      </a:r>
                      <a:r>
                        <a:rPr lang="el-GR" sz="900" dirty="0">
                          <a:effectLst/>
                          <a:latin typeface="Calibri" panose="020F0502020204030204" pitchFamily="34" charset="0"/>
                        </a:rPr>
                        <a:t> του αρσενικού υπάρχει </a:t>
                      </a:r>
                      <a:r>
                        <a:rPr lang="el-GR" sz="900" b="1" dirty="0">
                          <a:solidFill>
                            <a:srgbClr val="2196F3"/>
                          </a:solidFill>
                          <a:effectLst/>
                          <a:latin typeface="Calibri" panose="020F0502020204030204" pitchFamily="34" charset="0"/>
                        </a:rPr>
                        <a:t>σύμφωνο</a:t>
                      </a:r>
                      <a:r>
                        <a:rPr lang="el-GR" sz="900" dirty="0">
                          <a:effectLst/>
                          <a:latin typeface="Calibri" panose="020F0502020204030204" pitchFamily="34" charset="0"/>
                        </a:rPr>
                        <a:t> εκτός από ῥ.</a:t>
                      </a:r>
                    </a:p>
                    <a:p>
                      <a:pPr algn="l" fontAlgn="t"/>
                      <a:r>
                        <a:rPr lang="el-GR" sz="900" dirty="0">
                          <a:effectLst/>
                          <a:latin typeface="Calibri" panose="020F0502020204030204" pitchFamily="34" charset="0"/>
                        </a:rPr>
                        <a:t>2. Το θηλυκό σε</a:t>
                      </a:r>
                      <a:r>
                        <a:rPr lang="el-GR" sz="900" b="1" dirty="0">
                          <a:effectLst/>
                          <a:latin typeface="Calibri" panose="020F0502020204030204" pitchFamily="34" charset="0"/>
                        </a:rPr>
                        <a:t> -α</a:t>
                      </a:r>
                      <a:r>
                        <a:rPr lang="el-GR" sz="900" dirty="0">
                          <a:effectLst/>
                          <a:latin typeface="Calibri" panose="020F0502020204030204" pitchFamily="34" charset="0"/>
                        </a:rPr>
                        <a:t>, γιατί πριν από την κατάληξη -</a:t>
                      </a:r>
                      <a:r>
                        <a:rPr lang="el-GR" sz="900" b="1" dirty="0" err="1">
                          <a:effectLst/>
                          <a:latin typeface="Calibri" panose="020F0502020204030204" pitchFamily="34" charset="0"/>
                        </a:rPr>
                        <a:t>ος</a:t>
                      </a:r>
                      <a:r>
                        <a:rPr lang="el-GR" sz="900" dirty="0">
                          <a:effectLst/>
                          <a:latin typeface="Calibri" panose="020F0502020204030204" pitchFamily="34" charset="0"/>
                        </a:rPr>
                        <a:t> του αρσενικού υπάρχει </a:t>
                      </a:r>
                      <a:r>
                        <a:rPr lang="el-GR" sz="900" b="1" dirty="0">
                          <a:solidFill>
                            <a:srgbClr val="F44336"/>
                          </a:solidFill>
                          <a:effectLst/>
                          <a:latin typeface="Calibri" panose="020F0502020204030204" pitchFamily="34" charset="0"/>
                        </a:rPr>
                        <a:t>φωνήεν</a:t>
                      </a:r>
                      <a:r>
                        <a:rPr lang="el-GR" sz="900" dirty="0">
                          <a:effectLst/>
                          <a:latin typeface="Calibri" panose="020F0502020204030204" pitchFamily="34" charset="0"/>
                        </a:rPr>
                        <a:t> ή </a:t>
                      </a:r>
                      <a:r>
                        <a:rPr lang="el-GR" sz="900" b="1" dirty="0">
                          <a:solidFill>
                            <a:srgbClr val="F44336"/>
                          </a:solidFill>
                          <a:effectLst/>
                          <a:latin typeface="Calibri" panose="020F0502020204030204" pitchFamily="34" charset="0"/>
                        </a:rPr>
                        <a:t>ῥ</a:t>
                      </a:r>
                      <a:r>
                        <a:rPr lang="el-GR" sz="900" dirty="0"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1415" marR="45707" marT="45707" marB="45707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6385572"/>
                  </a:ext>
                </a:extLst>
              </a:tr>
            </a:tbl>
          </a:graphicData>
        </a:graphic>
      </p:graphicFrame>
      <p:graphicFrame>
        <p:nvGraphicFramePr>
          <p:cNvPr id="9" name="Πίνακας 8"/>
          <p:cNvGraphicFramePr>
            <a:graphicFrameLocks noGrp="1"/>
          </p:cNvGraphicFramePr>
          <p:nvPr>
            <p:extLst/>
          </p:nvPr>
        </p:nvGraphicFramePr>
        <p:xfrm>
          <a:off x="2032000" y="719666"/>
          <a:ext cx="8128000" cy="3708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6855567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n>
                            <a:solidFill>
                              <a:srgbClr val="7030A0"/>
                            </a:solidFill>
                          </a:ln>
                          <a:blipFill>
                            <a:blip r:embed="rId2"/>
                            <a:tile tx="0" ty="0" sx="100000" sy="100000" flip="none" algn="tl"/>
                          </a:blipFill>
                        </a:rPr>
                        <a:t>ΤΡΙΓΕΝΗ </a:t>
                      </a:r>
                      <a:r>
                        <a:rPr lang="el-GR" baseline="0" dirty="0" smtClean="0">
                          <a:ln>
                            <a:solidFill>
                              <a:srgbClr val="7030A0"/>
                            </a:solidFill>
                          </a:ln>
                          <a:blipFill>
                            <a:blip r:embed="rId2"/>
                            <a:tile tx="0" ty="0" sx="100000" sy="100000" flip="none" algn="tl"/>
                          </a:blipFill>
                        </a:rPr>
                        <a:t>ΤΡΙΚΑΤΑΛΗΚΤΑ ΕΠΙΘΕΤΑ</a:t>
                      </a:r>
                      <a:endParaRPr lang="el-GR" dirty="0">
                        <a:ln>
                          <a:solidFill>
                            <a:srgbClr val="7030A0"/>
                          </a:solidFill>
                        </a:ln>
                        <a:blipFill>
                          <a:blip r:embed="rId2"/>
                          <a:tile tx="0" ty="0" sx="100000" sy="100000" flip="none" algn="tl"/>
                        </a:blip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81944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6285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Πίνακας 1"/>
          <p:cNvGraphicFramePr>
            <a:graphicFrameLocks noGrp="1"/>
          </p:cNvGraphicFramePr>
          <p:nvPr>
            <p:extLst/>
          </p:nvPr>
        </p:nvGraphicFramePr>
        <p:xfrm>
          <a:off x="1685925" y="1488599"/>
          <a:ext cx="9210677" cy="3901440"/>
        </p:xfrm>
        <a:graphic>
          <a:graphicData uri="http://schemas.openxmlformats.org/drawingml/2006/table">
            <a:tbl>
              <a:tblPr/>
              <a:tblGrid>
                <a:gridCol w="1771283">
                  <a:extLst>
                    <a:ext uri="{9D8B030D-6E8A-4147-A177-3AD203B41FA5}">
                      <a16:colId xmlns:a16="http://schemas.microsoft.com/office/drawing/2014/main" val="3778654323"/>
                    </a:ext>
                  </a:extLst>
                </a:gridCol>
                <a:gridCol w="1239899">
                  <a:extLst>
                    <a:ext uri="{9D8B030D-6E8A-4147-A177-3AD203B41FA5}">
                      <a16:colId xmlns:a16="http://schemas.microsoft.com/office/drawing/2014/main" val="3762637963"/>
                    </a:ext>
                  </a:extLst>
                </a:gridCol>
                <a:gridCol w="1239899">
                  <a:extLst>
                    <a:ext uri="{9D8B030D-6E8A-4147-A177-3AD203B41FA5}">
                      <a16:colId xmlns:a16="http://schemas.microsoft.com/office/drawing/2014/main" val="981006508"/>
                    </a:ext>
                  </a:extLst>
                </a:gridCol>
                <a:gridCol w="1239899">
                  <a:extLst>
                    <a:ext uri="{9D8B030D-6E8A-4147-A177-3AD203B41FA5}">
                      <a16:colId xmlns:a16="http://schemas.microsoft.com/office/drawing/2014/main" val="334969250"/>
                    </a:ext>
                  </a:extLst>
                </a:gridCol>
                <a:gridCol w="1239899">
                  <a:extLst>
                    <a:ext uri="{9D8B030D-6E8A-4147-A177-3AD203B41FA5}">
                      <a16:colId xmlns:a16="http://schemas.microsoft.com/office/drawing/2014/main" val="1686437008"/>
                    </a:ext>
                  </a:extLst>
                </a:gridCol>
                <a:gridCol w="1239899">
                  <a:extLst>
                    <a:ext uri="{9D8B030D-6E8A-4147-A177-3AD203B41FA5}">
                      <a16:colId xmlns:a16="http://schemas.microsoft.com/office/drawing/2014/main" val="3502792501"/>
                    </a:ext>
                  </a:extLst>
                </a:gridCol>
                <a:gridCol w="1239899">
                  <a:extLst>
                    <a:ext uri="{9D8B030D-6E8A-4147-A177-3AD203B41FA5}">
                      <a16:colId xmlns:a16="http://schemas.microsoft.com/office/drawing/2014/main" val="3510566164"/>
                    </a:ext>
                  </a:extLst>
                </a:gridCol>
              </a:tblGrid>
              <a:tr h="4267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Ενικός αριθμός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909373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ὁ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τοῦ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τῷ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τὸν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ὦ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ἡ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τῆς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τῇ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τὴν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ὦ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ἄφθον</a:t>
                      </a:r>
                      <a:r>
                        <a:rPr lang="el-GR" sz="1800" b="1">
                          <a:effectLst/>
                        </a:rPr>
                        <a:t>ος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ἀφθόν</a:t>
                      </a:r>
                      <a:r>
                        <a:rPr lang="el-GR" sz="1800" b="1">
                          <a:effectLst/>
                        </a:rPr>
                        <a:t>ου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ἀφθόν</a:t>
                      </a:r>
                      <a:r>
                        <a:rPr lang="el-GR" sz="1800" b="1">
                          <a:effectLst/>
                        </a:rPr>
                        <a:t>ῳ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ἄφθον</a:t>
                      </a:r>
                      <a:r>
                        <a:rPr lang="el-GR" sz="1800" b="1">
                          <a:effectLst/>
                        </a:rPr>
                        <a:t>ον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ἄφθον</a:t>
                      </a:r>
                      <a:r>
                        <a:rPr lang="el-GR" sz="1800" b="1">
                          <a:effectLst/>
                        </a:rPr>
                        <a:t>ε</a:t>
                      </a:r>
                      <a:endParaRPr lang="el-GR" sz="180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ὸς</a:t>
                      </a:r>
                      <a:br>
                        <a:rPr lang="el-GR" sz="1800" b="1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οῦ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ῷ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ὸν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ὲ</a:t>
                      </a:r>
                      <a:endParaRPr lang="el-GR" sz="180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τὸ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τοῦ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τῷ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τὸ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ὦ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ἄφθον</a:t>
                      </a:r>
                      <a:r>
                        <a:rPr lang="el-GR" sz="1800" b="1">
                          <a:effectLst/>
                        </a:rPr>
                        <a:t>ον</a:t>
                      </a:r>
                      <a:br>
                        <a:rPr lang="el-GR" sz="1800" b="1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ἀφθόν</a:t>
                      </a:r>
                      <a:r>
                        <a:rPr lang="el-GR" sz="1800" b="1">
                          <a:effectLst/>
                        </a:rPr>
                        <a:t>ου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ἀφθόν</a:t>
                      </a:r>
                      <a:r>
                        <a:rPr lang="el-GR" sz="1800" b="1">
                          <a:effectLst/>
                        </a:rPr>
                        <a:t>ῳ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ἄφθον</a:t>
                      </a:r>
                      <a:r>
                        <a:rPr lang="el-GR" sz="1800" b="1">
                          <a:effectLst/>
                        </a:rPr>
                        <a:t>ον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ἄφθον</a:t>
                      </a:r>
                      <a:r>
                        <a:rPr lang="el-GR" sz="1800" b="1">
                          <a:effectLst/>
                        </a:rPr>
                        <a:t>ον</a:t>
                      </a:r>
                      <a:endParaRPr lang="el-GR" sz="180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ὸν</a:t>
                      </a:r>
                      <a:br>
                        <a:rPr lang="el-GR" sz="1800" b="1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οῦ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ῷ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ὸν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ὸν</a:t>
                      </a:r>
                      <a:endParaRPr lang="el-GR" sz="180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255268"/>
                  </a:ext>
                </a:extLst>
              </a:tr>
              <a:tr h="426720">
                <a:tc gridSpan="7"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Πληθυντικός αριθμός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3366554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οἱ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τῶν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τοῖς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τοὺς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ὦ</a:t>
                      </a:r>
                    </a:p>
                  </a:txBody>
                  <a:tcPr marL="1524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αἱ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τῶν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ταῖς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τὰς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ὦ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ἄφθον</a:t>
                      </a:r>
                      <a:r>
                        <a:rPr lang="el-GR" sz="1800" b="1">
                          <a:effectLst/>
                        </a:rPr>
                        <a:t>οι</a:t>
                      </a:r>
                      <a:br>
                        <a:rPr lang="el-GR" sz="1800" b="1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ἀφθόν</a:t>
                      </a:r>
                      <a:r>
                        <a:rPr lang="el-GR" sz="1800" b="1">
                          <a:effectLst/>
                        </a:rPr>
                        <a:t>ων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ἀφθόν</a:t>
                      </a:r>
                      <a:r>
                        <a:rPr lang="el-GR" sz="1800" b="1">
                          <a:effectLst/>
                        </a:rPr>
                        <a:t>οις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ἀφθόν</a:t>
                      </a:r>
                      <a:r>
                        <a:rPr lang="el-GR" sz="1800" b="1">
                          <a:effectLst/>
                        </a:rPr>
                        <a:t>ους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ἄφθον</a:t>
                      </a:r>
                      <a:r>
                        <a:rPr lang="el-GR" sz="1800" b="1">
                          <a:effectLst/>
                        </a:rPr>
                        <a:t>οι</a:t>
                      </a:r>
                      <a:endParaRPr lang="el-GR" sz="180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οὶ</a:t>
                      </a:r>
                      <a:br>
                        <a:rPr lang="el-GR" sz="1800" b="1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ῶν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οῖς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οὺς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τιμωρ</a:t>
                      </a:r>
                      <a:r>
                        <a:rPr lang="el-GR" sz="1800" b="1">
                          <a:effectLst/>
                        </a:rPr>
                        <a:t>οὶ</a:t>
                      </a:r>
                      <a:endParaRPr lang="el-GR" sz="180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τὰ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τῶν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τοῖς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τὰ</a:t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ὦ</a:t>
                      </a: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>
                          <a:effectLst/>
                        </a:rPr>
                        <a:t>ἄφθον</a:t>
                      </a:r>
                      <a:r>
                        <a:rPr lang="el-GR" sz="1800" b="1">
                          <a:effectLst/>
                        </a:rPr>
                        <a:t>α</a:t>
                      </a:r>
                      <a:br>
                        <a:rPr lang="el-GR" sz="1800" b="1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ἀφθόν</a:t>
                      </a:r>
                      <a:r>
                        <a:rPr lang="el-GR" sz="1800" b="1">
                          <a:effectLst/>
                        </a:rPr>
                        <a:t>ων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ἀφθόν</a:t>
                      </a:r>
                      <a:r>
                        <a:rPr lang="el-GR" sz="1800" b="1">
                          <a:effectLst/>
                        </a:rPr>
                        <a:t>οις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ἄφθον</a:t>
                      </a:r>
                      <a:r>
                        <a:rPr lang="el-GR" sz="1800" b="1">
                          <a:effectLst/>
                        </a:rPr>
                        <a:t>α</a:t>
                      </a:r>
                      <a:r>
                        <a:rPr lang="el-GR" sz="1800">
                          <a:effectLst/>
                        </a:rPr>
                        <a:t/>
                      </a:r>
                      <a:br>
                        <a:rPr lang="el-GR" sz="1800">
                          <a:effectLst/>
                        </a:rPr>
                      </a:br>
                      <a:r>
                        <a:rPr lang="el-GR" sz="1800">
                          <a:effectLst/>
                        </a:rPr>
                        <a:t>ἄφθον</a:t>
                      </a:r>
                      <a:r>
                        <a:rPr lang="el-GR" sz="1800" b="1">
                          <a:effectLst/>
                        </a:rPr>
                        <a:t>α</a:t>
                      </a:r>
                      <a:endParaRPr lang="el-GR" sz="180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l-GR" sz="1800" dirty="0" err="1">
                          <a:effectLst/>
                        </a:rPr>
                        <a:t>τιμωρ</a:t>
                      </a:r>
                      <a:r>
                        <a:rPr lang="el-GR" sz="1800" b="1" dirty="0" err="1">
                          <a:effectLst/>
                        </a:rPr>
                        <a:t>ὰ</a:t>
                      </a:r>
                      <a:r>
                        <a:rPr lang="el-GR" sz="1800" b="1" dirty="0">
                          <a:effectLst/>
                        </a:rPr>
                        <a:t/>
                      </a:r>
                      <a:br>
                        <a:rPr lang="el-GR" sz="1800" b="1" dirty="0">
                          <a:effectLst/>
                        </a:rPr>
                      </a:br>
                      <a:r>
                        <a:rPr lang="el-GR" sz="1800" dirty="0" err="1">
                          <a:effectLst/>
                        </a:rPr>
                        <a:t>τιμωρ</a:t>
                      </a:r>
                      <a:r>
                        <a:rPr lang="el-GR" sz="1800" b="1" dirty="0" err="1">
                          <a:effectLst/>
                        </a:rPr>
                        <a:t>ῶν</a:t>
                      </a:r>
                      <a:r>
                        <a:rPr lang="el-GR" sz="1800" dirty="0">
                          <a:effectLst/>
                        </a:rPr>
                        <a:t/>
                      </a:r>
                      <a:br>
                        <a:rPr lang="el-GR" sz="1800" dirty="0">
                          <a:effectLst/>
                        </a:rPr>
                      </a:br>
                      <a:r>
                        <a:rPr lang="el-GR" sz="1800" dirty="0" err="1">
                          <a:effectLst/>
                        </a:rPr>
                        <a:t>τιμωρ</a:t>
                      </a:r>
                      <a:r>
                        <a:rPr lang="el-GR" sz="1800" b="1" dirty="0" err="1">
                          <a:effectLst/>
                        </a:rPr>
                        <a:t>οῖς</a:t>
                      </a:r>
                      <a:r>
                        <a:rPr lang="el-GR" sz="1800" dirty="0">
                          <a:effectLst/>
                        </a:rPr>
                        <a:t/>
                      </a:r>
                      <a:br>
                        <a:rPr lang="el-GR" sz="1800" dirty="0">
                          <a:effectLst/>
                        </a:rPr>
                      </a:br>
                      <a:r>
                        <a:rPr lang="el-GR" sz="1800" dirty="0" err="1">
                          <a:effectLst/>
                        </a:rPr>
                        <a:t>τιμωρ</a:t>
                      </a:r>
                      <a:r>
                        <a:rPr lang="el-GR" sz="1800" b="1" dirty="0" err="1">
                          <a:effectLst/>
                        </a:rPr>
                        <a:t>ὰ</a:t>
                      </a:r>
                      <a:r>
                        <a:rPr lang="el-GR" sz="1800" dirty="0">
                          <a:effectLst/>
                        </a:rPr>
                        <a:t/>
                      </a:r>
                      <a:br>
                        <a:rPr lang="el-GR" sz="1800" dirty="0">
                          <a:effectLst/>
                        </a:rPr>
                      </a:br>
                      <a:r>
                        <a:rPr lang="el-GR" sz="1800" dirty="0" err="1">
                          <a:effectLst/>
                        </a:rPr>
                        <a:t>τιμωρ</a:t>
                      </a:r>
                      <a:r>
                        <a:rPr lang="el-GR" sz="1800" b="1" dirty="0" err="1">
                          <a:effectLst/>
                        </a:rPr>
                        <a:t>ὰ</a:t>
                      </a:r>
                      <a:endParaRPr lang="el-GR" sz="1800" dirty="0">
                        <a:effectLst/>
                      </a:endParaRPr>
                    </a:p>
                  </a:txBody>
                  <a:tcPr marL="76200" marR="76200" marT="76200" marB="76200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DDDD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1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50191"/>
                  </a:ext>
                </a:extLst>
              </a:tr>
            </a:tbl>
          </a:graphicData>
        </a:graphic>
      </p:graphicFrame>
      <p:graphicFrame>
        <p:nvGraphicFramePr>
          <p:cNvPr id="3" name="Πίνακας 2"/>
          <p:cNvGraphicFramePr>
            <a:graphicFrameLocks noGrp="1"/>
          </p:cNvGraphicFramePr>
          <p:nvPr>
            <p:extLst/>
          </p:nvPr>
        </p:nvGraphicFramePr>
        <p:xfrm>
          <a:off x="2032000" y="719666"/>
          <a:ext cx="81280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12806408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ln>
                            <a:solidFill>
                              <a:srgbClr val="7030A0"/>
                            </a:solidFill>
                          </a:ln>
                          <a:gradFill>
                            <a:gsLst>
                              <a:gs pos="0">
                                <a:schemeClr val="accent1">
                                  <a:lumMod val="5000"/>
                                  <a:lumOff val="95000"/>
                                </a:schemeClr>
                              </a:gs>
                              <a:gs pos="74000">
                                <a:schemeClr val="accent1">
                                  <a:lumMod val="45000"/>
                                  <a:lumOff val="55000"/>
                                </a:schemeClr>
                              </a:gs>
                              <a:gs pos="83000">
                                <a:schemeClr val="accent1">
                                  <a:lumMod val="45000"/>
                                  <a:lumOff val="55000"/>
                                </a:schemeClr>
                              </a:gs>
                              <a:gs pos="100000">
                                <a:schemeClr val="accent1">
                                  <a:lumMod val="30000"/>
                                  <a:lumOff val="70000"/>
                                </a:schemeClr>
                              </a:gs>
                            </a:gsLst>
                            <a:lin ang="5400000" scaled="1"/>
                          </a:gradFill>
                        </a:rPr>
                        <a:t>ΤΡΙΓΕΝΗ ΔΙΚΑΤΑΛΗΚΤΑ ΕΠΙΘΕΤΑ</a:t>
                      </a:r>
                      <a:endParaRPr lang="el-GR" dirty="0">
                        <a:ln>
                          <a:solidFill>
                            <a:srgbClr val="7030A0"/>
                          </a:solidFill>
                        </a:ln>
                        <a:gradFill>
                          <a:gsLst>
                            <a:gs pos="0">
                              <a:schemeClr val="accent1">
                                <a:lumMod val="5000"/>
                                <a:lumOff val="95000"/>
                              </a:schemeClr>
                            </a:gs>
                            <a:gs pos="74000">
                              <a:schemeClr val="accent1">
                                <a:lumMod val="45000"/>
                                <a:lumOff val="55000"/>
                              </a:schemeClr>
                            </a:gs>
                            <a:gs pos="83000">
                              <a:schemeClr val="accent1">
                                <a:lumMod val="45000"/>
                                <a:lumOff val="55000"/>
                              </a:schemeClr>
                            </a:gs>
                            <a:gs pos="100000">
                              <a:schemeClr val="accent1">
                                <a:lumMod val="30000"/>
                                <a:lumOff val="70000"/>
                              </a:schemeClr>
                            </a:gs>
                          </a:gsLst>
                          <a:lin ang="5400000" scaled="1"/>
                        </a:gra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4671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1201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 descr="Σύμφωνα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6207" y="857235"/>
            <a:ext cx="8086725" cy="217063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4513" y="3027872"/>
            <a:ext cx="7021902" cy="3001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726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7900"/>
          </a:xfrm>
        </p:spPr>
        <p:txBody>
          <a:bodyPr>
            <a:noAutofit/>
          </a:bodyPr>
          <a:lstStyle/>
          <a:p>
            <a:pPr algn="ctr"/>
            <a:r>
              <a:rPr lang="el-GR" sz="2000" b="1" dirty="0">
                <a:latin typeface="Palatino Linotype" panose="02040502050505030304" pitchFamily="18" charset="0"/>
              </a:rPr>
              <a:t>ΤΟΝΙΣΜΟΣ</a:t>
            </a:r>
            <a:br>
              <a:rPr lang="el-GR" sz="2000" b="1" dirty="0">
                <a:latin typeface="Palatino Linotype" panose="02040502050505030304" pitchFamily="18" charset="0"/>
              </a:rPr>
            </a:br>
            <a:endParaRPr lang="el-GR" sz="2000" b="1" dirty="0">
              <a:latin typeface="Palatino Linotype" panose="020405020505050303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l-GR" sz="1800" b="1" dirty="0" smtClean="0">
                <a:solidFill>
                  <a:srgbClr val="1F4D78"/>
                </a:solidFill>
                <a:effectLst/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πέντε βασικοί κανόνες τονισμού: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18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Όταν η λήγουσα είναι μακρόχρονη, δεν τονίζεται η προπαραλήγουσα, π.χ. </a:t>
            </a:r>
            <a:r>
              <a:rPr lang="el-GR" sz="1800" i="1" dirty="0" err="1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ἀνθρώπου</a:t>
            </a:r>
            <a:r>
              <a:rPr lang="el-GR" sz="18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18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Μια μακρόχρονη παραλήγουσα, όταν τονίζεται, παίρνει οξεία, αν η λήγουσα είναι μακρόχρονη, π.χ. </a:t>
            </a:r>
            <a:r>
              <a:rPr lang="el-GR" sz="1800" i="1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μνήμη</a:t>
            </a:r>
            <a:r>
              <a:rPr lang="el-GR" sz="18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18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Μια μακρόχρονη παραλήγουσα, όταν τονίζεται, παίρνει περισπωμένη, αν η λήγουσα είναι βραχύχρονη, π.χ. </a:t>
            </a:r>
            <a:r>
              <a:rPr lang="el-GR" sz="1800" i="1" dirty="0" err="1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μῆλον</a:t>
            </a:r>
            <a:r>
              <a:rPr lang="el-GR" sz="18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l-GR" sz="1800" i="1" dirty="0" err="1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οἶκος</a:t>
            </a:r>
            <a:r>
              <a:rPr lang="el-GR" sz="18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l-GR" sz="18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Η προπαραλήγουσα παίρνει πάντοτε οξεία, ποτέ περισπωμένη, π.χ. </a:t>
            </a:r>
            <a:r>
              <a:rPr lang="el-GR" sz="1800" i="1" dirty="0" err="1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ἄτομον</a:t>
            </a:r>
            <a:endParaRPr lang="el-GR" sz="1800" dirty="0" smtClean="0">
              <a:effectLst/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sz="1800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Μια βραχύχρονη συλλαβή παίρνει πάντοτε οξεία, ποτέ περισπωμένη, π.χ. </a:t>
            </a:r>
            <a:r>
              <a:rPr lang="el-GR" sz="1800" i="1" dirty="0" smtClean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τόμο</a:t>
            </a:r>
            <a:r>
              <a:rPr lang="el-GR" sz="18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ς</a:t>
            </a:r>
            <a:endParaRPr lang="el-GR" sz="1800" dirty="0"/>
          </a:p>
        </p:txBody>
      </p:sp>
    </p:spTree>
    <p:extLst>
      <p:ext uri="{BB962C8B-B14F-4D97-AF65-F5344CB8AC3E}">
        <p14:creationId xmlns:p14="http://schemas.microsoft.com/office/powerpoint/2010/main" val="530256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Θέση περιεχομένου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84408" y="1074588"/>
            <a:ext cx="6452559" cy="5076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0320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3781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el-GR" b="1" dirty="0" smtClean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l-GR" b="1" dirty="0" smtClean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l-GR" b="1" dirty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l-GR" b="1" dirty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l-GR" sz="2200" b="1" dirty="0" smtClean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Ουσιαστικά </a:t>
            </a:r>
            <a:r>
              <a:rPr lang="el-GR" sz="2200" b="1" dirty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Β΄ Κλίσης</a:t>
            </a:r>
            <a:r>
              <a:rPr lang="el-G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l-G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l-GR" dirty="0"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l-G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l-GR" sz="4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l-GR" dirty="0"/>
          </a:p>
        </p:txBody>
      </p:sp>
      <p:pic>
        <p:nvPicPr>
          <p:cNvPr id="4" name="Θέση περιεχομένου 3" descr="https://lh3.googleusercontent.com/hXR6zFyEBmRZXKXphvNV_l7rA5OIP42jdV9yMzGTYAkG4m7SpqYJaCmzXad4lSLAVpc9aMM3TIt-jbOnr6ZLX5Tp7McDQePlPPP129EI8PBxzn3H5FKl0uNKo26HEnN7BkKaTxh7FE8zKQQw3SugzyHDrtHUxE2Iqb9ny1h0l7GH7Lwu3WbUpBdNRepFJ-igfVzvPT6Aj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951" y="1825625"/>
            <a:ext cx="7706097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456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 descr="https://lh3.googleusercontent.com/bO3pfpbdQ3W2klZD0H4iULly2uDFe4lWt3fCfVf7SpSXqry4gYCoSvsBm1HfomjhPMHIzJqvHOCPL58J5U6FL_w0u9sJeMLv9QHdaupA6McDuNaEZ_X6HJduw_tMAPn6GlW61pBS8q52sqxjLNuX4flqm9KYJP_yGVHVZ5n1BRqaWd3AwBKEPXgfO8w7wimwJfRcMowOfQ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881738"/>
            <a:ext cx="10439400" cy="32072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4653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07366" y="715992"/>
            <a:ext cx="10646434" cy="5460971"/>
          </a:xfrm>
        </p:spPr>
        <p:txBody>
          <a:bodyPr>
            <a:normAutofit fontScale="92500" lnSpcReduction="10000"/>
          </a:bodyPr>
          <a:lstStyle/>
          <a:p>
            <a:r>
              <a:rPr lang="el-GR" sz="2200" b="1" dirty="0">
                <a:latin typeface="Palatino Linotype" panose="02040502050505030304" pitchFamily="18" charset="0"/>
              </a:rPr>
              <a:t>Να θυμάσαι:</a:t>
            </a:r>
            <a:endParaRPr lang="el-GR" sz="2200" dirty="0">
              <a:latin typeface="Palatino Linotype" panose="02040502050505030304" pitchFamily="18" charset="0"/>
            </a:endParaRPr>
          </a:p>
          <a:p>
            <a:r>
              <a:rPr lang="el-GR" sz="2200" b="1" dirty="0">
                <a:latin typeface="Palatino Linotype" panose="02040502050505030304" pitchFamily="18" charset="0"/>
              </a:rPr>
              <a:t>Από τα ουσιαστικά της β' κλίσης:</a:t>
            </a:r>
            <a:endParaRPr lang="el-GR" sz="2200" dirty="0">
              <a:latin typeface="Palatino Linotype" panose="02040502050505030304" pitchFamily="18" charset="0"/>
            </a:endParaRPr>
          </a:p>
          <a:p>
            <a:pPr lvl="0" fontAlgn="base"/>
            <a:r>
              <a:rPr lang="el-GR" sz="2200" b="1" dirty="0">
                <a:latin typeface="Palatino Linotype" panose="02040502050505030304" pitchFamily="18" charset="0"/>
              </a:rPr>
              <a:t>Τα αρσενικά και τα θηλυκά έχουν σε όλες τις πτώσεις τις ίδιες καταλήξεις</a:t>
            </a:r>
            <a:r>
              <a:rPr lang="el-GR" sz="2200" dirty="0">
                <a:latin typeface="Palatino Linotype" panose="02040502050505030304" pitchFamily="18" charset="0"/>
              </a:rPr>
              <a:t> (και τα ξεχωρίζουμε μόνο από το άρθρο).</a:t>
            </a:r>
          </a:p>
          <a:p>
            <a:pPr lvl="0" fontAlgn="base"/>
            <a:r>
              <a:rPr lang="el-GR" sz="2200" b="1" dirty="0">
                <a:latin typeface="Palatino Linotype" panose="02040502050505030304" pitchFamily="18" charset="0"/>
              </a:rPr>
              <a:t>Τα ουδέτερα</a:t>
            </a:r>
            <a:r>
              <a:rPr lang="el-GR" sz="2200" dirty="0">
                <a:latin typeface="Palatino Linotype" panose="02040502050505030304" pitchFamily="18" charset="0"/>
              </a:rPr>
              <a:t> των πτωτικών (σε όλες τις κλίσεις) σχηματίζουν στον ενικό και στον πληθ. </a:t>
            </a:r>
            <a:r>
              <a:rPr lang="el-GR" sz="2200" b="1" dirty="0">
                <a:latin typeface="Palatino Linotype" panose="02040502050505030304" pitchFamily="18" charset="0"/>
              </a:rPr>
              <a:t>τρεις πτώσεις όμοιες</a:t>
            </a:r>
            <a:r>
              <a:rPr lang="el-GR" sz="2200" dirty="0">
                <a:latin typeface="Palatino Linotype" panose="02040502050505030304" pitchFamily="18" charset="0"/>
              </a:rPr>
              <a:t>: την ονομαστική, την αιτιατική και την κλητική.</a:t>
            </a:r>
          </a:p>
          <a:p>
            <a:pPr lvl="0" fontAlgn="base"/>
            <a:r>
              <a:rPr lang="el-GR" sz="2200" dirty="0">
                <a:latin typeface="Palatino Linotype" panose="02040502050505030304" pitchFamily="18" charset="0"/>
              </a:rPr>
              <a:t>Η κατάληξη </a:t>
            </a:r>
            <a:r>
              <a:rPr lang="el-GR" sz="2200" b="1" dirty="0">
                <a:latin typeface="Palatino Linotype" panose="02040502050505030304" pitchFamily="18" charset="0"/>
              </a:rPr>
              <a:t>α</a:t>
            </a:r>
            <a:r>
              <a:rPr lang="el-GR" sz="2200" dirty="0">
                <a:latin typeface="Palatino Linotype" panose="02040502050505030304" pitchFamily="18" charset="0"/>
              </a:rPr>
              <a:t> των ουδετέρων (όλων γενικά των πτωτικών) είναι </a:t>
            </a:r>
            <a:r>
              <a:rPr lang="el-GR" sz="2200" b="1" dirty="0">
                <a:latin typeface="Palatino Linotype" panose="02040502050505030304" pitchFamily="18" charset="0"/>
              </a:rPr>
              <a:t>βραχύχρονη</a:t>
            </a:r>
            <a:r>
              <a:rPr lang="el-GR" sz="2200" dirty="0">
                <a:latin typeface="Palatino Linotype" panose="02040502050505030304" pitchFamily="18" charset="0"/>
              </a:rPr>
              <a:t>: π.χ. </a:t>
            </a:r>
            <a:r>
              <a:rPr lang="el-GR" sz="2200" i="1" dirty="0" err="1">
                <a:latin typeface="Palatino Linotype" panose="02040502050505030304" pitchFamily="18" charset="0"/>
              </a:rPr>
              <a:t>τὰ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μῆλᾰ</a:t>
            </a:r>
            <a:r>
              <a:rPr lang="el-GR" sz="2200" i="1" dirty="0">
                <a:latin typeface="Palatino Linotype" panose="02040502050505030304" pitchFamily="18" charset="0"/>
              </a:rPr>
              <a:t>, </a:t>
            </a:r>
            <a:r>
              <a:rPr lang="el-GR" sz="2200" i="1" dirty="0" err="1">
                <a:latin typeface="Palatino Linotype" panose="02040502050505030304" pitchFamily="18" charset="0"/>
              </a:rPr>
              <a:t>τὸ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σῶμᾰ</a:t>
            </a:r>
            <a:r>
              <a:rPr lang="el-GR" sz="2200" i="1" dirty="0">
                <a:latin typeface="Palatino Linotype" panose="02040502050505030304" pitchFamily="18" charset="0"/>
              </a:rPr>
              <a:t>, </a:t>
            </a:r>
            <a:r>
              <a:rPr lang="el-GR" sz="2200" i="1" dirty="0" err="1">
                <a:latin typeface="Palatino Linotype" panose="02040502050505030304" pitchFamily="18" charset="0"/>
              </a:rPr>
              <a:t>τὰ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σώματᾰ</a:t>
            </a:r>
            <a:r>
              <a:rPr lang="el-GR" sz="2200" i="1" dirty="0">
                <a:latin typeface="Palatino Linotype" panose="02040502050505030304" pitchFamily="18" charset="0"/>
              </a:rPr>
              <a:t>, </a:t>
            </a:r>
            <a:r>
              <a:rPr lang="el-GR" sz="2200" i="1" dirty="0" err="1">
                <a:latin typeface="Palatino Linotype" panose="02040502050505030304" pitchFamily="18" charset="0"/>
              </a:rPr>
              <a:t>τὰ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γενναῖᾰ</a:t>
            </a:r>
            <a:r>
              <a:rPr lang="el-GR" sz="2200" i="1" dirty="0">
                <a:latin typeface="Palatino Linotype" panose="02040502050505030304" pitchFamily="18" charset="0"/>
              </a:rPr>
              <a:t>, </a:t>
            </a:r>
            <a:r>
              <a:rPr lang="el-GR" sz="2200" i="1" dirty="0" err="1">
                <a:latin typeface="Palatino Linotype" panose="02040502050505030304" pitchFamily="18" charset="0"/>
              </a:rPr>
              <a:t>ἐκεῖνᾰ</a:t>
            </a:r>
            <a:r>
              <a:rPr lang="el-GR" sz="2200" i="1" dirty="0">
                <a:latin typeface="Palatino Linotype" panose="02040502050505030304" pitchFamily="18" charset="0"/>
              </a:rPr>
              <a:t>, </a:t>
            </a:r>
            <a:r>
              <a:rPr lang="el-GR" sz="2200" i="1" dirty="0" err="1">
                <a:latin typeface="Palatino Linotype" panose="02040502050505030304" pitchFamily="18" charset="0"/>
              </a:rPr>
              <a:t>τὰ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τιμῶντᾰ</a:t>
            </a:r>
            <a:r>
              <a:rPr lang="el-GR" sz="2200" dirty="0">
                <a:latin typeface="Palatino Linotype" panose="02040502050505030304" pitchFamily="18" charset="0"/>
              </a:rPr>
              <a:t>.</a:t>
            </a:r>
          </a:p>
          <a:p>
            <a:pPr lvl="0" fontAlgn="base"/>
            <a:r>
              <a:rPr lang="el-GR" sz="2200" dirty="0">
                <a:latin typeface="Palatino Linotype" panose="02040502050505030304" pitchFamily="18" charset="0"/>
              </a:rPr>
              <a:t>Η δίφθογγος </a:t>
            </a:r>
            <a:r>
              <a:rPr lang="el-GR" sz="2200" b="1" dirty="0">
                <a:latin typeface="Palatino Linotype" panose="02040502050505030304" pitchFamily="18" charset="0"/>
              </a:rPr>
              <a:t>οι</a:t>
            </a:r>
            <a:r>
              <a:rPr lang="el-GR" sz="2200" dirty="0">
                <a:latin typeface="Palatino Linotype" panose="02040502050505030304" pitchFamily="18" charset="0"/>
              </a:rPr>
              <a:t>, όταν βρίσκεται στο </a:t>
            </a:r>
            <a:r>
              <a:rPr lang="el-GR" sz="2200" u="sng" dirty="0">
                <a:latin typeface="Palatino Linotype" panose="02040502050505030304" pitchFamily="18" charset="0"/>
              </a:rPr>
              <a:t>τέλος</a:t>
            </a:r>
            <a:r>
              <a:rPr lang="el-GR" sz="2200" dirty="0">
                <a:latin typeface="Palatino Linotype" panose="02040502050505030304" pitchFamily="18" charset="0"/>
              </a:rPr>
              <a:t> κλιτής λέξης (πλην ευκτικής ρήματος), είναι </a:t>
            </a:r>
            <a:r>
              <a:rPr lang="el-GR" sz="2200" b="1" dirty="0">
                <a:latin typeface="Palatino Linotype" panose="02040502050505030304" pitchFamily="18" charset="0"/>
              </a:rPr>
              <a:t>βραχύχρονη</a:t>
            </a:r>
            <a:r>
              <a:rPr lang="el-GR" sz="2200" dirty="0">
                <a:latin typeface="Palatino Linotype" panose="02040502050505030304" pitchFamily="18" charset="0"/>
              </a:rPr>
              <a:t>, π.χ. </a:t>
            </a:r>
            <a:r>
              <a:rPr lang="el-GR" sz="2200" i="1" dirty="0" err="1">
                <a:latin typeface="Palatino Linotype" panose="02040502050505030304" pitchFamily="18" charset="0"/>
              </a:rPr>
              <a:t>οἱ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χῶροι</a:t>
            </a:r>
            <a:r>
              <a:rPr lang="el-GR" sz="2200" dirty="0">
                <a:latin typeface="Palatino Linotype" panose="02040502050505030304" pitchFamily="18" charset="0"/>
              </a:rPr>
              <a:t> (αλλά </a:t>
            </a:r>
            <a:r>
              <a:rPr lang="el-GR" sz="2200" i="1" dirty="0" err="1">
                <a:latin typeface="Palatino Linotype" panose="02040502050505030304" pitchFamily="18" charset="0"/>
              </a:rPr>
              <a:t>τοῖς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χώροις</a:t>
            </a:r>
            <a:r>
              <a:rPr lang="el-GR" sz="2200" dirty="0">
                <a:latin typeface="Palatino Linotype" panose="02040502050505030304" pitchFamily="18" charset="0"/>
              </a:rPr>
              <a:t>).</a:t>
            </a:r>
          </a:p>
          <a:p>
            <a:pPr lvl="0" fontAlgn="base"/>
            <a:r>
              <a:rPr lang="el-GR" sz="2200" b="1" dirty="0">
                <a:latin typeface="Palatino Linotype" panose="02040502050505030304" pitchFamily="18" charset="0"/>
              </a:rPr>
              <a:t>Η γενική και η δοτική των ουσιαστικών β′ κλίσης</a:t>
            </a:r>
            <a:r>
              <a:rPr lang="el-GR" sz="2200" dirty="0">
                <a:latin typeface="Palatino Linotype" panose="02040502050505030304" pitchFamily="18" charset="0"/>
              </a:rPr>
              <a:t>, όταν τονίζονται στη λήγουσα, παίρνουν περισπωμένη και στους δύο αριθμούς, π.χ. </a:t>
            </a:r>
            <a:r>
              <a:rPr lang="el-GR" sz="2200" i="1" dirty="0" err="1">
                <a:latin typeface="Palatino Linotype" panose="02040502050505030304" pitchFamily="18" charset="0"/>
              </a:rPr>
              <a:t>τοῦ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ποταμοῦ</a:t>
            </a:r>
            <a:r>
              <a:rPr lang="el-GR" sz="2200" dirty="0">
                <a:latin typeface="Palatino Linotype" panose="02040502050505030304" pitchFamily="18" charset="0"/>
              </a:rPr>
              <a:t>, </a:t>
            </a:r>
            <a:r>
              <a:rPr lang="el-GR" sz="2200" i="1" dirty="0" err="1">
                <a:latin typeface="Palatino Linotype" panose="02040502050505030304" pitchFamily="18" charset="0"/>
              </a:rPr>
              <a:t>τῷ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ποταμῷ</a:t>
            </a:r>
            <a:r>
              <a:rPr lang="el-GR" sz="2200" dirty="0">
                <a:latin typeface="Palatino Linotype" panose="02040502050505030304" pitchFamily="18" charset="0"/>
              </a:rPr>
              <a:t>, </a:t>
            </a:r>
            <a:r>
              <a:rPr lang="el-GR" sz="2200" i="1" dirty="0" err="1">
                <a:latin typeface="Palatino Linotype" panose="02040502050505030304" pitchFamily="18" charset="0"/>
              </a:rPr>
              <a:t>τῶν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ποταμῶν</a:t>
            </a:r>
            <a:r>
              <a:rPr lang="el-GR" sz="2200" i="1" dirty="0">
                <a:latin typeface="Palatino Linotype" panose="02040502050505030304" pitchFamily="18" charset="0"/>
              </a:rPr>
              <a:t>, </a:t>
            </a:r>
            <a:r>
              <a:rPr lang="el-GR" sz="2200" i="1" dirty="0" err="1">
                <a:latin typeface="Palatino Linotype" panose="02040502050505030304" pitchFamily="18" charset="0"/>
              </a:rPr>
              <a:t>τοῖς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ποταμοῖς</a:t>
            </a:r>
            <a:r>
              <a:rPr lang="el-GR" sz="2200" dirty="0">
                <a:latin typeface="Palatino Linotype" panose="02040502050505030304" pitchFamily="18" charset="0"/>
              </a:rPr>
              <a:t>.</a:t>
            </a:r>
          </a:p>
          <a:p>
            <a:pPr lvl="0" fontAlgn="base"/>
            <a:r>
              <a:rPr lang="el-GR" sz="2200" dirty="0">
                <a:latin typeface="Palatino Linotype" panose="02040502050505030304" pitchFamily="18" charset="0"/>
              </a:rPr>
              <a:t>Στα ουσιαστικά που τονίζονται στην </a:t>
            </a:r>
            <a:r>
              <a:rPr lang="el-GR" sz="2200" b="1" dirty="0">
                <a:latin typeface="Palatino Linotype" panose="02040502050505030304" pitchFamily="18" charset="0"/>
              </a:rPr>
              <a:t>προπαραλήγουσα</a:t>
            </a:r>
            <a:r>
              <a:rPr lang="el-GR" sz="2200" dirty="0">
                <a:latin typeface="Palatino Linotype" panose="02040502050505030304" pitchFamily="18" charset="0"/>
              </a:rPr>
              <a:t> (στην ονομαστική), ο τόνος κατεβαίνει στην παραλήγουσα </a:t>
            </a:r>
            <a:r>
              <a:rPr lang="el-GR" sz="2200" b="1" dirty="0">
                <a:latin typeface="Palatino Linotype" panose="02040502050505030304" pitchFamily="18" charset="0"/>
              </a:rPr>
              <a:t>εάν η λήγουσα είναι μακρόχρονη</a:t>
            </a:r>
            <a:r>
              <a:rPr lang="el-GR" sz="2200" dirty="0">
                <a:latin typeface="Palatino Linotype" panose="02040502050505030304" pitchFamily="18" charset="0"/>
              </a:rPr>
              <a:t>: π.χ. </a:t>
            </a:r>
            <a:r>
              <a:rPr lang="el-GR" sz="2200" i="1" dirty="0" err="1">
                <a:latin typeface="Palatino Linotype" panose="02040502050505030304" pitchFamily="18" charset="0"/>
              </a:rPr>
              <a:t>τοῦ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ἀνθρώπου</a:t>
            </a:r>
            <a:r>
              <a:rPr lang="el-GR" sz="2200" i="1" dirty="0">
                <a:latin typeface="Palatino Linotype" panose="02040502050505030304" pitchFamily="18" charset="0"/>
              </a:rPr>
              <a:t>, </a:t>
            </a:r>
            <a:r>
              <a:rPr lang="el-GR" sz="2200" i="1" dirty="0" err="1">
                <a:latin typeface="Palatino Linotype" panose="02040502050505030304" pitchFamily="18" charset="0"/>
              </a:rPr>
              <a:t>τῶν</a:t>
            </a:r>
            <a:r>
              <a:rPr lang="el-GR" sz="2200" i="1" dirty="0">
                <a:latin typeface="Palatino Linotype" panose="02040502050505030304" pitchFamily="18" charset="0"/>
              </a:rPr>
              <a:t> </a:t>
            </a:r>
            <a:r>
              <a:rPr lang="el-GR" sz="2200" i="1" dirty="0" err="1">
                <a:latin typeface="Palatino Linotype" panose="02040502050505030304" pitchFamily="18" charset="0"/>
              </a:rPr>
              <a:t>ἀνθρώπων</a:t>
            </a:r>
            <a:r>
              <a:rPr lang="el-GR" sz="2200" dirty="0">
                <a:latin typeface="Palatino Linotype" panose="02040502050505030304" pitchFamily="18" charset="0"/>
              </a:rPr>
              <a:t>.</a:t>
            </a:r>
          </a:p>
          <a:p>
            <a:r>
              <a:rPr lang="el-GR" dirty="0"/>
              <a:t> 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6659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2022"/>
          </a:xfrm>
        </p:spPr>
        <p:txBody>
          <a:bodyPr>
            <a:normAutofit/>
          </a:bodyPr>
          <a:lstStyle/>
          <a:p>
            <a:pPr algn="ctr"/>
            <a:r>
              <a:rPr lang="el-GR" sz="2000" b="1" dirty="0" smtClean="0">
                <a:latin typeface="Palatino Linotype" panose="02040502050505030304" pitchFamily="18" charset="0"/>
              </a:rPr>
              <a:t>Αρσενικά ουσιαστικά σε –ας και –ης (ισοσύλλαβα).</a:t>
            </a:r>
            <a:endParaRPr lang="el-GR" sz="2000" b="1" dirty="0">
              <a:latin typeface="Palatino Linotype" panose="02040502050505030304" pitchFamily="18" charset="0"/>
            </a:endParaRPr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59067" y="1570008"/>
            <a:ext cx="6898669" cy="36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89608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1268</Words>
  <Application>Microsoft Office PowerPoint</Application>
  <PresentationFormat>Ευρεία οθόνη</PresentationFormat>
  <Paragraphs>170</Paragraphs>
  <Slides>23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Georgia</vt:lpstr>
      <vt:lpstr>Palatino Linotype</vt:lpstr>
      <vt:lpstr>Times New Roman</vt:lpstr>
      <vt:lpstr>Θέμα του Office</vt:lpstr>
      <vt:lpstr>Έγγραφο</vt:lpstr>
      <vt:lpstr>ΕΠΑΝΑΛΗΨΗ ΓΡΑΜΜΑΤΙΚΗΣ ΑΡΧΑΙΩΝ Α’ ΓΥΜΝΑΣΙΟΥ </vt:lpstr>
      <vt:lpstr>Φθόγγοι και γράμματα </vt:lpstr>
      <vt:lpstr>Παρουσίαση του PowerPoint</vt:lpstr>
      <vt:lpstr>ΤΟΝΙΣΜΟΣ </vt:lpstr>
      <vt:lpstr>Παρουσίαση του PowerPoint</vt:lpstr>
      <vt:lpstr>  Ουσιαστικά Β΄ Κλίσης   </vt:lpstr>
      <vt:lpstr>Παρουσίαση του PowerPoint</vt:lpstr>
      <vt:lpstr>Παρουσίαση του PowerPoint</vt:lpstr>
      <vt:lpstr>Αρσενικά ουσιαστικά σε –ας και –ης (ισοσύλλαβα).</vt:lpstr>
      <vt:lpstr>Παρουσίαση του PowerPoint</vt:lpstr>
      <vt:lpstr>Παρουσίαση του PowerPoint</vt:lpstr>
      <vt:lpstr>Παρουσίαση του PowerPoint</vt:lpstr>
      <vt:lpstr>ΣΧΗΜΑΤΙΣΜΟΣ ΕΝΕΣΤΩΤΑ –ΜΕΛΛΟΝΤΑ ΕΝΕΡΓΗΤΙΚΗΣ ΦΩΝΗΣ</vt:lpstr>
      <vt:lpstr>Παρουσίαση του PowerPoint</vt:lpstr>
      <vt:lpstr>ΣΧΗΜΑΤΙΣΜΟΣ ΠΑΡΑΤΑΤΙΚΟΥ -ΑΟΡΙΣΤΟΥ</vt:lpstr>
      <vt:lpstr>Παρουσίαση του PowerPoint</vt:lpstr>
      <vt:lpstr>ΣΧΗΜΑΤΙΣΜΟΣ ΠΑΡΑΚΕΙΜΕΝΟΥ –ΥΠΕΡΣΥΝΤΕΛΙΚΟΥ ΕΝΕΡΓΗΤΙΚΗΣ ΦΩΝΗΣ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ΕΠΑΝΑΛΗΨΗ ΓΡΑΜΜΑΤΙΚΗΣ ΑΡΧΑΙΩΝ Α’ ΓΥΜΝΑΣΙΟΥ</dc:title>
  <dc:creator>user</dc:creator>
  <cp:lastModifiedBy>user</cp:lastModifiedBy>
  <cp:revision>14</cp:revision>
  <dcterms:created xsi:type="dcterms:W3CDTF">2023-05-20T14:35:18Z</dcterms:created>
  <dcterms:modified xsi:type="dcterms:W3CDTF">2024-09-11T20:35:50Z</dcterms:modified>
</cp:coreProperties>
</file>