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82" r:id="rId2"/>
  </p:sldMasterIdLst>
  <p:sldIdLst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3" r:id="rId23"/>
    <p:sldId id="304" r:id="rId24"/>
    <p:sldId id="305" r:id="rId25"/>
    <p:sldId id="272" r:id="rId26"/>
    <p:sldId id="273" r:id="rId27"/>
    <p:sldId id="274" r:id="rId28"/>
    <p:sldId id="275" r:id="rId29"/>
    <p:sldId id="293" r:id="rId30"/>
    <p:sldId id="276" r:id="rId31"/>
    <p:sldId id="277" r:id="rId32"/>
    <p:sldId id="278" r:id="rId33"/>
    <p:sldId id="280" r:id="rId34"/>
    <p:sldId id="279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98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50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01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04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2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53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356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1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910" y="1933496"/>
            <a:ext cx="8861644" cy="1334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820" y="3526971"/>
            <a:ext cx="7297824" cy="15905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5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37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0" y="3999540"/>
            <a:ext cx="8861644" cy="1236169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40" y="2638026"/>
            <a:ext cx="8861644" cy="1361514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6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977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73" y="1452283"/>
            <a:ext cx="4604580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610" y="1452283"/>
            <a:ext cx="4604580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3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393212"/>
            <a:ext cx="460639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73" y="1973836"/>
            <a:ext cx="460639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91" y="1393212"/>
            <a:ext cx="460820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91" y="1973836"/>
            <a:ext cx="460820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7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47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74" y="247810"/>
            <a:ext cx="3429906" cy="1054634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066" y="247811"/>
            <a:ext cx="5828124" cy="5312069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74" y="1302444"/>
            <a:ext cx="3429906" cy="4257435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0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464" y="4356847"/>
            <a:ext cx="6255278" cy="514350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3464" y="556132"/>
            <a:ext cx="6255278" cy="373444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464" y="4871198"/>
            <a:ext cx="6255278" cy="730463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49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39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461" y="249252"/>
            <a:ext cx="2345729" cy="53106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273" y="249252"/>
            <a:ext cx="6863430" cy="53106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8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18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75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34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68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626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6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3682-7DEC-4D9D-B283-511AD3A6CDE6}" type="datetimeFigureOut">
              <a:rPr lang="el-GR" smtClean="0"/>
              <a:t>23/5/2025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8352BF-5CDF-43F4-BE04-8B953A8C66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6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73" y="249251"/>
            <a:ext cx="9382917" cy="1037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452283"/>
            <a:ext cx="9382917" cy="410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73" y="5768789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2033" y="5768789"/>
            <a:ext cx="3301397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1582" y="5768789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11" Type="http://schemas.openxmlformats.org/officeDocument/2006/relationships/image" Target="../media/image5.svg"/><Relationship Id="rId5" Type="http://schemas.openxmlformats.org/officeDocument/2006/relationships/image" Target="../media/image9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jpeg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79663" y="1390650"/>
            <a:ext cx="8915399" cy="2262781"/>
          </a:xfrm>
        </p:spPr>
        <p:txBody>
          <a:bodyPr/>
          <a:lstStyle/>
          <a:p>
            <a:pPr algn="ctr"/>
            <a:r>
              <a:rPr lang="el-GR" dirty="0" smtClean="0"/>
              <a:t>Αρχαία Ελληνικά </a:t>
            </a:r>
            <a:br>
              <a:rPr lang="el-GR" dirty="0" smtClean="0"/>
            </a:br>
            <a:r>
              <a:rPr lang="el-GR" dirty="0" smtClean="0"/>
              <a:t>Β΄ Γυμνασίου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379663" y="411651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Επανάληψη Γραμματικής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29618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838200"/>
            <a:ext cx="10877550" cy="5829300"/>
          </a:xfrm>
          <a:prstGeom prst="rect">
            <a:avLst/>
          </a:prstGeom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/>
          </p:nvPr>
        </p:nvGraphicFramePr>
        <p:xfrm>
          <a:off x="2051050" y="400685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73083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ΣΧΗΜΑΤΙΣΜΟΣ</a:t>
                      </a:r>
                      <a:r>
                        <a:rPr lang="el-GR" baseline="0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 </a:t>
                      </a:r>
                      <a:r>
                        <a:rPr lang="el-GR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ΥΠΟΤΑΚΤΙΚΗΣ</a:t>
                      </a:r>
                      <a:r>
                        <a:rPr lang="el-GR" baseline="0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 ΜΕΣΗΣ ΦΩΝΗΣ</a:t>
                      </a:r>
                      <a:endParaRPr lang="el-GR" dirty="0">
                        <a:ln>
                          <a:solidFill>
                            <a:srgbClr val="7030A0"/>
                          </a:solidFill>
                        </a:ln>
                        <a:blipFill>
                          <a:blip r:embed="rId3"/>
                          <a:tile tx="0" ty="0" sx="100000" sy="100000" flip="none" algn="tl"/>
                        </a:blip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9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57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789709" y="933450"/>
          <a:ext cx="10459316" cy="573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Έγγραφο" r:id="rId3" imgW="9807126" imgH="6402187" progId="Word.Document.12">
                  <p:embed/>
                </p:oleObj>
              </mc:Choice>
              <mc:Fallback>
                <p:oleObj name="Έγγραφο" r:id="rId3" imgW="9807126" imgH="6402187" progId="Word.Document.12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9709" y="933450"/>
                        <a:ext cx="10459316" cy="5735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/>
          </p:nvPr>
        </p:nvGraphicFramePr>
        <p:xfrm>
          <a:off x="2070100" y="462491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18563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5"/>
                            <a:tile tx="0" ty="0" sx="100000" sy="100000" flip="none" algn="tl"/>
                          </a:blipFill>
                        </a:rPr>
                        <a:t>ΠΡΟΣΤΑΚΤΙΚΗ</a:t>
                      </a:r>
                      <a:r>
                        <a:rPr lang="el-GR" baseline="0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5"/>
                            <a:tile tx="0" ty="0" sx="100000" sy="100000" flip="none" algn="tl"/>
                          </a:blipFill>
                        </a:rPr>
                        <a:t> ΕΝΕΣΤΩΤΑ – ΑΟΡΙΣΤΟΥ ΜΕΣΗΣ ΦΩΝΗΣ</a:t>
                      </a:r>
                      <a:endParaRPr lang="el-GR" dirty="0">
                        <a:ln>
                          <a:solidFill>
                            <a:srgbClr val="7030A0"/>
                          </a:solidFill>
                        </a:ln>
                        <a:blipFill>
                          <a:blip r:embed="rId5"/>
                          <a:tile tx="0" ty="0" sx="100000" sy="100000" flip="none" algn="tl"/>
                        </a:blip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601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44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2032000" y="960438"/>
          <a:ext cx="9921875" cy="461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Έγγραφο" r:id="rId3" imgW="9921952" imgH="4611131" progId="Word.Document.12">
                  <p:embed/>
                </p:oleObj>
              </mc:Choice>
              <mc:Fallback>
                <p:oleObj name="Έγγραφο" r:id="rId3" imgW="9921952" imgH="4611131" progId="Word.Document.12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960438"/>
                        <a:ext cx="9921875" cy="461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725917367"/>
                    </a:ext>
                  </a:extLst>
                </a:gridCol>
              </a:tblGrid>
              <a:tr h="537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5"/>
                            <a:tile tx="0" ty="0" sx="100000" sy="100000" flip="none" algn="tl"/>
                          </a:blip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ΠΡΟΣΤΑΚΤΙΚΗ ΠΑΡΑΚΕΙΜΕΝΟΥ ΜΕΣΗΣ ΦΩΝΗΣ</a:t>
                      </a:r>
                    </a:p>
                    <a:p>
                      <a:endParaRPr lang="el-G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4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07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32722"/>
              </p:ext>
            </p:extLst>
          </p:nvPr>
        </p:nvGraphicFramePr>
        <p:xfrm>
          <a:off x="4436533" y="1787148"/>
          <a:ext cx="4110884" cy="4275900"/>
        </p:xfrm>
        <a:graphic>
          <a:graphicData uri="http://schemas.openxmlformats.org/drawingml/2006/table">
            <a:tbl>
              <a:tblPr firstRow="1" firstCol="1" bandRow="1"/>
              <a:tblGrid>
                <a:gridCol w="1768629">
                  <a:extLst>
                    <a:ext uri="{9D8B030D-6E8A-4147-A177-3AD203B41FA5}">
                      <a16:colId xmlns:a16="http://schemas.microsoft.com/office/drawing/2014/main" val="1707544528"/>
                    </a:ext>
                  </a:extLst>
                </a:gridCol>
                <a:gridCol w="835598">
                  <a:extLst>
                    <a:ext uri="{9D8B030D-6E8A-4147-A177-3AD203B41FA5}">
                      <a16:colId xmlns:a16="http://schemas.microsoft.com/office/drawing/2014/main" val="1291012409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1802137629"/>
                    </a:ext>
                  </a:extLst>
                </a:gridCol>
                <a:gridCol w="794302">
                  <a:extLst>
                    <a:ext uri="{9D8B030D-6E8A-4147-A177-3AD203B41FA5}">
                      <a16:colId xmlns:a16="http://schemas.microsoft.com/office/drawing/2014/main" val="2965839630"/>
                    </a:ext>
                  </a:extLst>
                </a:gridCol>
              </a:tblGrid>
              <a:tr h="2055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Ενικός </a:t>
                      </a:r>
                      <a:r>
                        <a:rPr lang="el-GR" sz="1600" b="1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αριθμός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4559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αρσενικό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 smtClean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θηλυκό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ουδέτερο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499175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Ονομαστική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ὁ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ἡ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385879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Γενική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τῆ</a:t>
                      </a: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830705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Δοτική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τῇ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424501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Αιτιατική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ν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τὴ</a:t>
                      </a: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ν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63936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Κλητική*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473379"/>
                  </a:ext>
                </a:extLst>
              </a:tr>
              <a:tr h="2055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Πληθυντικός αριθμός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748372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Ονομαστική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οἱ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αἱ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τὰ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755072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Γενική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τῶ</a:t>
                      </a: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τῶ</a:t>
                      </a: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τῶ</a:t>
                      </a: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ν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457040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Δοτική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τοῖ</a:t>
                      </a: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ταῖ</a:t>
                      </a: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τοῖ</a:t>
                      </a: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323974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Αιτιατική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τοὺ</a:t>
                      </a: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τὰ</a:t>
                      </a: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τὰ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37812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Κλητική*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4052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88682" y="579612"/>
            <a:ext cx="1210381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ΑΡΘΡΟ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τρία γένη κλίνεται ως εξής: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6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Φθόγγοι και γράμματα 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400" dirty="0">
                <a:latin typeface="Palatino Linotype" panose="02040502050505030304" pitchFamily="18" charset="0"/>
              </a:rPr>
              <a:t>Οι φθόγγοι της </a:t>
            </a:r>
            <a:r>
              <a:rPr lang="el-GR" sz="1400" dirty="0" err="1">
                <a:latin typeface="Palatino Linotype" panose="02040502050505030304" pitchFamily="18" charset="0"/>
              </a:rPr>
              <a:t>α.ε.</a:t>
            </a:r>
            <a:r>
              <a:rPr lang="el-GR" sz="1400" dirty="0">
                <a:latin typeface="Palatino Linotype" panose="02040502050505030304" pitchFamily="18" charset="0"/>
              </a:rPr>
              <a:t> παριστάνονται με 24 γράμματα, που είναι τα ίδια με αυτά της ν.ε. Οι φθόγγοι της </a:t>
            </a:r>
            <a:r>
              <a:rPr lang="el-GR" sz="1400" dirty="0" err="1">
                <a:latin typeface="Palatino Linotype" panose="02040502050505030304" pitchFamily="18" charset="0"/>
              </a:rPr>
              <a:t>α.ε.</a:t>
            </a:r>
            <a:r>
              <a:rPr lang="el-GR" sz="1400" dirty="0">
                <a:latin typeface="Palatino Linotype" panose="02040502050505030304" pitchFamily="18" charset="0"/>
              </a:rPr>
              <a:t> διαιρούνται σε φωνήεντα και σε σύμφωνα.</a:t>
            </a:r>
          </a:p>
          <a:p>
            <a:r>
              <a:rPr lang="el-GR" sz="1400" b="1" dirty="0">
                <a:latin typeface="Palatino Linotype" panose="02040502050505030304" pitchFamily="18" charset="0"/>
              </a:rPr>
              <a:t>Φωνήεντα</a:t>
            </a:r>
          </a:p>
          <a:p>
            <a:pPr lvl="0"/>
            <a:r>
              <a:rPr lang="el-GR" sz="1400" dirty="0">
                <a:latin typeface="Palatino Linotype" panose="02040502050505030304" pitchFamily="18" charset="0"/>
              </a:rPr>
              <a:t>Τα φωνήεντα διαιρούνται σε βραχύχρονα, μακρόχρονα και δίχρονα, με βάση τη διάρκεια της προφοράς τους.</a:t>
            </a:r>
          </a:p>
          <a:p>
            <a:pPr lvl="0"/>
            <a:r>
              <a:rPr lang="el-GR" sz="1400" dirty="0">
                <a:latin typeface="Palatino Linotype" panose="02040502050505030304" pitchFamily="18" charset="0"/>
              </a:rPr>
              <a:t>Τα βραχύχρονα ή βραχέα (σύμβολο βραχύτητας: ˘ ) προφέρονταν όπως και σήμερα, σε σύντομο (βραχύ) χρόνο: </a:t>
            </a:r>
            <a:r>
              <a:rPr lang="el-GR" sz="1400" i="1" dirty="0" err="1">
                <a:latin typeface="Palatino Linotype" panose="02040502050505030304" pitchFamily="18" charset="0"/>
              </a:rPr>
              <a:t>ἔλεος</a:t>
            </a:r>
            <a:r>
              <a:rPr lang="el-GR" sz="1400" dirty="0">
                <a:latin typeface="Palatino Linotype" panose="02040502050505030304" pitchFamily="18" charset="0"/>
              </a:rPr>
              <a:t> = [</a:t>
            </a:r>
            <a:r>
              <a:rPr lang="el-GR" sz="1400" dirty="0" err="1">
                <a:latin typeface="Palatino Linotype" panose="02040502050505030304" pitchFamily="18" charset="0"/>
              </a:rPr>
              <a:t>eleos</a:t>
            </a:r>
            <a:r>
              <a:rPr lang="el-GR" sz="1400" dirty="0">
                <a:latin typeface="Palatino Linotype" panose="02040502050505030304" pitchFamily="18" charset="0"/>
              </a:rPr>
              <a:t>].</a:t>
            </a:r>
          </a:p>
          <a:p>
            <a:pPr lvl="0"/>
            <a:r>
              <a:rPr lang="el-GR" sz="1400" dirty="0">
                <a:latin typeface="Palatino Linotype" panose="02040502050505030304" pitchFamily="18" charset="0"/>
              </a:rPr>
              <a:t>Τα μακρόχρονα ή μακρά (σύμβολο μακρότητας: ˉ) προφέρονταν περίπου σε διπλάσιο (μακρότερο) χρόνο.</a:t>
            </a:r>
          </a:p>
          <a:p>
            <a:pPr lvl="0"/>
            <a:r>
              <a:rPr lang="el-GR" sz="1400" dirty="0">
                <a:latin typeface="Palatino Linotype" panose="02040502050505030304" pitchFamily="18" charset="0"/>
              </a:rPr>
              <a:t>Το </a:t>
            </a:r>
            <a:r>
              <a:rPr lang="el-GR" sz="1400" b="1" dirty="0">
                <a:latin typeface="Palatino Linotype" panose="02040502050505030304" pitchFamily="18" charset="0"/>
              </a:rPr>
              <a:t>«η»</a:t>
            </a:r>
            <a:r>
              <a:rPr lang="el-GR" sz="1400" dirty="0">
                <a:latin typeface="Palatino Linotype" panose="02040502050505030304" pitchFamily="18" charset="0"/>
              </a:rPr>
              <a:t> ακουγόταν ως δύο </a:t>
            </a:r>
            <a:r>
              <a:rPr lang="el-GR" sz="1400" b="1" dirty="0">
                <a:latin typeface="Palatino Linotype" panose="02040502050505030304" pitchFamily="18" charset="0"/>
              </a:rPr>
              <a:t>«ε»</a:t>
            </a:r>
            <a:r>
              <a:rPr lang="el-GR" sz="1400" dirty="0">
                <a:latin typeface="Palatino Linotype" panose="02040502050505030304" pitchFamily="18" charset="0"/>
              </a:rPr>
              <a:t> (</a:t>
            </a:r>
            <a:r>
              <a:rPr lang="el-GR" sz="1400" dirty="0" err="1">
                <a:latin typeface="Palatino Linotype" panose="02040502050505030304" pitchFamily="18" charset="0"/>
              </a:rPr>
              <a:t>εε</a:t>
            </a:r>
            <a:r>
              <a:rPr lang="el-GR" sz="1400" dirty="0">
                <a:latin typeface="Palatino Linotype" panose="02040502050505030304" pitchFamily="18" charset="0"/>
              </a:rPr>
              <a:t>) και το </a:t>
            </a:r>
            <a:r>
              <a:rPr lang="el-GR" sz="1400" b="1" dirty="0">
                <a:latin typeface="Palatino Linotype" panose="02040502050505030304" pitchFamily="18" charset="0"/>
              </a:rPr>
              <a:t>«ω»</a:t>
            </a:r>
            <a:r>
              <a:rPr lang="el-GR" sz="1400" dirty="0">
                <a:latin typeface="Palatino Linotype" panose="02040502050505030304" pitchFamily="18" charset="0"/>
              </a:rPr>
              <a:t> ως δύο </a:t>
            </a:r>
            <a:r>
              <a:rPr lang="el-GR" sz="1400" b="1" dirty="0">
                <a:latin typeface="Palatino Linotype" panose="02040502050505030304" pitchFamily="18" charset="0"/>
              </a:rPr>
              <a:t>«ο»</a:t>
            </a:r>
            <a:r>
              <a:rPr lang="el-GR" sz="1400" dirty="0">
                <a:latin typeface="Palatino Linotype" panose="02040502050505030304" pitchFamily="18" charset="0"/>
              </a:rPr>
              <a:t> (</a:t>
            </a:r>
            <a:r>
              <a:rPr lang="el-GR" sz="1400" dirty="0" err="1">
                <a:latin typeface="Palatino Linotype" panose="02040502050505030304" pitchFamily="18" charset="0"/>
              </a:rPr>
              <a:t>οο</a:t>
            </a:r>
            <a:r>
              <a:rPr lang="el-GR" sz="1400" dirty="0">
                <a:latin typeface="Palatino Linotype" panose="02040502050505030304" pitchFamily="18" charset="0"/>
              </a:rPr>
              <a:t>): </a:t>
            </a:r>
            <a:r>
              <a:rPr lang="el-GR" sz="1400" i="1" dirty="0" err="1">
                <a:latin typeface="Palatino Linotype" panose="02040502050505030304" pitchFamily="18" charset="0"/>
              </a:rPr>
              <a:t>ἠώς</a:t>
            </a:r>
            <a:r>
              <a:rPr lang="el-GR" sz="1400" dirty="0">
                <a:latin typeface="Palatino Linotype" panose="02040502050505030304" pitchFamily="18" charset="0"/>
              </a:rPr>
              <a:t> (η χαραυγή) = [</a:t>
            </a:r>
            <a:r>
              <a:rPr lang="el-GR" sz="1400" dirty="0" err="1">
                <a:latin typeface="Palatino Linotype" panose="02040502050505030304" pitchFamily="18" charset="0"/>
              </a:rPr>
              <a:t>eeoos</a:t>
            </a:r>
            <a:r>
              <a:rPr lang="el-GR" sz="1400" dirty="0">
                <a:latin typeface="Palatino Linotype" panose="02040502050505030304" pitchFamily="18" charset="0"/>
              </a:rPr>
              <a:t>].</a:t>
            </a:r>
          </a:p>
          <a:p>
            <a:pPr lvl="0"/>
            <a:r>
              <a:rPr lang="el-GR" sz="1400" dirty="0">
                <a:latin typeface="Palatino Linotype" panose="02040502050505030304" pitchFamily="18" charset="0"/>
              </a:rPr>
              <a:t>Τα δίχρονα ήταν σε κάποιες λέξεις βραχέα και σε κάποιες μακρά.</a:t>
            </a:r>
          </a:p>
          <a:p>
            <a:endParaRPr lang="el-GR" sz="1400" dirty="0">
              <a:latin typeface="Palatino Linotype" panose="02040502050505030304" pitchFamily="18" charset="0"/>
            </a:endParaRPr>
          </a:p>
        </p:txBody>
      </p:sp>
      <p:pic>
        <p:nvPicPr>
          <p:cNvPr id="4" name="Εικόνα 3" descr="φωνήεντ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6725"/>
            <a:ext cx="7358331" cy="140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40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Σύμφωνα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07" y="857235"/>
            <a:ext cx="8086725" cy="217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13" y="3027872"/>
            <a:ext cx="7021902" cy="3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8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00"/>
          </a:xfrm>
        </p:spPr>
        <p:txBody>
          <a:bodyPr>
            <a:noAutofit/>
          </a:bodyPr>
          <a:lstStyle/>
          <a:p>
            <a:pPr algn="ctr"/>
            <a:r>
              <a:rPr lang="el-GR" sz="2000" b="1" dirty="0">
                <a:latin typeface="Palatino Linotype" panose="02040502050505030304" pitchFamily="18" charset="0"/>
              </a:rPr>
              <a:t>ΤΟΝΙΣΜΟΣ</a:t>
            </a:r>
            <a:br>
              <a:rPr lang="el-GR" sz="2000" b="1" dirty="0">
                <a:latin typeface="Palatino Linotype" panose="02040502050505030304" pitchFamily="18" charset="0"/>
              </a:rPr>
            </a:br>
            <a:endParaRPr lang="el-GR" sz="2000" b="1" dirty="0">
              <a:latin typeface="Palatino Linotype" panose="020405020505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l-GR" sz="1800" b="1" dirty="0" smtClean="0">
                <a:solidFill>
                  <a:srgbClr val="1F4D78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πέντε βασικοί κανόνες τονισμού: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800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η λήγουσα είναι μακρόχρονη, δεν τονίζεται η προπαραλήγουσα, π.χ. </a:t>
            </a:r>
            <a:r>
              <a:rPr lang="el-GR" sz="1800" i="1" dirty="0" err="1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ἀνθρώπου</a:t>
            </a:r>
            <a:r>
              <a:rPr lang="el-GR" sz="1800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800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Μια μακρόχρονη παραλήγουσα, όταν τονίζεται, παίρνει οξεία, αν η λήγουσα είναι μακρόχρονη, π.χ. </a:t>
            </a:r>
            <a:r>
              <a:rPr lang="el-GR" sz="1800" i="1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μνήμη</a:t>
            </a:r>
            <a:r>
              <a:rPr lang="el-GR" sz="1800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800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Μια μακρόχρονη παραλήγουσα, όταν τονίζεται, παίρνει περισπωμένη, αν η λήγουσα είναι βραχύχρονη, π.χ. </a:t>
            </a:r>
            <a:r>
              <a:rPr lang="el-GR" sz="1800" i="1" dirty="0" err="1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μῆλον</a:t>
            </a:r>
            <a:r>
              <a:rPr lang="el-GR" sz="1800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800" i="1" dirty="0" err="1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οἶκος</a:t>
            </a:r>
            <a:r>
              <a:rPr lang="el-GR" sz="1800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800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προπαραλήγουσα παίρνει πάντοτε οξεία, ποτέ περισπωμένη, π.χ. </a:t>
            </a:r>
            <a:r>
              <a:rPr lang="el-GR" sz="1800" i="1" dirty="0" err="1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ἄτομον</a:t>
            </a:r>
            <a:endParaRPr lang="el-GR" sz="1800" dirty="0" smtClean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Μια βραχύχρονη συλλαβή παίρνει πάντοτε οξεία, ποτέ περισπωμένη, π.χ. </a:t>
            </a:r>
            <a:r>
              <a:rPr lang="el-GR" sz="1800" i="1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τόμο</a:t>
            </a:r>
            <a:r>
              <a:rPr lang="el-GR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32469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408" y="1074588"/>
            <a:ext cx="6452559" cy="50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7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l-GR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l-GR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l-GR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l-GR" sz="22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Ουσιαστικά </a:t>
            </a:r>
            <a:r>
              <a:rPr lang="el-GR" sz="22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Β΄ Κλίσης</a:t>
            </a:r>
            <a:r>
              <a:rPr lang="el-G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 descr="https://lh3.googleusercontent.com/hXR6zFyEBmRZXKXphvNV_l7rA5OIP42jdV9yMzGTYAkG4m7SpqYJaCmzXad4lSLAVpc9aMM3TIt-jbOnr6ZLX5Tp7McDQePlPPP129EI8PBxzn3H5FKl0uNKo26HEnN7BkKaTxh7FE8zKQQw3SugzyHDrtHUxE2Iqb9ny1h0l7GH7Lwu3WbUpBdNRepFJ-igfVzvPT6Aj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51" y="1825625"/>
            <a:ext cx="77060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14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https://lh3.googleusercontent.com/bO3pfpbdQ3W2klZD0H4iULly2uDFe4lWt3fCfVf7SpSXqry4gYCoSvsBm1HfomjhPMHIzJqvHOCPL58J5U6FL_w0u9sJeMLv9QHdaupA6McDuNaEZ_X6HJduw_tMAPn6GlW61pBS8q52sqxjLNuX4flqm9KYJP_yGVHVZ5n1BRqaWd3AwBKEPXgfO8w7wimwJfRcMowOfQ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1738"/>
            <a:ext cx="10439400" cy="320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2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/>
          </p:nvPr>
        </p:nvGraphicFramePr>
        <p:xfrm>
          <a:off x="1761547" y="1683205"/>
          <a:ext cx="8922328" cy="2038921"/>
        </p:xfrm>
        <a:graphic>
          <a:graphicData uri="http://schemas.openxmlformats.org/drawingml/2006/table">
            <a:tbl>
              <a:tblPr/>
              <a:tblGrid>
                <a:gridCol w="1705553">
                  <a:extLst>
                    <a:ext uri="{9D8B030D-6E8A-4147-A177-3AD203B41FA5}">
                      <a16:colId xmlns:a16="http://schemas.microsoft.com/office/drawing/2014/main" val="2882570754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1057997243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4178629194"/>
                    </a:ext>
                  </a:extLst>
                </a:gridCol>
                <a:gridCol w="1740395">
                  <a:extLst>
                    <a:ext uri="{9D8B030D-6E8A-4147-A177-3AD203B41FA5}">
                      <a16:colId xmlns:a16="http://schemas.microsoft.com/office/drawing/2014/main" val="3745520348"/>
                    </a:ext>
                  </a:extLst>
                </a:gridCol>
                <a:gridCol w="1866405">
                  <a:extLst>
                    <a:ext uri="{9D8B030D-6E8A-4147-A177-3AD203B41FA5}">
                      <a16:colId xmlns:a16="http://schemas.microsoft.com/office/drawing/2014/main" val="1868659168"/>
                    </a:ext>
                  </a:extLst>
                </a:gridCol>
              </a:tblGrid>
              <a:tr h="347250">
                <a:tc>
                  <a:txBody>
                    <a:bodyPr/>
                    <a:lstStyle/>
                    <a:p>
                      <a:pPr algn="l" fontAlgn="t"/>
                      <a:endParaRPr lang="el-GR" sz="14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Οριστική</a:t>
                      </a:r>
                      <a:endParaRPr lang="el-GR" sz="14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Υποτακτική</a:t>
                      </a:r>
                      <a:endParaRPr lang="el-GR" sz="14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dirty="0" smtClean="0">
                          <a:effectLst/>
                        </a:rPr>
                        <a:t>Προστακτική</a:t>
                      </a:r>
                      <a:endParaRPr lang="el-GR" sz="14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Απαρέμφατο</a:t>
                      </a:r>
                      <a:endParaRPr lang="el-GR" sz="1400" b="1" dirty="0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246377"/>
                  </a:ext>
                </a:extLst>
              </a:tr>
              <a:tr h="167316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1" dirty="0">
                          <a:solidFill>
                            <a:srgbClr val="FFFFFF"/>
                          </a:solidFill>
                          <a:effectLst/>
                        </a:rPr>
                        <a:t>Ενεστώτας</a:t>
                      </a:r>
                    </a:p>
                  </a:txBody>
                  <a:tcPr marL="152400" marR="76200" marT="76200" marB="762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dirty="0" err="1">
                          <a:effectLst/>
                        </a:rPr>
                        <a:t>εἰμί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εἶ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ἐστί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ἐσμέ</a:t>
                      </a:r>
                      <a:r>
                        <a:rPr lang="el-GR" sz="1400" dirty="0">
                          <a:effectLst/>
                        </a:rPr>
                        <a:t>(ν)</a:t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ἐστέ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εἰσί</a:t>
                      </a:r>
                      <a:r>
                        <a:rPr lang="el-GR" sz="1400" dirty="0">
                          <a:effectLst/>
                        </a:rPr>
                        <a:t>(ν)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dirty="0">
                          <a:effectLst/>
                        </a:rPr>
                        <a:t>ὦ</a:t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ᾖς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>
                          <a:effectLst/>
                        </a:rPr>
                        <a:t>ᾖ</a:t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ὦμεν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ἦτε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ὦσιν</a:t>
                      </a:r>
                      <a:endParaRPr lang="el-GR" sz="14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dirty="0" smtClean="0">
                          <a:effectLst/>
                        </a:rPr>
                        <a:t>------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ἴσθι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ἔστω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smtClean="0">
                          <a:effectLst/>
                        </a:rPr>
                        <a:t>------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ἔστε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ἔστων</a:t>
                      </a:r>
                      <a:r>
                        <a:rPr lang="el-GR" sz="1400" dirty="0">
                          <a:effectLst/>
                        </a:rPr>
                        <a:t> ή </a:t>
                      </a:r>
                      <a:r>
                        <a:rPr lang="el-GR" sz="1400" dirty="0" err="1">
                          <a:effectLst/>
                        </a:rPr>
                        <a:t>ὄντων</a:t>
                      </a:r>
                      <a:r>
                        <a:rPr lang="el-GR" sz="1400" dirty="0">
                          <a:effectLst/>
                        </a:rPr>
                        <a:t> ή </a:t>
                      </a:r>
                      <a:r>
                        <a:rPr lang="el-GR" sz="1400" dirty="0" err="1">
                          <a:effectLst/>
                        </a:rPr>
                        <a:t>ἔστωσαν</a:t>
                      </a:r>
                      <a:endParaRPr lang="el-GR" sz="14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dirty="0" err="1">
                          <a:effectLst/>
                        </a:rPr>
                        <a:t>εἶναι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b="1" dirty="0">
                          <a:effectLst/>
                        </a:rPr>
                        <a:t>Μετοχή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ὤν</a:t>
                      </a:r>
                      <a:r>
                        <a:rPr lang="el-GR" sz="1400" dirty="0">
                          <a:effectLst/>
                        </a:rPr>
                        <a:t>,</a:t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οὖσα</a:t>
                      </a:r>
                      <a:r>
                        <a:rPr lang="el-GR" sz="1400" dirty="0">
                          <a:effectLst/>
                        </a:rPr>
                        <a:t>,</a:t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ὄν</a:t>
                      </a:r>
                      <a:endParaRPr lang="el-GR" sz="14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32659"/>
                  </a:ext>
                </a:extLst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/>
          </p:nvPr>
        </p:nvGraphicFramePr>
        <p:xfrm>
          <a:off x="1761546" y="4114800"/>
          <a:ext cx="8922329" cy="1859280"/>
        </p:xfrm>
        <a:graphic>
          <a:graphicData uri="http://schemas.openxmlformats.org/drawingml/2006/table">
            <a:tbl>
              <a:tblPr/>
              <a:tblGrid>
                <a:gridCol w="1692109">
                  <a:extLst>
                    <a:ext uri="{9D8B030D-6E8A-4147-A177-3AD203B41FA5}">
                      <a16:colId xmlns:a16="http://schemas.microsoft.com/office/drawing/2014/main" val="3126969700"/>
                    </a:ext>
                  </a:extLst>
                </a:gridCol>
                <a:gridCol w="1807555">
                  <a:extLst>
                    <a:ext uri="{9D8B030D-6E8A-4147-A177-3AD203B41FA5}">
                      <a16:colId xmlns:a16="http://schemas.microsoft.com/office/drawing/2014/main" val="2722755065"/>
                    </a:ext>
                  </a:extLst>
                </a:gridCol>
                <a:gridCol w="1807555">
                  <a:extLst>
                    <a:ext uri="{9D8B030D-6E8A-4147-A177-3AD203B41FA5}">
                      <a16:colId xmlns:a16="http://schemas.microsoft.com/office/drawing/2014/main" val="647430561"/>
                    </a:ext>
                  </a:extLst>
                </a:gridCol>
                <a:gridCol w="1807555">
                  <a:extLst>
                    <a:ext uri="{9D8B030D-6E8A-4147-A177-3AD203B41FA5}">
                      <a16:colId xmlns:a16="http://schemas.microsoft.com/office/drawing/2014/main" val="2736307853"/>
                    </a:ext>
                  </a:extLst>
                </a:gridCol>
                <a:gridCol w="1807555">
                  <a:extLst>
                    <a:ext uri="{9D8B030D-6E8A-4147-A177-3AD203B41FA5}">
                      <a16:colId xmlns:a16="http://schemas.microsoft.com/office/drawing/2014/main" val="4036252705"/>
                    </a:ext>
                  </a:extLst>
                </a:gridCol>
              </a:tblGrid>
              <a:tr h="1334294">
                <a:tc>
                  <a:txBody>
                    <a:bodyPr/>
                    <a:lstStyle/>
                    <a:p>
                      <a:pPr algn="l" fontAlgn="t"/>
                      <a:endParaRPr lang="el-GR" sz="1400" dirty="0" smtClean="0">
                        <a:effectLst/>
                      </a:endParaRPr>
                    </a:p>
                    <a:p>
                      <a:pPr algn="l" fontAlgn="t"/>
                      <a:endParaRPr lang="el-GR" sz="1400" dirty="0" smtClean="0">
                        <a:effectLst/>
                      </a:endParaRPr>
                    </a:p>
                    <a:p>
                      <a:pPr algn="l" fontAlgn="t"/>
                      <a:endParaRPr lang="el-GR" sz="1400" dirty="0" smtClean="0">
                        <a:effectLst/>
                      </a:endParaRPr>
                    </a:p>
                    <a:p>
                      <a:pPr algn="l" fontAlgn="t"/>
                      <a:r>
                        <a:rPr lang="el-GR" sz="1400" b="1" dirty="0" smtClean="0">
                          <a:effectLst/>
                        </a:rPr>
                        <a:t>Μέλλοντας</a:t>
                      </a:r>
                      <a:endParaRPr lang="el-GR" sz="14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Οριστική</a:t>
                      </a: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l-G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ἔσομαι</a:t>
                      </a: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l-G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ἔσῃ</a:t>
                      </a: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ή </a:t>
                      </a:r>
                      <a:r>
                        <a:rPr kumimoji="0" lang="el-G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ἔσει</a:t>
                      </a: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l-G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ἔσται</a:t>
                      </a: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l-G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ἐσόμεθα</a:t>
                      </a: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l-G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ἔσεσθε</a:t>
                      </a: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l-G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ἔσονται</a:t>
                      </a:r>
                      <a:endParaRPr kumimoji="0" lang="el-G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l-GR" sz="14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l-GR" sz="14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dirty="0">
                          <a:effectLst/>
                        </a:rPr>
                        <a:t>Απαρέμφατο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ἔσεσθαι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endParaRPr lang="el-GR" sz="1400" dirty="0" smtClean="0">
                        <a:effectLst/>
                      </a:endParaRPr>
                    </a:p>
                    <a:p>
                      <a:pPr algn="l" fontAlgn="t"/>
                      <a:r>
                        <a:rPr lang="el-GR" sz="1400" b="1" dirty="0" smtClean="0">
                          <a:effectLst/>
                        </a:rPr>
                        <a:t>Μετοχή</a:t>
                      </a:r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ἐσόμενος</a:t>
                      </a:r>
                      <a:r>
                        <a:rPr lang="el-GR" sz="1400" dirty="0">
                          <a:effectLst/>
                        </a:rPr>
                        <a:t>,</a:t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ἐσομένη</a:t>
                      </a:r>
                      <a:r>
                        <a:rPr lang="el-GR" sz="1400" dirty="0">
                          <a:effectLst/>
                        </a:rPr>
                        <a:t>,</a:t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el-GR" sz="1400" dirty="0" err="1">
                          <a:effectLst/>
                        </a:rPr>
                        <a:t>ἐσόμενον</a:t>
                      </a:r>
                      <a:endParaRPr lang="el-GR" sz="14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20690"/>
                  </a:ext>
                </a:extLst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277995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2"/>
                            <a:tile tx="0" ty="0" sx="100000" sy="100000" flip="none" algn="tl"/>
                          </a:blipFill>
                        </a:rPr>
                        <a:t>ΚΛΙΣΗ</a:t>
                      </a:r>
                      <a:r>
                        <a:rPr lang="el-GR" baseline="0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2"/>
                            <a:tile tx="0" ty="0" sx="100000" sy="100000" flip="none" algn="tl"/>
                          </a:blipFill>
                        </a:rPr>
                        <a:t> ΤΟΥ ΡΗΜΑΤΟΣ ΕΙΜΙ</a:t>
                      </a:r>
                      <a:endParaRPr lang="el-GR" dirty="0">
                        <a:ln>
                          <a:solidFill>
                            <a:srgbClr val="7030A0"/>
                          </a:solidFill>
                        </a:ln>
                        <a:blipFill>
                          <a:blip r:embed="rId2"/>
                          <a:tile tx="0" ty="0" sx="100000" sy="100000" flip="none" algn="tl"/>
                        </a:blip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24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61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07366" y="715992"/>
            <a:ext cx="10646434" cy="5460971"/>
          </a:xfrm>
        </p:spPr>
        <p:txBody>
          <a:bodyPr>
            <a:normAutofit fontScale="92500" lnSpcReduction="20000"/>
          </a:bodyPr>
          <a:lstStyle/>
          <a:p>
            <a:r>
              <a:rPr lang="el-GR" sz="2200" b="1" dirty="0">
                <a:latin typeface="Palatino Linotype" panose="02040502050505030304" pitchFamily="18" charset="0"/>
              </a:rPr>
              <a:t>Να θυμάσαι:</a:t>
            </a:r>
            <a:endParaRPr lang="el-GR" sz="2200" dirty="0">
              <a:latin typeface="Palatino Linotype" panose="02040502050505030304" pitchFamily="18" charset="0"/>
            </a:endParaRPr>
          </a:p>
          <a:p>
            <a:r>
              <a:rPr lang="el-GR" sz="2200" b="1" dirty="0">
                <a:latin typeface="Palatino Linotype" panose="02040502050505030304" pitchFamily="18" charset="0"/>
              </a:rPr>
              <a:t>Από τα ουσιαστικά της β' κλίσης:</a:t>
            </a:r>
            <a:endParaRPr lang="el-GR" sz="2200" dirty="0">
              <a:latin typeface="Palatino Linotype" panose="02040502050505030304" pitchFamily="18" charset="0"/>
            </a:endParaRPr>
          </a:p>
          <a:p>
            <a:pPr lvl="0" fontAlgn="base"/>
            <a:r>
              <a:rPr lang="el-GR" sz="2200" b="1" dirty="0">
                <a:latin typeface="Palatino Linotype" panose="02040502050505030304" pitchFamily="18" charset="0"/>
              </a:rPr>
              <a:t>Τα αρσενικά και τα θηλυκά έχουν σε όλες τις πτώσεις τις ίδιες καταλήξεις</a:t>
            </a:r>
            <a:r>
              <a:rPr lang="el-GR" sz="2200" dirty="0">
                <a:latin typeface="Palatino Linotype" panose="02040502050505030304" pitchFamily="18" charset="0"/>
              </a:rPr>
              <a:t> (και τα ξεχωρίζουμε μόνο από το άρθρο).</a:t>
            </a:r>
          </a:p>
          <a:p>
            <a:pPr lvl="0" fontAlgn="base"/>
            <a:r>
              <a:rPr lang="el-GR" sz="2200" b="1" dirty="0">
                <a:latin typeface="Palatino Linotype" panose="02040502050505030304" pitchFamily="18" charset="0"/>
              </a:rPr>
              <a:t>Τα ουδέτερα</a:t>
            </a:r>
            <a:r>
              <a:rPr lang="el-GR" sz="2200" dirty="0">
                <a:latin typeface="Palatino Linotype" panose="02040502050505030304" pitchFamily="18" charset="0"/>
              </a:rPr>
              <a:t> των πτωτικών (σε όλες τις κλίσεις) σχηματίζουν στον ενικό και στον πληθ. </a:t>
            </a:r>
            <a:r>
              <a:rPr lang="el-GR" sz="2200" b="1" dirty="0">
                <a:latin typeface="Palatino Linotype" panose="02040502050505030304" pitchFamily="18" charset="0"/>
              </a:rPr>
              <a:t>τρεις πτώσεις όμοιες</a:t>
            </a:r>
            <a:r>
              <a:rPr lang="el-GR" sz="2200" dirty="0">
                <a:latin typeface="Palatino Linotype" panose="02040502050505030304" pitchFamily="18" charset="0"/>
              </a:rPr>
              <a:t>: την ονομαστική, την αιτιατική και την κλητική.</a:t>
            </a:r>
          </a:p>
          <a:p>
            <a:pPr lvl="0" fontAlgn="base"/>
            <a:r>
              <a:rPr lang="el-GR" sz="2200" dirty="0">
                <a:latin typeface="Palatino Linotype" panose="02040502050505030304" pitchFamily="18" charset="0"/>
              </a:rPr>
              <a:t>Η κατάληξη </a:t>
            </a:r>
            <a:r>
              <a:rPr lang="el-GR" sz="2200" b="1" dirty="0">
                <a:latin typeface="Palatino Linotype" panose="02040502050505030304" pitchFamily="18" charset="0"/>
              </a:rPr>
              <a:t>α</a:t>
            </a:r>
            <a:r>
              <a:rPr lang="el-GR" sz="2200" dirty="0">
                <a:latin typeface="Palatino Linotype" panose="02040502050505030304" pitchFamily="18" charset="0"/>
              </a:rPr>
              <a:t> των ουδετέρων (όλων γενικά των πτωτικών) είναι </a:t>
            </a:r>
            <a:r>
              <a:rPr lang="el-GR" sz="2200" b="1" dirty="0">
                <a:latin typeface="Palatino Linotype" panose="02040502050505030304" pitchFamily="18" charset="0"/>
              </a:rPr>
              <a:t>βραχύχρονη</a:t>
            </a:r>
            <a:r>
              <a:rPr lang="el-GR" sz="2200" dirty="0">
                <a:latin typeface="Palatino Linotype" panose="02040502050505030304" pitchFamily="18" charset="0"/>
              </a:rPr>
              <a:t>: π.χ. </a:t>
            </a:r>
            <a:r>
              <a:rPr lang="el-GR" sz="2200" i="1" dirty="0" err="1">
                <a:latin typeface="Palatino Linotype" panose="02040502050505030304" pitchFamily="18" charset="0"/>
              </a:rPr>
              <a:t>τὰ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μῆλᾰ</a:t>
            </a:r>
            <a:r>
              <a:rPr lang="el-GR" sz="2200" i="1" dirty="0">
                <a:latin typeface="Palatino Linotype" panose="02040502050505030304" pitchFamily="18" charset="0"/>
              </a:rPr>
              <a:t>, </a:t>
            </a:r>
            <a:r>
              <a:rPr lang="el-GR" sz="2200" i="1" dirty="0" err="1">
                <a:latin typeface="Palatino Linotype" panose="02040502050505030304" pitchFamily="18" charset="0"/>
              </a:rPr>
              <a:t>τὸ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σῶμᾰ</a:t>
            </a:r>
            <a:r>
              <a:rPr lang="el-GR" sz="2200" i="1" dirty="0">
                <a:latin typeface="Palatino Linotype" panose="02040502050505030304" pitchFamily="18" charset="0"/>
              </a:rPr>
              <a:t>, </a:t>
            </a:r>
            <a:r>
              <a:rPr lang="el-GR" sz="2200" i="1" dirty="0" err="1">
                <a:latin typeface="Palatino Linotype" panose="02040502050505030304" pitchFamily="18" charset="0"/>
              </a:rPr>
              <a:t>τὰ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σώματᾰ</a:t>
            </a:r>
            <a:r>
              <a:rPr lang="el-GR" sz="2200" i="1" dirty="0">
                <a:latin typeface="Palatino Linotype" panose="02040502050505030304" pitchFamily="18" charset="0"/>
              </a:rPr>
              <a:t>, </a:t>
            </a:r>
            <a:r>
              <a:rPr lang="el-GR" sz="2200" i="1" dirty="0" err="1">
                <a:latin typeface="Palatino Linotype" panose="02040502050505030304" pitchFamily="18" charset="0"/>
              </a:rPr>
              <a:t>τὰ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γενναῖᾰ</a:t>
            </a:r>
            <a:r>
              <a:rPr lang="el-GR" sz="2200" i="1" dirty="0">
                <a:latin typeface="Palatino Linotype" panose="02040502050505030304" pitchFamily="18" charset="0"/>
              </a:rPr>
              <a:t>, </a:t>
            </a:r>
            <a:r>
              <a:rPr lang="el-GR" sz="2200" i="1" dirty="0" err="1">
                <a:latin typeface="Palatino Linotype" panose="02040502050505030304" pitchFamily="18" charset="0"/>
              </a:rPr>
              <a:t>ἐκεῖνᾰ</a:t>
            </a:r>
            <a:r>
              <a:rPr lang="el-GR" sz="2200" i="1" dirty="0">
                <a:latin typeface="Palatino Linotype" panose="02040502050505030304" pitchFamily="18" charset="0"/>
              </a:rPr>
              <a:t>, </a:t>
            </a:r>
            <a:r>
              <a:rPr lang="el-GR" sz="2200" i="1" dirty="0" err="1">
                <a:latin typeface="Palatino Linotype" panose="02040502050505030304" pitchFamily="18" charset="0"/>
              </a:rPr>
              <a:t>τὰ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τιμῶντᾰ</a:t>
            </a:r>
            <a:r>
              <a:rPr lang="el-GR" sz="2200" dirty="0">
                <a:latin typeface="Palatino Linotype" panose="02040502050505030304" pitchFamily="18" charset="0"/>
              </a:rPr>
              <a:t>.</a:t>
            </a:r>
          </a:p>
          <a:p>
            <a:pPr lvl="0" fontAlgn="base"/>
            <a:r>
              <a:rPr lang="el-GR" sz="2200" dirty="0">
                <a:latin typeface="Palatino Linotype" panose="02040502050505030304" pitchFamily="18" charset="0"/>
              </a:rPr>
              <a:t>Η δίφθογγος </a:t>
            </a:r>
            <a:r>
              <a:rPr lang="el-GR" sz="2200" b="1" dirty="0">
                <a:latin typeface="Palatino Linotype" panose="02040502050505030304" pitchFamily="18" charset="0"/>
              </a:rPr>
              <a:t>οι</a:t>
            </a:r>
            <a:r>
              <a:rPr lang="el-GR" sz="2200" dirty="0">
                <a:latin typeface="Palatino Linotype" panose="02040502050505030304" pitchFamily="18" charset="0"/>
              </a:rPr>
              <a:t>, όταν βρίσκεται στο </a:t>
            </a:r>
            <a:r>
              <a:rPr lang="el-GR" sz="2200" u="sng" dirty="0">
                <a:latin typeface="Palatino Linotype" panose="02040502050505030304" pitchFamily="18" charset="0"/>
              </a:rPr>
              <a:t>τέλος</a:t>
            </a:r>
            <a:r>
              <a:rPr lang="el-GR" sz="2200" dirty="0">
                <a:latin typeface="Palatino Linotype" panose="02040502050505030304" pitchFamily="18" charset="0"/>
              </a:rPr>
              <a:t> κλιτής λέξης (πλην ευκτικής ρήματος), είναι </a:t>
            </a:r>
            <a:r>
              <a:rPr lang="el-GR" sz="2200" b="1" dirty="0">
                <a:latin typeface="Palatino Linotype" panose="02040502050505030304" pitchFamily="18" charset="0"/>
              </a:rPr>
              <a:t>βραχύχρονη</a:t>
            </a:r>
            <a:r>
              <a:rPr lang="el-GR" sz="2200" dirty="0">
                <a:latin typeface="Palatino Linotype" panose="02040502050505030304" pitchFamily="18" charset="0"/>
              </a:rPr>
              <a:t>, π.χ. </a:t>
            </a:r>
            <a:r>
              <a:rPr lang="el-GR" sz="2200" i="1" dirty="0" err="1">
                <a:latin typeface="Palatino Linotype" panose="02040502050505030304" pitchFamily="18" charset="0"/>
              </a:rPr>
              <a:t>οἱ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χῶροι</a:t>
            </a:r>
            <a:r>
              <a:rPr lang="el-GR" sz="2200" dirty="0">
                <a:latin typeface="Palatino Linotype" panose="02040502050505030304" pitchFamily="18" charset="0"/>
              </a:rPr>
              <a:t> (αλλά </a:t>
            </a:r>
            <a:r>
              <a:rPr lang="el-GR" sz="2200" i="1" dirty="0" err="1">
                <a:latin typeface="Palatino Linotype" panose="02040502050505030304" pitchFamily="18" charset="0"/>
              </a:rPr>
              <a:t>τοῖς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χώροις</a:t>
            </a:r>
            <a:r>
              <a:rPr lang="el-GR" sz="2200" dirty="0">
                <a:latin typeface="Palatino Linotype" panose="02040502050505030304" pitchFamily="18" charset="0"/>
              </a:rPr>
              <a:t>).</a:t>
            </a:r>
          </a:p>
          <a:p>
            <a:pPr lvl="0" fontAlgn="base"/>
            <a:r>
              <a:rPr lang="el-GR" sz="2200" b="1" dirty="0">
                <a:latin typeface="Palatino Linotype" panose="02040502050505030304" pitchFamily="18" charset="0"/>
              </a:rPr>
              <a:t>Η γενική και η δοτική των ουσιαστικών β′ κλίσης</a:t>
            </a:r>
            <a:r>
              <a:rPr lang="el-GR" sz="2200" dirty="0">
                <a:latin typeface="Palatino Linotype" panose="02040502050505030304" pitchFamily="18" charset="0"/>
              </a:rPr>
              <a:t>, όταν τονίζονται στη λήγουσα, παίρνουν περισπωμένη και στους δύο αριθμούς, π.χ. </a:t>
            </a:r>
            <a:r>
              <a:rPr lang="el-GR" sz="2200" i="1" dirty="0" err="1">
                <a:latin typeface="Palatino Linotype" panose="02040502050505030304" pitchFamily="18" charset="0"/>
              </a:rPr>
              <a:t>τοῦ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ποταμοῦ</a:t>
            </a:r>
            <a:r>
              <a:rPr lang="el-GR" sz="2200" dirty="0">
                <a:latin typeface="Palatino Linotype" panose="02040502050505030304" pitchFamily="18" charset="0"/>
              </a:rPr>
              <a:t>, </a:t>
            </a:r>
            <a:r>
              <a:rPr lang="el-GR" sz="2200" i="1" dirty="0" err="1">
                <a:latin typeface="Palatino Linotype" panose="02040502050505030304" pitchFamily="18" charset="0"/>
              </a:rPr>
              <a:t>τῷ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ποταμῷ</a:t>
            </a:r>
            <a:r>
              <a:rPr lang="el-GR" sz="2200" dirty="0">
                <a:latin typeface="Palatino Linotype" panose="02040502050505030304" pitchFamily="18" charset="0"/>
              </a:rPr>
              <a:t>, </a:t>
            </a:r>
            <a:r>
              <a:rPr lang="el-GR" sz="2200" i="1" dirty="0" err="1">
                <a:latin typeface="Palatino Linotype" panose="02040502050505030304" pitchFamily="18" charset="0"/>
              </a:rPr>
              <a:t>τῶν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ποταμῶν</a:t>
            </a:r>
            <a:r>
              <a:rPr lang="el-GR" sz="2200" i="1" dirty="0">
                <a:latin typeface="Palatino Linotype" panose="02040502050505030304" pitchFamily="18" charset="0"/>
              </a:rPr>
              <a:t>, </a:t>
            </a:r>
            <a:r>
              <a:rPr lang="el-GR" sz="2200" i="1" dirty="0" err="1">
                <a:latin typeface="Palatino Linotype" panose="02040502050505030304" pitchFamily="18" charset="0"/>
              </a:rPr>
              <a:t>τοῖς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ποταμοῖς</a:t>
            </a:r>
            <a:r>
              <a:rPr lang="el-GR" sz="2200" dirty="0">
                <a:latin typeface="Palatino Linotype" panose="02040502050505030304" pitchFamily="18" charset="0"/>
              </a:rPr>
              <a:t>.</a:t>
            </a:r>
          </a:p>
          <a:p>
            <a:pPr lvl="0" fontAlgn="base"/>
            <a:r>
              <a:rPr lang="el-GR" sz="2200" dirty="0">
                <a:latin typeface="Palatino Linotype" panose="02040502050505030304" pitchFamily="18" charset="0"/>
              </a:rPr>
              <a:t>Στα ουσιαστικά που τονίζονται στην </a:t>
            </a:r>
            <a:r>
              <a:rPr lang="el-GR" sz="2200" b="1" dirty="0">
                <a:latin typeface="Palatino Linotype" panose="02040502050505030304" pitchFamily="18" charset="0"/>
              </a:rPr>
              <a:t>προπαραλήγουσα</a:t>
            </a:r>
            <a:r>
              <a:rPr lang="el-GR" sz="2200" dirty="0">
                <a:latin typeface="Palatino Linotype" panose="02040502050505030304" pitchFamily="18" charset="0"/>
              </a:rPr>
              <a:t> (στην ονομαστική), ο τόνος κατεβαίνει στην παραλήγουσα </a:t>
            </a:r>
            <a:r>
              <a:rPr lang="el-GR" sz="2200" b="1" dirty="0">
                <a:latin typeface="Palatino Linotype" panose="02040502050505030304" pitchFamily="18" charset="0"/>
              </a:rPr>
              <a:t>εάν η λήγουσα είναι μακρόχρονη</a:t>
            </a:r>
            <a:r>
              <a:rPr lang="el-GR" sz="2200" dirty="0">
                <a:latin typeface="Palatino Linotype" panose="02040502050505030304" pitchFamily="18" charset="0"/>
              </a:rPr>
              <a:t>: π.χ. </a:t>
            </a:r>
            <a:r>
              <a:rPr lang="el-GR" sz="2200" i="1" dirty="0" err="1">
                <a:latin typeface="Palatino Linotype" panose="02040502050505030304" pitchFamily="18" charset="0"/>
              </a:rPr>
              <a:t>τοῦ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ἀνθρώπου</a:t>
            </a:r>
            <a:r>
              <a:rPr lang="el-GR" sz="2200" i="1" dirty="0">
                <a:latin typeface="Palatino Linotype" panose="02040502050505030304" pitchFamily="18" charset="0"/>
              </a:rPr>
              <a:t>, </a:t>
            </a:r>
            <a:r>
              <a:rPr lang="el-GR" sz="2200" i="1" dirty="0" err="1">
                <a:latin typeface="Palatino Linotype" panose="02040502050505030304" pitchFamily="18" charset="0"/>
              </a:rPr>
              <a:t>τῶν</a:t>
            </a:r>
            <a:r>
              <a:rPr lang="el-GR" sz="2200" i="1" dirty="0">
                <a:latin typeface="Palatino Linotype" panose="02040502050505030304" pitchFamily="18" charset="0"/>
              </a:rPr>
              <a:t> </a:t>
            </a:r>
            <a:r>
              <a:rPr lang="el-GR" sz="2200" i="1" dirty="0" err="1">
                <a:latin typeface="Palatino Linotype" panose="02040502050505030304" pitchFamily="18" charset="0"/>
              </a:rPr>
              <a:t>ἀνθρώπων</a:t>
            </a:r>
            <a:r>
              <a:rPr lang="el-GR" sz="2200" dirty="0">
                <a:latin typeface="Palatino Linotype" panose="02040502050505030304" pitchFamily="18" charset="0"/>
              </a:rPr>
              <a:t>.</a:t>
            </a:r>
          </a:p>
          <a:p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3418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457" y="1362974"/>
            <a:ext cx="6240873" cy="45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9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385" y="500332"/>
            <a:ext cx="6072996" cy="58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0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551" y="1069676"/>
            <a:ext cx="5546786" cy="53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4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701100"/>
            <a:ext cx="9677400" cy="58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786383"/>
            <a:ext cx="10381107" cy="52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64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58521"/>
            <a:ext cx="11352657" cy="631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7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93" y="432435"/>
            <a:ext cx="9922764" cy="6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3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2151" y="475676"/>
            <a:ext cx="6269895" cy="6314210"/>
          </a:xfrm>
          <a:custGeom>
            <a:avLst/>
            <a:gdLst/>
            <a:ahLst/>
            <a:cxnLst/>
            <a:rect l="l" t="t" r="r" b="b"/>
            <a:pathLst>
              <a:path w="6908495" h="6957324">
                <a:moveTo>
                  <a:pt x="0" y="0"/>
                </a:moveTo>
                <a:lnTo>
                  <a:pt x="6908495" y="0"/>
                </a:lnTo>
                <a:lnTo>
                  <a:pt x="6908495" y="6957324"/>
                </a:lnTo>
                <a:lnTo>
                  <a:pt x="0" y="6957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70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2046" y="475676"/>
            <a:ext cx="3599790" cy="6314210"/>
          </a:xfrm>
          <a:custGeom>
            <a:avLst/>
            <a:gdLst/>
            <a:ahLst/>
            <a:cxnLst/>
            <a:rect l="l" t="t" r="r" b="b"/>
            <a:pathLst>
              <a:path w="3214149" h="6957324">
                <a:moveTo>
                  <a:pt x="0" y="0"/>
                </a:moveTo>
                <a:lnTo>
                  <a:pt x="3214149" y="0"/>
                </a:lnTo>
                <a:lnTo>
                  <a:pt x="3214149" y="6957324"/>
                </a:lnTo>
                <a:lnTo>
                  <a:pt x="0" y="6957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189" r="-115269"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1631700" y="5182032"/>
            <a:ext cx="1566235" cy="1318485"/>
          </a:xfrm>
          <a:custGeom>
            <a:avLst/>
            <a:gdLst/>
            <a:ahLst/>
            <a:cxnLst/>
            <a:rect l="l" t="t" r="r" b="b"/>
            <a:pathLst>
              <a:path w="1725759" h="1452775">
                <a:moveTo>
                  <a:pt x="0" y="0"/>
                </a:moveTo>
                <a:lnTo>
                  <a:pt x="1725759" y="0"/>
                </a:lnTo>
                <a:lnTo>
                  <a:pt x="1725759" y="1452775"/>
                </a:lnTo>
                <a:lnTo>
                  <a:pt x="0" y="1452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13046" y="1627392"/>
            <a:ext cx="824798" cy="475383"/>
          </a:xfrm>
          <a:custGeom>
            <a:avLst/>
            <a:gdLst/>
            <a:ahLst/>
            <a:cxnLst/>
            <a:rect l="l" t="t" r="r" b="b"/>
            <a:pathLst>
              <a:path w="908805" h="523802">
                <a:moveTo>
                  <a:pt x="0" y="0"/>
                </a:moveTo>
                <a:lnTo>
                  <a:pt x="908805" y="0"/>
                </a:lnTo>
                <a:lnTo>
                  <a:pt x="908805" y="523802"/>
                </a:lnTo>
                <a:lnTo>
                  <a:pt x="0" y="523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921703">
            <a:off x="7130411" y="6433230"/>
            <a:ext cx="3411533" cy="1197138"/>
          </a:xfrm>
          <a:custGeom>
            <a:avLst/>
            <a:gdLst/>
            <a:ahLst/>
            <a:cxnLst/>
            <a:rect l="l" t="t" r="r" b="b"/>
            <a:pathLst>
              <a:path w="3759004" h="1319069">
                <a:moveTo>
                  <a:pt x="0" y="0"/>
                </a:moveTo>
                <a:lnTo>
                  <a:pt x="3759004" y="0"/>
                </a:lnTo>
                <a:lnTo>
                  <a:pt x="3759004" y="1319068"/>
                </a:lnTo>
                <a:lnTo>
                  <a:pt x="0" y="13190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966739">
            <a:off x="-828551" y="3435442"/>
            <a:ext cx="3411533" cy="1197138"/>
          </a:xfrm>
          <a:custGeom>
            <a:avLst/>
            <a:gdLst/>
            <a:ahLst/>
            <a:cxnLst/>
            <a:rect l="l" t="t" r="r" b="b"/>
            <a:pathLst>
              <a:path w="3759004" h="1319069">
                <a:moveTo>
                  <a:pt x="0" y="0"/>
                </a:moveTo>
                <a:lnTo>
                  <a:pt x="3759003" y="0"/>
                </a:lnTo>
                <a:lnTo>
                  <a:pt x="3759003" y="1319068"/>
                </a:lnTo>
                <a:lnTo>
                  <a:pt x="0" y="13190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07098" y="551796"/>
            <a:ext cx="4509738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29909">
              <a:lnSpc>
                <a:spcPts val="3176"/>
              </a:lnSpc>
              <a:spcBef>
                <a:spcPct val="0"/>
              </a:spcBef>
            </a:pPr>
            <a:r>
              <a:rPr lang="en-US" sz="2268" spc="-147" dirty="0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Επ</a:t>
            </a:r>
            <a:r>
              <a:rPr lang="en-US" sz="2268" spc="-147" dirty="0" err="1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ίθετ</a:t>
            </a:r>
            <a:r>
              <a:rPr lang="en-US" sz="2268" spc="-147" dirty="0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α σε -ύς, -εῖα, -ύ</a:t>
            </a:r>
          </a:p>
        </p:txBody>
      </p:sp>
      <p:sp>
        <p:nvSpPr>
          <p:cNvPr id="9" name="TextBox 9"/>
          <p:cNvSpPr txBox="1"/>
          <p:nvPr/>
        </p:nvSpPr>
        <p:spPr>
          <a:xfrm rot="12651">
            <a:off x="9196880" y="84090"/>
            <a:ext cx="1232522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29909">
              <a:lnSpc>
                <a:spcPts val="2032"/>
              </a:lnSpc>
              <a:spcBef>
                <a:spcPct val="0"/>
              </a:spcBef>
            </a:pPr>
            <a:r>
              <a:rPr lang="en-US" sz="1451" spc="-93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Γ´ κλίση  επίθετων </a:t>
            </a:r>
          </a:p>
        </p:txBody>
      </p:sp>
      <p:graphicFrame>
        <p:nvGraphicFramePr>
          <p:cNvPr id="10" name="Table 10"/>
          <p:cNvGraphicFramePr>
            <a:graphicFrameLocks noGrp="1"/>
          </p:cNvGraphicFramePr>
          <p:nvPr>
            <p:extLst/>
          </p:nvPr>
        </p:nvGraphicFramePr>
        <p:xfrm>
          <a:off x="5289652" y="2051663"/>
          <a:ext cx="2077086" cy="3157985"/>
        </p:xfrm>
        <a:graphic>
          <a:graphicData uri="http://schemas.openxmlformats.org/drawingml/2006/table">
            <a:tbl>
              <a:tblPr/>
              <a:tblGrid>
                <a:gridCol w="105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755"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ἡ εὐθεῖᾰ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αἱ εὐθεῖαι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6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τῆς εὐθείᾱς</a:t>
                      </a:r>
                      <a:endParaRPr lang="en-US" sz="1000" b="1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τῶν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εὐθ</a:t>
                      </a:r>
                      <a:r>
                        <a:rPr lang="el-GR" sz="900" b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ειῶ</a:t>
                      </a:r>
                      <a:r>
                        <a:rPr lang="en-US" sz="900" b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ν</a:t>
                      </a:r>
                      <a:endParaRPr lang="en-US" sz="1000" b="1" dirty="0"/>
                    </a:p>
                    <a:p>
                      <a:pPr algn="ctr">
                        <a:lnSpc>
                          <a:spcPts val="1399"/>
                        </a:lnSpc>
                      </a:pP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0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τῇ εὐθείᾳ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ταῖς εὐθείαις</a:t>
                      </a:r>
                      <a:endParaRPr lang="en-US" sz="1000" b="1" dirty="0"/>
                    </a:p>
                    <a:p>
                      <a:pPr algn="ctr">
                        <a:lnSpc>
                          <a:spcPts val="450"/>
                        </a:lnSpc>
                      </a:pP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τὴν εὐθεῖᾰν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τὰς εὐθείᾱς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ὦ εὐθεῖᾰ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ὦ εὐθεῖαι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4298564" y="1198798"/>
            <a:ext cx="3373332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29909">
              <a:lnSpc>
                <a:spcPts val="2667"/>
              </a:lnSpc>
              <a:spcBef>
                <a:spcPct val="0"/>
              </a:spcBef>
            </a:pPr>
            <a:r>
              <a:rPr lang="en-US" sz="1905" spc="-123" dirty="0" err="1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Κλίση</a:t>
            </a:r>
            <a:r>
              <a:rPr lang="en-US" sz="1905" spc="-123" dirty="0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 </a:t>
            </a:r>
            <a:r>
              <a:rPr lang="en-US" sz="1905" spc="-123" dirty="0" err="1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στ</a:t>
            </a:r>
            <a:r>
              <a:rPr lang="en-US" sz="1905" spc="-123" dirty="0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α Αρχαία Ελληνικά 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/>
          </p:nvPr>
        </p:nvGraphicFramePr>
        <p:xfrm>
          <a:off x="2013017" y="2051663"/>
          <a:ext cx="630246" cy="3162235"/>
        </p:xfrm>
        <a:graphic>
          <a:graphicData uri="http://schemas.openxmlformats.org/drawingml/2006/table">
            <a:tbl>
              <a:tblPr/>
              <a:tblGrid>
                <a:gridCol w="63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038"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Ον.</a:t>
                      </a:r>
                      <a:endParaRPr lang="en-US" sz="1000" b="1"/>
                    </a:p>
                  </a:txBody>
                  <a:tcPr marL="146957" marR="146957" marT="146957" marB="146957" anchor="ctr">
                    <a:lnL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98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Γεν.</a:t>
                      </a:r>
                      <a:endParaRPr lang="en-US" sz="1000" b="1"/>
                    </a:p>
                  </a:txBody>
                  <a:tcPr marL="146957" marR="146957" marT="146957" marB="146957" anchor="ctr">
                    <a:lnL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8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Δοτ.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98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Αιτ.</a:t>
                      </a:r>
                      <a:endParaRPr lang="en-US" sz="1000" b="1"/>
                    </a:p>
                  </a:txBody>
                  <a:tcPr marL="146957" marR="146957" marT="146957" marB="146957" anchor="ctr">
                    <a:lnL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30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  <a:defRPr/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Κλητ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1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50614"/>
              </p:ext>
            </p:extLst>
          </p:nvPr>
        </p:nvGraphicFramePr>
        <p:xfrm>
          <a:off x="7686352" y="2035557"/>
          <a:ext cx="2126693" cy="3162235"/>
        </p:xfrm>
        <a:graphic>
          <a:graphicData uri="http://schemas.openxmlformats.org/drawingml/2006/table">
            <a:tbl>
              <a:tblPr/>
              <a:tblGrid>
                <a:gridCol w="1084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781"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τὸ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 </a:t>
                      </a:r>
                      <a:r>
                        <a:rPr lang="el-GR" sz="900" b="1" dirty="0" err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εὐθύ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τὰ εὐθέᾰ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71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τοῦ εὐθέος</a:t>
                      </a:r>
                      <a:endParaRPr lang="en-US" sz="1000" b="1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τῶν εὐθέων</a:t>
                      </a:r>
                      <a:endParaRPr lang="en-US" sz="1000" b="1" dirty="0"/>
                    </a:p>
                    <a:p>
                      <a:pPr algn="ctr">
                        <a:lnSpc>
                          <a:spcPts val="1399"/>
                        </a:lnSpc>
                      </a:pP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7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τῷ εὐθεῖ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τοῖς εὐθέσῐ(ν)</a:t>
                      </a:r>
                      <a:endParaRPr lang="en-US" sz="1000" b="1" dirty="0"/>
                    </a:p>
                    <a:p>
                      <a:pPr algn="ctr">
                        <a:lnSpc>
                          <a:spcPts val="450"/>
                        </a:lnSpc>
                      </a:pP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8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τὸ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 </a:t>
                      </a:r>
                      <a:r>
                        <a:rPr lang="el-GR" sz="900" b="1" dirty="0" err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εὐθύ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́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τὰ εὐθέᾰ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68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ὦ </a:t>
                      </a:r>
                      <a:r>
                        <a:rPr lang="el-GR" sz="900" b="1" dirty="0" err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εὐθύ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́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ὦ εὐθέᾰ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3181639" y="1660208"/>
            <a:ext cx="75207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29909">
              <a:lnSpc>
                <a:spcPts val="2668"/>
              </a:lnSpc>
              <a:spcBef>
                <a:spcPct val="0"/>
              </a:spcBef>
            </a:pPr>
            <a:r>
              <a:rPr lang="en-US" sz="1906" spc="-123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Αρσενικό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08914" y="1660208"/>
            <a:ext cx="65793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29909">
              <a:lnSpc>
                <a:spcPts val="2668"/>
              </a:lnSpc>
              <a:spcBef>
                <a:spcPct val="0"/>
              </a:spcBef>
            </a:pPr>
            <a:r>
              <a:rPr lang="en-US" sz="1906" spc="-123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Θηλυκό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86353" y="1660208"/>
            <a:ext cx="1575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29909">
              <a:lnSpc>
                <a:spcPts val="2668"/>
              </a:lnSpc>
              <a:spcBef>
                <a:spcPct val="0"/>
              </a:spcBef>
            </a:pPr>
            <a:r>
              <a:rPr lang="en-US" sz="1906" spc="-123" dirty="0" err="1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Ουδέτερο</a:t>
            </a:r>
            <a:r>
              <a:rPr lang="en-US" sz="1906" spc="-123" dirty="0">
                <a:solidFill>
                  <a:srgbClr val="000000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 </a:t>
            </a:r>
          </a:p>
        </p:txBody>
      </p:sp>
      <p:graphicFrame>
        <p:nvGraphicFramePr>
          <p:cNvPr id="17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48120"/>
              </p:ext>
            </p:extLst>
          </p:nvPr>
        </p:nvGraphicFramePr>
        <p:xfrm>
          <a:off x="2859060" y="2055911"/>
          <a:ext cx="2126693" cy="3157987"/>
        </p:xfrm>
        <a:graphic>
          <a:graphicData uri="http://schemas.openxmlformats.org/drawingml/2006/table">
            <a:tbl>
              <a:tblPr/>
              <a:tblGrid>
                <a:gridCol w="1084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34"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ὁ </a:t>
                      </a:r>
                      <a:r>
                        <a:rPr lang="el-GR" sz="900" b="1" dirty="0" err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εὐθ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ῠ́ς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οἱ εὐθεῖς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6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τοῦ εὐθέος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τῶν εὐθέων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5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τῷ εὐθεῖ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τοῖς εὐθέσῐ(ν)</a:t>
                      </a:r>
                      <a:endParaRPr lang="en-US" sz="1000" b="1" dirty="0"/>
                    </a:p>
                    <a:p>
                      <a:pPr algn="ctr">
                        <a:lnSpc>
                          <a:spcPts val="450"/>
                        </a:lnSpc>
                      </a:pP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28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τὸν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 </a:t>
                      </a:r>
                      <a:r>
                        <a:rPr lang="el-GR" sz="900" b="1" dirty="0" err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εὐθ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ῠ́ν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τοὺς εὐθεῖς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28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ὦ </a:t>
                      </a:r>
                      <a:r>
                        <a:rPr lang="el-GR" sz="900" b="1" dirty="0" err="1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εὐθ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ῠ́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re Bandi Face"/>
                          <a:ea typeface="Core Bandi Face"/>
                          <a:cs typeface="Core Bandi Face"/>
                          <a:sym typeface="Core Bandi Face"/>
                        </a:rPr>
                        <a:t>ὦ εὐθεῖς</a:t>
                      </a:r>
                      <a:endParaRPr lang="en-US" sz="1000" b="1" dirty="0"/>
                    </a:p>
                  </a:txBody>
                  <a:tcPr marL="146957" marR="146957" marT="146957" marB="146957" anchor="ctr">
                    <a:lnL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FC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8"/>
          <p:cNvSpPr txBox="1"/>
          <p:nvPr/>
        </p:nvSpPr>
        <p:spPr>
          <a:xfrm>
            <a:off x="3036315" y="5671058"/>
            <a:ext cx="5541338" cy="589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29909">
              <a:lnSpc>
                <a:spcPts val="5463"/>
              </a:lnSpc>
              <a:spcBef>
                <a:spcPct val="0"/>
              </a:spcBef>
            </a:pPr>
            <a:endParaRPr lang="en-US" sz="2087" spc="-135" dirty="0">
              <a:solidFill>
                <a:srgbClr val="000000"/>
              </a:solidFill>
              <a:latin typeface="AC Fat Italics"/>
              <a:ea typeface="AC Fat Italics"/>
              <a:cs typeface="AC Fat Italics"/>
              <a:sym typeface="AC Fat Italics"/>
            </a:endParaRPr>
          </a:p>
        </p:txBody>
      </p:sp>
    </p:spTree>
    <p:extLst>
      <p:ext uri="{BB962C8B-B14F-4D97-AF65-F5344CB8AC3E}">
        <p14:creationId xmlns:p14="http://schemas.microsoft.com/office/powerpoint/2010/main" val="4291519187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19" y="166716"/>
            <a:ext cx="9781540" cy="64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42" y="207819"/>
            <a:ext cx="766433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33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68" y="1336929"/>
            <a:ext cx="9122664" cy="469849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74" y="681591"/>
            <a:ext cx="8163252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68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20" y="1335024"/>
            <a:ext cx="5280660" cy="4416552"/>
          </a:xfrm>
          <a:prstGeom prst="rect">
            <a:avLst/>
          </a:prstGeom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41675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ΥΠΟΚΕΙΜΕΝΟ</a:t>
                      </a:r>
                      <a:r>
                        <a:rPr lang="el-GR" baseline="0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 ΑΠΑΡΕΜΦΑΤΟΥ</a:t>
                      </a:r>
                      <a:endParaRPr lang="el-GR" dirty="0">
                        <a:ln>
                          <a:solidFill>
                            <a:srgbClr val="7030A0"/>
                          </a:solidFill>
                        </a:ln>
                        <a:blipFill>
                          <a:blip r:embed="rId3"/>
                          <a:tile tx="0" ty="0" sx="100000" sy="100000" flip="none" algn="tl"/>
                        </a:blip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53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058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87" y="644121"/>
            <a:ext cx="9781540" cy="56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19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2032000" y="1300163"/>
          <a:ext cx="9170988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Έγγραφο" r:id="rId3" imgW="9171613" imgH="4787678" progId="Word.Document.12">
                  <p:embed/>
                </p:oleObj>
              </mc:Choice>
              <mc:Fallback>
                <p:oleObj name="Έγγραφο" r:id="rId3" imgW="9171613" imgH="4787678" progId="Word.Document.12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300163"/>
                        <a:ext cx="9170988" cy="478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906145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5"/>
                            <a:tile tx="0" ty="0" sx="100000" sy="100000" flip="none" algn="tl"/>
                          </a:blipFill>
                        </a:rPr>
                        <a:t>Η ΜΕΤΟΧΗ (ΣΥΝΤΑΞΗ)</a:t>
                      </a:r>
                      <a:endParaRPr lang="el-GR" dirty="0">
                        <a:ln>
                          <a:solidFill>
                            <a:srgbClr val="7030A0"/>
                          </a:solidFill>
                        </a:ln>
                        <a:blipFill>
                          <a:blip r:embed="rId5"/>
                          <a:tile tx="0" ty="0" sx="100000" sy="100000" flip="none" algn="tl"/>
                        </a:blip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370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311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383410"/>
            <a:ext cx="7962899" cy="4731639"/>
          </a:xfrm>
          <a:prstGeom prst="rect">
            <a:avLst/>
          </a:prstGeom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345940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ΤΟ ΥΠΟΚΕΙΜΕΝΟ ΤΗΣ ΜΕΤΟΧΗΣ</a:t>
                      </a:r>
                      <a:endParaRPr lang="el-GR" dirty="0">
                        <a:ln>
                          <a:solidFill>
                            <a:srgbClr val="7030A0"/>
                          </a:solidFill>
                        </a:ln>
                        <a:blipFill>
                          <a:blip r:embed="rId3"/>
                          <a:tile tx="0" ty="0" sx="100000" sy="100000" flip="none" algn="tl"/>
                        </a:blip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8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513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08" y="303553"/>
            <a:ext cx="10146792" cy="63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31" y="700277"/>
            <a:ext cx="7888778" cy="57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93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12" y="261643"/>
            <a:ext cx="9962388" cy="62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17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172" y="1264920"/>
            <a:ext cx="9808464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8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95602"/>
              </p:ext>
            </p:extLst>
          </p:nvPr>
        </p:nvGraphicFramePr>
        <p:xfrm>
          <a:off x="3433156" y="1701337"/>
          <a:ext cx="6824749" cy="4325390"/>
        </p:xfrm>
        <a:graphic>
          <a:graphicData uri="http://schemas.openxmlformats.org/drawingml/2006/table">
            <a:tbl>
              <a:tblPr firstRow="1" firstCol="1" bandRow="1"/>
              <a:tblGrid>
                <a:gridCol w="3411899">
                  <a:extLst>
                    <a:ext uri="{9D8B030D-6E8A-4147-A177-3AD203B41FA5}">
                      <a16:colId xmlns:a16="http://schemas.microsoft.com/office/drawing/2014/main" val="2731035571"/>
                    </a:ext>
                  </a:extLst>
                </a:gridCol>
                <a:gridCol w="3412850">
                  <a:extLst>
                    <a:ext uri="{9D8B030D-6E8A-4147-A177-3AD203B41FA5}">
                      <a16:colId xmlns:a16="http://schemas.microsoft.com/office/drawing/2014/main" val="2233041374"/>
                    </a:ext>
                  </a:extLst>
                </a:gridCol>
              </a:tblGrid>
              <a:tr h="627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Ενεστώτας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Μέλλοντας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570007"/>
                  </a:ext>
                </a:extLst>
              </a:tr>
              <a:tr h="3698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ω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εις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ομεν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ετε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ουσιν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λύσ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ω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λύσ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εις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λύσ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λύσ-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ομεν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λύσ-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ετε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λύσ-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ουσιν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147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99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32" y="166255"/>
            <a:ext cx="8640777" cy="56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34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/>
          <p:cNvSpPr txBox="1">
            <a:spLocks/>
          </p:cNvSpPr>
          <p:nvPr/>
        </p:nvSpPr>
        <p:spPr>
          <a:xfrm>
            <a:off x="1285205" y="598516"/>
            <a:ext cx="10515600" cy="58521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Οριστική μέλλοντα ενεργητικής φωνής αφωνόληκτων βαρύτονων ρημάτων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Τα αφωνόληκτα ρήματα τα οποία έχουν χαρακτήρα άφωνο σύμφωνο, δηλαδή ουρανικό, χειλικό ή οδοντικό, σχηματίζουν την οριστική του μέλλοντα όπως τα φωνηεντόληκτα, με τη διαφορά ότι από τη συγχώνευση του χαρακτήρα των ρημάτων αυτών με τον χρονικό χαρακτήρα -σ- προκύπτουν τα ακόλουθα: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Χειλικός χαρακτήρας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π, β, φ (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πτ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σ → ψ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τρέπ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-ω →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τρέπ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σ-ω → τρέψω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βλάπτω (θ.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βλαβ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-) →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βλάβ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σ-ω → βλάψω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Ουρανικός χαρακτήρας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κ, γ, χ (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ττ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σσ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σ → ξ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λέγ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-ω →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λέγ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σ-ω →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λέξω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τάττω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(θ.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ταγ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-) →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τάγ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σ-ω → τάξω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Οδοντικός χαρακτήρας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τ, δ, θ (ζ) + σ → αποβάλλεται ο οδοντικός χαρακτήρας και μένει το -σ-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πείθ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-ω →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πείθ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σ-ω → πείσω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ψεύδω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→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ψεύδ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σ-ω →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ψεύσω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4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/>
          </p:nvPr>
        </p:nvGraphicFramePr>
        <p:xfrm>
          <a:off x="2086495" y="947651"/>
          <a:ext cx="8919556" cy="5203767"/>
        </p:xfrm>
        <a:graphic>
          <a:graphicData uri="http://schemas.openxmlformats.org/drawingml/2006/table">
            <a:tbl>
              <a:tblPr firstRow="1" firstCol="1" bandRow="1"/>
              <a:tblGrid>
                <a:gridCol w="4459157">
                  <a:extLst>
                    <a:ext uri="{9D8B030D-6E8A-4147-A177-3AD203B41FA5}">
                      <a16:colId xmlns:a16="http://schemas.microsoft.com/office/drawing/2014/main" val="2750052003"/>
                    </a:ext>
                  </a:extLst>
                </a:gridCol>
                <a:gridCol w="4460399">
                  <a:extLst>
                    <a:ext uri="{9D8B030D-6E8A-4147-A177-3AD203B41FA5}">
                      <a16:colId xmlns:a16="http://schemas.microsoft.com/office/drawing/2014/main" val="3139382062"/>
                    </a:ext>
                  </a:extLst>
                </a:gridCol>
              </a:tblGrid>
              <a:tr h="754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Παρατατικός 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Αόριστος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862519"/>
                  </a:ext>
                </a:extLst>
              </a:tr>
              <a:tr h="4449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ἔ-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ἔ-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ες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ἔ-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ομεν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ετε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ἔ-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ἔ-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ἔ-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ας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ἔ-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λύσ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αμεν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λύσ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ατε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ἔ-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351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147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1704110" y="756458"/>
          <a:ext cx="9651076" cy="573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Έγγραφο" r:id="rId3" imgW="5278768" imgH="6581535" progId="Word.Document.12">
                  <p:embed/>
                </p:oleObj>
              </mc:Choice>
              <mc:Fallback>
                <p:oleObj name="Έγγραφο" r:id="rId3" imgW="5278768" imgH="6581535" progId="Word.Document.12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110" y="756458"/>
                        <a:ext cx="9651076" cy="5730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176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/>
          <p:cNvSpPr txBox="1">
            <a:spLocks/>
          </p:cNvSpPr>
          <p:nvPr/>
        </p:nvSpPr>
        <p:spPr>
          <a:xfrm>
            <a:off x="1778923" y="939338"/>
            <a:ext cx="9825643" cy="546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ΠΡΟΣΟΧΗ ΜΕΓΑΛΗ!!!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Όσα ρήματα είναι σύνθετα με πρόθεση, δεν παίρνουν αύξηση στην αρχή του ρήματος αλλά ανάμεσα στην πρόθεση και το ρήμα.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Δηλαδή, το ρήμα δια-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λύω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που είναι σύνθετο με την πρόθεση διά, στον παρατατικό δε θα γίνει ἐ διά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λυον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αλλά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δι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-έ-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λυον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Αυτή η αύξηση λέγεται εσωτερική.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Παρόμοια είναι και τα νέα ελληνικά: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Ο παρατατικός του ρήματος δια-γράφω κάνει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διέ-γραφα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και όχι ε-διά-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γραφα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! Ο παρατατικός του αποβάλλω κάνει απέβαλλα.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π.χ. Χθες με απέβαλε ο φιλόλογος, επειδή του είπα ότι δε μου αρέσουν τα αρχαία!!	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διέ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λυ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-ον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διέ-λυ-ες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διέ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λυ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διε-λύ-ομεν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διε-λύ-ετε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διέ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λυ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-ον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84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/>
          </p:nvPr>
        </p:nvGraphicFramePr>
        <p:xfrm>
          <a:off x="2119745" y="839585"/>
          <a:ext cx="9002684" cy="5644342"/>
        </p:xfrm>
        <a:graphic>
          <a:graphicData uri="http://schemas.openxmlformats.org/drawingml/2006/table">
            <a:tbl>
              <a:tblPr firstRow="1" firstCol="1" bandRow="1"/>
              <a:tblGrid>
                <a:gridCol w="4500715">
                  <a:extLst>
                    <a:ext uri="{9D8B030D-6E8A-4147-A177-3AD203B41FA5}">
                      <a16:colId xmlns:a16="http://schemas.microsoft.com/office/drawing/2014/main" val="1339545628"/>
                    </a:ext>
                  </a:extLst>
                </a:gridCol>
                <a:gridCol w="4501969">
                  <a:extLst>
                    <a:ext uri="{9D8B030D-6E8A-4147-A177-3AD203B41FA5}">
                      <a16:colId xmlns:a16="http://schemas.microsoft.com/office/drawing/2014/main" val="2227569986"/>
                    </a:ext>
                  </a:extLst>
                </a:gridCol>
              </a:tblGrid>
              <a:tr h="818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Παρακείμενος 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Υπερσυντέλικος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059501"/>
                  </a:ext>
                </a:extLst>
              </a:tr>
              <a:tr h="4825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λέ-</a:t>
                      </a:r>
                      <a:r>
                        <a:rPr lang="el-G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λυκ-</a:t>
                      </a: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λέ-</a:t>
                      </a:r>
                      <a:r>
                        <a:rPr lang="el-G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λυκ-</a:t>
                      </a: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ας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λέ-</a:t>
                      </a:r>
                      <a:r>
                        <a:rPr lang="el-G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λυκ-</a:t>
                      </a: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λε-</a:t>
                      </a:r>
                      <a:r>
                        <a:rPr lang="el-G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λύκ-</a:t>
                      </a: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αμεν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λε-</a:t>
                      </a:r>
                      <a:r>
                        <a:rPr lang="el-G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λύκ-</a:t>
                      </a: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ατε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λε-</a:t>
                      </a:r>
                      <a:r>
                        <a:rPr lang="el-G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λύκ-</a:t>
                      </a:r>
                      <a:r>
                        <a:rPr lang="el-GR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ασιν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λύ-κ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λύ-κ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εις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</a:t>
                      </a: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-κ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λύ-κ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εμεν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λύ-κ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ετε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ἐ-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</a:t>
                      </a:r>
                      <a:r>
                        <a:rPr lang="el-GR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λύ-κ</a:t>
                      </a:r>
                      <a:r>
                        <a:rPr lang="el-GR" sz="3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εσαν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119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526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8" y="457200"/>
            <a:ext cx="8761615" cy="61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6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952076"/>
            <a:ext cx="10248900" cy="5766156"/>
          </a:xfrm>
          <a:prstGeom prst="rect">
            <a:avLst/>
          </a:prstGeom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/>
          </p:nvPr>
        </p:nvGraphicFramePr>
        <p:xfrm>
          <a:off x="838200" y="386291"/>
          <a:ext cx="107251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5150">
                  <a:extLst>
                    <a:ext uri="{9D8B030D-6E8A-4147-A177-3AD203B41FA5}">
                      <a16:colId xmlns:a16="http://schemas.microsoft.com/office/drawing/2014/main" val="1116587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ΣΧΗΜΑΤΙΣΜΟΣ ΟΡΙΣΤΙΚΗΣ </a:t>
                      </a:r>
                      <a:r>
                        <a:rPr lang="el-GR" sz="2400" baseline="0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ΜΕΣΗΣ ΦΩΝΗΣ (ΕΝΕΣΤΩΤΑΣ –ΜΕΛΛΟΝΤΑΣ)</a:t>
                      </a:r>
                      <a:endParaRPr lang="el-GR" sz="2400" dirty="0">
                        <a:ln>
                          <a:solidFill>
                            <a:srgbClr val="7030A0"/>
                          </a:solidFill>
                        </a:ln>
                        <a:blipFill>
                          <a:blip r:embed="rId3"/>
                          <a:tile tx="0" ty="0" sx="100000" sy="100000" flip="none" algn="tl"/>
                        </a:blip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2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9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714500" y="624110"/>
            <a:ext cx="10020299" cy="642715"/>
          </a:xfrm>
        </p:spPr>
        <p:txBody>
          <a:bodyPr>
            <a:normAutofit/>
          </a:bodyPr>
          <a:lstStyle/>
          <a:p>
            <a:pPr algn="ctr"/>
            <a:r>
              <a:rPr lang="el-GR" sz="2000" b="1" u="sng" dirty="0" smtClean="0">
                <a:latin typeface="Bookman Old Style" panose="02050604050505020204" pitchFamily="18" charset="0"/>
              </a:rPr>
              <a:t>ΣΧΗΜΑΤΙΣΜΟΣ ΙΣΤΟΡΙΚΩΝ ΧΡΟΝΩΝ Μ.Φ (ΠΑΡΑΤΑΤΙΚΟΣ –ΑΟΡΙΣΤΟΣ)</a:t>
            </a:r>
            <a:endParaRPr lang="el-GR" sz="2000" b="1" u="sng" dirty="0">
              <a:latin typeface="Bookman Old Style" panose="02050604050505020204" pitchFamily="18" charset="0"/>
            </a:endParaRP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39" y="1421476"/>
            <a:ext cx="7190509" cy="47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2000" b="1" u="sng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Α. ΣΧΗΜΑΤΙΣΜΟΣ ΠΑΡΑΤΑΤΙΚ</a:t>
            </a:r>
            <a:r>
              <a:rPr lang="el-GR" altLang="el-GR" sz="2000" b="1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ΟΥ</a:t>
            </a:r>
            <a:r>
              <a:rPr kumimoji="0" lang="el-GR" altLang="el-GR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/>
          </p:nvPr>
        </p:nvGraphicFramePr>
        <p:xfrm>
          <a:off x="1886990" y="1396998"/>
          <a:ext cx="9019308" cy="5120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248">
                  <a:extLst>
                    <a:ext uri="{9D8B030D-6E8A-4147-A177-3AD203B41FA5}">
                      <a16:colId xmlns:a16="http://schemas.microsoft.com/office/drawing/2014/main" val="4148897619"/>
                    </a:ext>
                  </a:extLst>
                </a:gridCol>
                <a:gridCol w="994670">
                  <a:extLst>
                    <a:ext uri="{9D8B030D-6E8A-4147-A177-3AD203B41FA5}">
                      <a16:colId xmlns:a16="http://schemas.microsoft.com/office/drawing/2014/main" val="1376441850"/>
                    </a:ext>
                  </a:extLst>
                </a:gridCol>
                <a:gridCol w="2020575">
                  <a:extLst>
                    <a:ext uri="{9D8B030D-6E8A-4147-A177-3AD203B41FA5}">
                      <a16:colId xmlns:a16="http://schemas.microsoft.com/office/drawing/2014/main" val="1619789603"/>
                    </a:ext>
                  </a:extLst>
                </a:gridCol>
                <a:gridCol w="1794732">
                  <a:extLst>
                    <a:ext uri="{9D8B030D-6E8A-4147-A177-3AD203B41FA5}">
                      <a16:colId xmlns:a16="http://schemas.microsoft.com/office/drawing/2014/main" val="2174527154"/>
                    </a:ext>
                  </a:extLst>
                </a:gridCol>
                <a:gridCol w="1749083">
                  <a:extLst>
                    <a:ext uri="{9D8B030D-6E8A-4147-A177-3AD203B41FA5}">
                      <a16:colId xmlns:a16="http://schemas.microsoft.com/office/drawing/2014/main" val="2843843032"/>
                    </a:ext>
                  </a:extLst>
                </a:gridCol>
              </a:tblGrid>
              <a:tr h="903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ΠΑΡΑΤΑΤΙΚΟΣ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Αρχ. Ελληνικά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950363"/>
                  </a:ext>
                </a:extLst>
              </a:tr>
              <a:tr h="60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Νέα Ελληνικά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λύ-ομαι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διώκ-ομαι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ἂγ-ωνίζομαι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832008"/>
                  </a:ext>
                </a:extLst>
              </a:tr>
              <a:tr h="60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λυνόμουν(α)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ἐγώ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 smtClean="0">
                          <a:effectLst/>
                          <a:latin typeface="Bookman Old Style" panose="02050604050505020204" pitchFamily="18" charset="0"/>
                        </a:rPr>
                        <a:t>λυ-</a:t>
                      </a:r>
                      <a:r>
                        <a:rPr lang="el-GR" sz="2000" b="1" dirty="0" err="1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όμην</a:t>
                      </a:r>
                      <a:endParaRPr lang="el-GR" sz="20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  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el-GR" sz="2000" dirty="0" err="1" smtClean="0">
                          <a:effectLst/>
                          <a:latin typeface="Bookman Old Style" panose="02050604050505020204" pitchFamily="18" charset="0"/>
                        </a:rPr>
                        <a:t>διωκ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01110"/>
                  </a:ext>
                </a:extLst>
              </a:tr>
              <a:tr h="60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λυνόσουν(α)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σύ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 smtClean="0">
                          <a:effectLst/>
                          <a:latin typeface="Bookman Old Style" panose="02050604050505020204" pitchFamily="18" charset="0"/>
                        </a:rPr>
                        <a:t>λύ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el-GR" sz="2000" baseline="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l-GR" sz="20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ου</a:t>
                      </a:r>
                      <a:endParaRPr lang="el-GR" sz="20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  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el-GR" sz="2000" dirty="0" err="1" smtClean="0">
                          <a:effectLst/>
                          <a:latin typeface="Bookman Old Style" panose="02050604050505020204" pitchFamily="18" charset="0"/>
                        </a:rPr>
                        <a:t>διωκ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233381"/>
                  </a:ext>
                </a:extLst>
              </a:tr>
              <a:tr h="60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λυνόταν(ε)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οὗτος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λυ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dirty="0" err="1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έτο</a:t>
                      </a:r>
                      <a:endParaRPr lang="el-GR" sz="20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διωκ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156197"/>
                  </a:ext>
                </a:extLst>
              </a:tr>
              <a:tr h="60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λυνόμασταν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ἡμεῖς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λυ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dirty="0" err="1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όμεθα</a:t>
                      </a:r>
                      <a:endParaRPr lang="el-GR" sz="20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διωκ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469831"/>
                  </a:ext>
                </a:extLst>
              </a:tr>
              <a:tr h="60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λυνόσασταν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ὑμεῖς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λυ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dirty="0" err="1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έσθε</a:t>
                      </a:r>
                      <a:endParaRPr lang="el-GR" sz="20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διωκ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441090"/>
                  </a:ext>
                </a:extLst>
              </a:tr>
              <a:tr h="60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λύνονταν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οὗτοι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 smtClean="0">
                          <a:effectLst/>
                          <a:latin typeface="Bookman Old Style" panose="02050604050505020204" pitchFamily="18" charset="0"/>
                        </a:rPr>
                        <a:t>λύ</a:t>
                      </a:r>
                      <a:r>
                        <a:rPr lang="el-GR" sz="2000" baseline="0" dirty="0" smtClean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οντο</a:t>
                      </a:r>
                      <a:endParaRPr lang="el-GR" sz="20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διωκ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717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9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51634" y="871760"/>
            <a:ext cx="8911687" cy="471265"/>
          </a:xfrm>
        </p:spPr>
        <p:txBody>
          <a:bodyPr>
            <a:normAutofit/>
          </a:bodyPr>
          <a:lstStyle/>
          <a:p>
            <a:pPr algn="ctr"/>
            <a:r>
              <a:rPr lang="el-GR" sz="2000" b="1" u="sng" dirty="0" smtClean="0">
                <a:latin typeface="Bookman Old Style" panose="02050604050505020204" pitchFamily="18" charset="0"/>
              </a:rPr>
              <a:t>Β. ΣΧΗΜΑΤΙΣΜΟΣ ΑΟΡΙΣΤΟΥ Μ.Φ. (ΦΩΝΗΕΝΤΟΛΗΚΤΑ</a:t>
            </a:r>
            <a:r>
              <a:rPr lang="el-GR" sz="2000" b="1" dirty="0" smtClean="0">
                <a:latin typeface="Bookman Old Style" panose="02050604050505020204" pitchFamily="18" charset="0"/>
              </a:rPr>
              <a:t>)</a:t>
            </a:r>
            <a:endParaRPr lang="el-GR" sz="20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/>
          </p:nvPr>
        </p:nvGraphicFramePr>
        <p:xfrm>
          <a:off x="2592925" y="1741518"/>
          <a:ext cx="8429106" cy="4106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6942">
                  <a:extLst>
                    <a:ext uri="{9D8B030D-6E8A-4147-A177-3AD203B41FA5}">
                      <a16:colId xmlns:a16="http://schemas.microsoft.com/office/drawing/2014/main" val="2428031541"/>
                    </a:ext>
                  </a:extLst>
                </a:gridCol>
                <a:gridCol w="1134555">
                  <a:extLst>
                    <a:ext uri="{9D8B030D-6E8A-4147-A177-3AD203B41FA5}">
                      <a16:colId xmlns:a16="http://schemas.microsoft.com/office/drawing/2014/main" val="522875471"/>
                    </a:ext>
                  </a:extLst>
                </a:gridCol>
                <a:gridCol w="2756329">
                  <a:extLst>
                    <a:ext uri="{9D8B030D-6E8A-4147-A177-3AD203B41FA5}">
                      <a16:colId xmlns:a16="http://schemas.microsoft.com/office/drawing/2014/main" val="2307634487"/>
                    </a:ext>
                  </a:extLst>
                </a:gridCol>
                <a:gridCol w="2111280">
                  <a:extLst>
                    <a:ext uri="{9D8B030D-6E8A-4147-A177-3AD203B41FA5}">
                      <a16:colId xmlns:a16="http://schemas.microsoft.com/office/drawing/2014/main" val="1033701878"/>
                    </a:ext>
                  </a:extLst>
                </a:gridCol>
              </a:tblGrid>
              <a:tr h="51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ΑΟΡΙΣΤΟΣ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Αρχαία Ελληνικά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209260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Νέα Ελληνικά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λύ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ομαι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ἀγωνίζομαι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278202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λύθηκα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ἐγώ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λυ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dirty="0" smtClean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σ-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l-GR" sz="2000" b="1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άμην</a:t>
                      </a:r>
                      <a:endParaRPr lang="el-GR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66150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λύθηκες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σύ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 smtClean="0">
                          <a:effectLst/>
                          <a:latin typeface="Bookman Old Style" panose="02050604050505020204" pitchFamily="18" charset="0"/>
                        </a:rPr>
                        <a:t>λύ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dirty="0" smtClean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σ-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l-GR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ω</a:t>
                      </a:r>
                      <a:endParaRPr lang="el-GR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   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73528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λύθηκε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οὗτος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 smtClean="0">
                          <a:effectLst/>
                          <a:latin typeface="Bookman Old Style" panose="02050604050505020204" pitchFamily="18" charset="0"/>
                        </a:rPr>
                        <a:t>λύ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dirty="0" smtClean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σ-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l-GR" sz="2000" b="1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ατο</a:t>
                      </a:r>
                      <a:endParaRPr lang="el-GR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290051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λυθήκαμε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ἡμεῖς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λυ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dirty="0" smtClean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σ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b="1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άμεθα</a:t>
                      </a:r>
                      <a:endParaRPr lang="el-GR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882974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λυθήκατε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ὑμεῖς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 smtClean="0">
                          <a:effectLst/>
                          <a:latin typeface="Bookman Old Style" panose="02050604050505020204" pitchFamily="18" charset="0"/>
                        </a:rPr>
                        <a:t>λύ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dirty="0" smtClean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σ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b="1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ασθε</a:t>
                      </a:r>
                      <a:endParaRPr lang="el-GR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endParaRPr lang="el-G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859829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λύθηκαν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  <a:latin typeface="Bookman Old Style" panose="02050604050505020204" pitchFamily="18" charset="0"/>
                        </a:rPr>
                        <a:t>οὗτοι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ἐ</a:t>
                      </a: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dirty="0" err="1" smtClean="0">
                          <a:effectLst/>
                          <a:latin typeface="Bookman Old Style" panose="02050604050505020204" pitchFamily="18" charset="0"/>
                        </a:rPr>
                        <a:t>λύ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- </a:t>
                      </a:r>
                      <a:r>
                        <a:rPr lang="el-GR" sz="2000" b="1" dirty="0" smtClean="0">
                          <a:solidFill>
                            <a:schemeClr val="accent4"/>
                          </a:solidFill>
                          <a:effectLst/>
                          <a:latin typeface="Bookman Old Style" panose="02050604050505020204" pitchFamily="18" charset="0"/>
                        </a:rPr>
                        <a:t>σ</a:t>
                      </a:r>
                      <a:r>
                        <a:rPr lang="el-GR" sz="2000" dirty="0" smtClean="0">
                          <a:effectLst/>
                          <a:latin typeface="Bookman Old Style" panose="02050604050505020204" pitchFamily="18" charset="0"/>
                        </a:rPr>
                        <a:t> -</a:t>
                      </a:r>
                      <a:r>
                        <a:rPr lang="el-GR" sz="2000" b="1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αντο</a:t>
                      </a:r>
                      <a:endParaRPr lang="el-GR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endParaRPr lang="el-G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28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9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16" y="959571"/>
            <a:ext cx="9888569" cy="5898429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/>
          </p:nvPr>
        </p:nvGraphicFramePr>
        <p:xfrm>
          <a:off x="2079625" y="314897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980767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n>
                            <a:solidFill>
                              <a:srgbClr val="7030A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</a:rPr>
                        <a:t>ΣΧΗΜΑΤΙΣΜΟΣ ΠΑΡΑΚΕΙΜΕΝΟΥ –ΥΠΕΡΣΥΝΤΕΛΙΚΟΥ ΜΕΣΗΣ ΦΩΝΗΣ</a:t>
                      </a:r>
                      <a:endParaRPr lang="el-GR" dirty="0">
                        <a:ln>
                          <a:solidFill>
                            <a:srgbClr val="7030A0"/>
                          </a:solidFill>
                        </a:ln>
                        <a:blipFill>
                          <a:blip r:embed="rId3"/>
                          <a:tile tx="0" ty="0" sx="100000" sy="100000" flip="none" algn="tl"/>
                        </a:blip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1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766149"/>
      </p:ext>
    </p:extLst>
  </p:cSld>
  <p:clrMapOvr>
    <a:masterClrMapping/>
  </p:clrMapOvr>
</p:sld>
</file>

<file path=ppt/theme/theme1.xml><?xml version="1.0" encoding="utf-8"?>
<a:theme xmlns:a="http://schemas.openxmlformats.org/drawingml/2006/main" name="1_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1207</Words>
  <Application>Microsoft Office PowerPoint</Application>
  <PresentationFormat>Ευρεία οθόνη</PresentationFormat>
  <Paragraphs>294</Paragraphs>
  <Slides>45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8" baseType="lpstr">
      <vt:lpstr>AC Fat Italics</vt:lpstr>
      <vt:lpstr>Arial</vt:lpstr>
      <vt:lpstr>Bookman Old Style</vt:lpstr>
      <vt:lpstr>Calibri</vt:lpstr>
      <vt:lpstr>Century Gothic</vt:lpstr>
      <vt:lpstr>Core Bandi Face</vt:lpstr>
      <vt:lpstr>Georgia</vt:lpstr>
      <vt:lpstr>Palatino Linotype</vt:lpstr>
      <vt:lpstr>Times New Roman</vt:lpstr>
      <vt:lpstr>Wingdings 3</vt:lpstr>
      <vt:lpstr>1_Θρόισμα</vt:lpstr>
      <vt:lpstr>Office Theme</vt:lpstr>
      <vt:lpstr>Έγγραφο</vt:lpstr>
      <vt:lpstr>Αρχαία Ελληνικά  Β΄ Γυμνασίου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ΣΧΗΜΑΤΙΣΜΟΣ ΙΣΤΟΡΙΚΩΝ ΧΡΟΝΩΝ Μ.Φ (ΠΑΡΑΤΑΤΙΚΟΣ –ΑΟΡΙΣΤΟΣ)</vt:lpstr>
      <vt:lpstr>Α. ΣΧΗΜΑΤΙΣΜΟΣ ΠΑΡΑΤΑΤΙΚΟΥ </vt:lpstr>
      <vt:lpstr>Β. ΣΧΗΜΑΤΙΣΜΟΣ ΑΟΡΙΣΤΟΥ Μ.Φ. (ΦΩΝΗΕΝΤΟΛΗΚΤΑ)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Φθόγγοι και γράμματα </vt:lpstr>
      <vt:lpstr>Παρουσίαση του PowerPoint</vt:lpstr>
      <vt:lpstr>ΤΟΝΙΣΜΟΣ </vt:lpstr>
      <vt:lpstr>Παρουσίαση του PowerPoint</vt:lpstr>
      <vt:lpstr>  Ουσιαστικά Β΄ Κλίσης  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Αρχαία Ελληνικά  Β΄ Γυμνασίου</dc:title>
  <dc:creator>user</dc:creator>
  <cp:lastModifiedBy>user</cp:lastModifiedBy>
  <cp:revision>3</cp:revision>
  <dcterms:created xsi:type="dcterms:W3CDTF">2025-05-18T20:49:07Z</dcterms:created>
  <dcterms:modified xsi:type="dcterms:W3CDTF">2025-05-22T21:58:29Z</dcterms:modified>
</cp:coreProperties>
</file>