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6" r:id="rId4"/>
    <p:sldId id="261" r:id="rId5"/>
    <p:sldId id="262" r:id="rId6"/>
    <p:sldId id="264" r:id="rId7"/>
    <p:sldId id="256" r:id="rId8"/>
    <p:sldId id="267" r:id="rId9"/>
    <p:sldId id="260" r:id="rId10"/>
    <p:sldId id="259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D2B-91A9-48A7-A450-AC6924DA7F8A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1B798-AC4C-4299-89B7-C0A57E86DF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676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D2B-91A9-48A7-A450-AC6924DA7F8A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1B798-AC4C-4299-89B7-C0A57E86DF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3477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D2B-91A9-48A7-A450-AC6924DA7F8A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1B798-AC4C-4299-89B7-C0A57E86DF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2551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D2B-91A9-48A7-A450-AC6924DA7F8A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1B798-AC4C-4299-89B7-C0A57E86DF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745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D2B-91A9-48A7-A450-AC6924DA7F8A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1B798-AC4C-4299-89B7-C0A57E86DF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1748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D2B-91A9-48A7-A450-AC6924DA7F8A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1B798-AC4C-4299-89B7-C0A57E86DF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4766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D2B-91A9-48A7-A450-AC6924DA7F8A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1B798-AC4C-4299-89B7-C0A57E86DF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9616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D2B-91A9-48A7-A450-AC6924DA7F8A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1B798-AC4C-4299-89B7-C0A57E86DF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5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D2B-91A9-48A7-A450-AC6924DA7F8A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1B798-AC4C-4299-89B7-C0A57E86DF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2893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D2B-91A9-48A7-A450-AC6924DA7F8A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1B798-AC4C-4299-89B7-C0A57E86DF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046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D2B-91A9-48A7-A450-AC6924DA7F8A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1B798-AC4C-4299-89B7-C0A57E86DF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4712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02D2B-91A9-48A7-A450-AC6924DA7F8A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1B798-AC4C-4299-89B7-C0A57E86DF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4495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png"/><Relationship Id="rId5" Type="http://schemas.openxmlformats.org/officeDocument/2006/relationships/image" Target="../media/image9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pic>
        <p:nvPicPr>
          <p:cNvPr id="4" name="Εικόνα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5230" y="698500"/>
            <a:ext cx="9781540" cy="546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372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94"/>
            <a:ext cx="12193057" cy="6858594"/>
          </a:xfrm>
          <a:prstGeom prst="rect">
            <a:avLst/>
          </a:prstGeom>
        </p:spPr>
      </p:pic>
      <p:pic>
        <p:nvPicPr>
          <p:cNvPr id="3" name="Εικόνα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5998" y="649943"/>
            <a:ext cx="9781540" cy="5557520"/>
          </a:xfrm>
          <a:prstGeom prst="rect">
            <a:avLst/>
          </a:prstGeom>
        </p:spPr>
      </p:pic>
      <p:pic>
        <p:nvPicPr>
          <p:cNvPr id="4" name="Εικόνα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499" y="2837339"/>
            <a:ext cx="1572904" cy="118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233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pic>
        <p:nvPicPr>
          <p:cNvPr id="4" name="Εικόνα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5230" y="2039620"/>
            <a:ext cx="9781540" cy="277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238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pic>
        <p:nvPicPr>
          <p:cNvPr id="3" name="Εικόνα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5230" y="751840"/>
            <a:ext cx="9781540" cy="535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837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7"/>
            <a:ext cx="12192528" cy="6858594"/>
          </a:xfrm>
          <a:prstGeom prst="rect">
            <a:avLst/>
          </a:prstGeom>
        </p:spPr>
      </p:pic>
      <p:pic>
        <p:nvPicPr>
          <p:cNvPr id="3" name="Εικόνα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8332" y="492760"/>
            <a:ext cx="9781540" cy="636524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2555" y="2752050"/>
            <a:ext cx="13809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ΚΛΙΣΗ ΤΩΝ ΜΕΤΟΧΩΝ</a:t>
            </a:r>
            <a:endParaRPr lang="el-GR" sz="20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3844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graphicFrame>
        <p:nvGraphicFramePr>
          <p:cNvPr id="5" name="Αντικείμενο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121304"/>
              </p:ext>
            </p:extLst>
          </p:nvPr>
        </p:nvGraphicFramePr>
        <p:xfrm>
          <a:off x="2335504" y="587213"/>
          <a:ext cx="9779000" cy="585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Έγγραφο" r:id="rId4" imgW="9779000" imgH="5851338" progId="Word.Document.12">
                  <p:embed/>
                </p:oleObj>
              </mc:Choice>
              <mc:Fallback>
                <p:oleObj name="Έγγραφο" r:id="rId4" imgW="9779000" imgH="585133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35504" y="587213"/>
                        <a:ext cx="9779000" cy="585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Εικόνα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4764" y="2837636"/>
            <a:ext cx="1469263" cy="118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421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graphicFrame>
        <p:nvGraphicFramePr>
          <p:cNvPr id="3" name="Αντικείμενο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282481"/>
              </p:ext>
            </p:extLst>
          </p:nvPr>
        </p:nvGraphicFramePr>
        <p:xfrm>
          <a:off x="2886010" y="833276"/>
          <a:ext cx="9779000" cy="535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Έγγραφο" r:id="rId4" imgW="9779000" imgH="5357665" progId="Word.Document.12">
                  <p:embed/>
                </p:oleObj>
              </mc:Choice>
              <mc:Fallback>
                <p:oleObj name="Έγγραφο" r:id="rId4" imgW="9779000" imgH="53576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86010" y="833276"/>
                        <a:ext cx="9779000" cy="5357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Εικόνα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4013" y="2734999"/>
            <a:ext cx="1469263" cy="118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66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0"/>
            <a:ext cx="12193057" cy="685859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05345" y="358278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3868188" y="608732"/>
            <a:ext cx="402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1. ΕΠΙΘΕΤΙΚΗ</a:t>
            </a:r>
            <a:endParaRPr lang="el-GR" sz="32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0456" y="2625634"/>
            <a:ext cx="29127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ΤΑ ΕΙΔΗ ΤΗΣ ΜΕΤΟΧΗΣ</a:t>
            </a:r>
            <a:endParaRPr lang="el-GR" sz="36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5619" y="3243056"/>
            <a:ext cx="2700762" cy="371888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6782" y="1828272"/>
            <a:ext cx="2700762" cy="3718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850871" y="1426076"/>
            <a:ext cx="5174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2. ΚΑΤΗΓΟΡΗΜΑΤΙΚΗ</a:t>
            </a:r>
            <a:endParaRPr lang="el-GR" sz="32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68188" y="2243420"/>
            <a:ext cx="42293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3. ΕΠΙΡΡΗΜΑΤΙΚΗ</a:t>
            </a:r>
            <a:endParaRPr lang="el-GR" sz="32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50871" y="2871455"/>
            <a:ext cx="78771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Α. </a:t>
            </a:r>
            <a:r>
              <a:rPr lang="el-GR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τελική (για να):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Δερκυλίδας 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ἂρξων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αφίκετο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.</a:t>
            </a:r>
          </a:p>
          <a:p>
            <a:endParaRPr lang="el-GR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r>
              <a:rPr lang="el-GR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Β. </a:t>
            </a:r>
            <a:r>
              <a:rPr lang="el-GR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υποθετική (αν): 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Ταῦτα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ποιοῦντες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τά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 δίκαια 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ψηφιεῖσθε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.</a:t>
            </a:r>
          </a:p>
          <a:p>
            <a:endParaRPr lang="el-GR" dirty="0">
              <a:solidFill>
                <a:schemeClr val="accent2">
                  <a:lumMod val="75000"/>
                </a:schemeClr>
              </a:solidFill>
              <a:latin typeface="Book Antiqua" panose="02040602050305030304" pitchFamily="18" charset="0"/>
            </a:endParaRPr>
          </a:p>
          <a:p>
            <a:r>
              <a:rPr lang="el-GR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Γ. </a:t>
            </a:r>
            <a:r>
              <a:rPr lang="el-GR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χρονική (όταν, αφού): 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Άρπαλος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ἒφυγε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 Φιλίππου 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ἒτι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 βασιλεύοντος</a:t>
            </a:r>
            <a:r>
              <a:rPr lang="el-GR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</a:t>
            </a:r>
          </a:p>
          <a:p>
            <a:endParaRPr lang="el-GR" b="1" i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r>
              <a:rPr lang="el-GR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Δ. </a:t>
            </a:r>
            <a:r>
              <a:rPr lang="el-GR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αιτιολογική (επειδή):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Ὁ Νικίας φοβούμενος 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ταῦτα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ἒστειλεν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ἐπιστολήν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.</a:t>
            </a:r>
          </a:p>
          <a:p>
            <a:endParaRPr lang="el-GR" dirty="0">
              <a:solidFill>
                <a:schemeClr val="accent2">
                  <a:lumMod val="75000"/>
                </a:schemeClr>
              </a:solidFill>
              <a:latin typeface="Book Antiqua" panose="02040602050305030304" pitchFamily="18" charset="0"/>
            </a:endParaRPr>
          </a:p>
          <a:p>
            <a:r>
              <a:rPr lang="el-GR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Ε. </a:t>
            </a:r>
            <a:r>
              <a:rPr lang="el-GR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τροπική (-όντας):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Φίλιππος 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ἀφίκετο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ἒχων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 τούς μισθοφόρους 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ἱππέας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.</a:t>
            </a:r>
            <a:r>
              <a:rPr lang="el-GR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</a:p>
          <a:p>
            <a:endParaRPr lang="el-GR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r>
              <a:rPr lang="el-GR" b="1" i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Στ</a:t>
            </a:r>
            <a:r>
              <a:rPr lang="el-GR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 </a:t>
            </a:r>
            <a:r>
              <a:rPr lang="el-GR" b="1" i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εναντιωματική (αν και):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΄Αλέξανδρος καίπερ 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τετρωμένος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 τούς τραυματίας 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εφρόντισε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.</a:t>
            </a:r>
            <a:endParaRPr lang="el-GR" dirty="0">
              <a:solidFill>
                <a:schemeClr val="accent2">
                  <a:lumMod val="75000"/>
                </a:schemeClr>
              </a:solidFill>
              <a:latin typeface="Book Antiqua" panose="02040602050305030304" pitchFamily="18" charset="0"/>
            </a:endParaRPr>
          </a:p>
        </p:txBody>
      </p:sp>
      <p:cxnSp>
        <p:nvCxnSpPr>
          <p:cNvPr id="16" name="Ευθύγραμμο βέλος σύνδεσης 15"/>
          <p:cNvCxnSpPr/>
          <p:nvPr/>
        </p:nvCxnSpPr>
        <p:spPr>
          <a:xfrm flipV="1">
            <a:off x="2759825" y="1101419"/>
            <a:ext cx="1221971" cy="20657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Ευθύγραμμο βέλος σύνδεσης 20"/>
          <p:cNvCxnSpPr/>
          <p:nvPr/>
        </p:nvCxnSpPr>
        <p:spPr>
          <a:xfrm flipV="1">
            <a:off x="2759825" y="1828273"/>
            <a:ext cx="1108363" cy="1338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Ευθύγραμμο βέλος σύνδεσης 24"/>
          <p:cNvCxnSpPr>
            <a:endCxn id="11" idx="1"/>
          </p:cNvCxnSpPr>
          <p:nvPr/>
        </p:nvCxnSpPr>
        <p:spPr>
          <a:xfrm flipV="1">
            <a:off x="2759825" y="2535808"/>
            <a:ext cx="1108363" cy="6313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4835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pic>
        <p:nvPicPr>
          <p:cNvPr id="4" name="Εικόνα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3017" y="915670"/>
            <a:ext cx="9781540" cy="50266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4522" y="2827176"/>
            <a:ext cx="14384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ΣΥΝΤΑΞΗ ΤΗΣ ΜΕΤΟΧΗΣ</a:t>
            </a:r>
            <a:endParaRPr lang="el-GR" sz="20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0566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-594"/>
            <a:ext cx="12193057" cy="6858594"/>
          </a:xfrm>
          <a:prstGeom prst="rect">
            <a:avLst/>
          </a:prstGeom>
        </p:spPr>
      </p:pic>
      <p:pic>
        <p:nvPicPr>
          <p:cNvPr id="3" name="Εικόνα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0177" y="133053"/>
            <a:ext cx="9781540" cy="65913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05069" y="2761861"/>
            <a:ext cx="15053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ΑΣΚΗΣΕΙΣ ΣΤΙΣ ΜΕΤΟΧΕΣ</a:t>
            </a:r>
            <a:endParaRPr lang="el-GR" sz="20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094572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102</Words>
  <Application>Microsoft Office PowerPoint</Application>
  <PresentationFormat>Ευρεία οθόνη</PresentationFormat>
  <Paragraphs>18</Paragraphs>
  <Slides>10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6" baseType="lpstr">
      <vt:lpstr>Arial</vt:lpstr>
      <vt:lpstr>Book Antiqua</vt:lpstr>
      <vt:lpstr>Calibri</vt:lpstr>
      <vt:lpstr>Calibri Light</vt:lpstr>
      <vt:lpstr>Θέμα του Office</vt:lpstr>
      <vt:lpstr>Έγγραφο του Microsoft Word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14</cp:revision>
  <dcterms:created xsi:type="dcterms:W3CDTF">2025-03-29T23:15:29Z</dcterms:created>
  <dcterms:modified xsi:type="dcterms:W3CDTF">2025-03-30T20:56:20Z</dcterms:modified>
</cp:coreProperties>
</file>