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8" r:id="rId2"/>
    <p:sldId id="257" r:id="rId3"/>
    <p:sldId id="259" r:id="rId4"/>
    <p:sldId id="260" r:id="rId5"/>
    <p:sldId id="261" r:id="rId6"/>
    <p:sldId id="262" r:id="rId7"/>
    <p:sldId id="263" r:id="rId8"/>
    <p:sldId id="265" r:id="rId9"/>
    <p:sldId id="264" r:id="rId10"/>
    <p:sldId id="266" r:id="rId11"/>
    <p:sldId id="267"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48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7B18E160-BE6D-4917-8730-65CB42A26467}" type="datetimeFigureOut">
              <a:rPr lang="el-GR" smtClean="0"/>
              <a:t>11/2/2021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15DAE8C-A0C1-45EE-A67B-1C96C4DED722}" type="slidenum">
              <a:rPr lang="el-GR" smtClean="0"/>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B18E160-BE6D-4917-8730-65CB42A26467}" type="datetimeFigureOut">
              <a:rPr lang="el-GR" smtClean="0"/>
              <a:t>11/2/2021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15DAE8C-A0C1-45EE-A67B-1C96C4DED722}" type="slidenum">
              <a:rPr lang="el-GR" smtClean="0"/>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fontScale="90000"/>
          </a:bodyPr>
          <a:lstStyle/>
          <a:p>
            <a:r>
              <a:rPr lang="el-GR" i="1" dirty="0" smtClean="0"/>
              <a:t>Αυτοβιογραφία</a:t>
            </a:r>
            <a:r>
              <a:rPr lang="el-GR" dirty="0" smtClean="0"/>
              <a:t/>
            </a:r>
            <a:br>
              <a:rPr lang="el-GR" dirty="0" smtClean="0"/>
            </a:br>
            <a:r>
              <a:rPr lang="el-GR" dirty="0" smtClean="0"/>
              <a:t>Ελισάβετ </a:t>
            </a:r>
            <a:r>
              <a:rPr lang="el-GR" dirty="0" err="1" smtClean="0"/>
              <a:t>Μουτζάν</a:t>
            </a:r>
            <a:r>
              <a:rPr lang="el-GR" dirty="0" smtClean="0"/>
              <a:t> </a:t>
            </a:r>
            <a:r>
              <a:rPr lang="el-GR" dirty="0" err="1" smtClean="0"/>
              <a:t>Μαρτινέγκου</a:t>
            </a:r>
            <a:endParaRPr lang="el-GR" dirty="0"/>
          </a:p>
        </p:txBody>
      </p:sp>
      <p:pic>
        <p:nvPicPr>
          <p:cNvPr id="7" name="6 - Θέση περιεχομένου" descr="αρχείο λήψης (1).jpg"/>
          <p:cNvPicPr>
            <a:picLocks noGrp="1" noChangeAspect="1"/>
          </p:cNvPicPr>
          <p:nvPr>
            <p:ph idx="1"/>
          </p:nvPr>
        </p:nvPicPr>
        <p:blipFill>
          <a:blip r:embed="rId2"/>
          <a:stretch>
            <a:fillRect/>
          </a:stretch>
        </p:blipFill>
        <p:spPr>
          <a:xfrm>
            <a:off x="4222750" y="2657475"/>
            <a:ext cx="1924050" cy="238125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παρομοίωση των συγγραμμάτων με παιδιά</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 </a:t>
            </a:r>
            <a:r>
              <a:rPr lang="el-GR" dirty="0"/>
              <a:t>Τα συγγράμματά της είναι «γεννήματα της αγχίνοιας», δηλαδή δημιουργήματα του πνεύματος και τα θεωρεί παιδιά της. Η προοπτική του θανάτου της την κάνει  να σκέπτεται την κακή τύχη που θα έχουν αυτά τα πνευματικά της παιδιά και να νοιάζεται γι αυτά, όπως μια μητέρα νοιάζεται για τα φυσικά της </a:t>
            </a:r>
            <a:r>
              <a:rPr lang="el-GR" dirty="0" smtClean="0"/>
              <a:t>παιδιά. </a:t>
            </a:r>
            <a:r>
              <a:rPr lang="el-GR" dirty="0"/>
              <a:t>Φαντάζεται να χρησιμοποιούν τις σχισμένες σελίδες στα  μαγειρεία και υποφέρει καθώς στη σκέψη της έχουν πάρει μορφή διαμελισμένων μικρών παιδιών. Το μόνο που θα την ανακούφιζε θα ήταν πριν πεθάνει να τα παραδώσει σε κάποιον σπουδαίο άνθρωπο που να ξέρει την αξία τους.</a:t>
            </a:r>
          </a:p>
          <a:p>
            <a:r>
              <a:rPr lang="el-GR" dirty="0"/>
              <a:t>Η παρομοίωση αυτή ανατρέπει την αντίληψη ότι μια γυναίκα ολοκληρώνεται μόνο με τη μητρότητα, αφού η παραγωγή πνευματικού έργου καταξιώνει τη γυναίκα ως δημιουργό. Αυτό είναι επαναστατικό για την εποχή όπου η γυναίκα περιοριζόταν στον στερεότυπο ρόλο της (γέννηση παιδιών) κα δε θεωρούνταν ικανή για πνευματική δημιουργία.</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Τεχνικά στοιχεία</a:t>
            </a:r>
            <a:endParaRPr lang="el-GR" dirty="0"/>
          </a:p>
        </p:txBody>
      </p:sp>
      <p:sp>
        <p:nvSpPr>
          <p:cNvPr id="5" name="4 - Θέση περιεχομένου"/>
          <p:cNvSpPr>
            <a:spLocks noGrp="1"/>
          </p:cNvSpPr>
          <p:nvPr>
            <p:ph sz="half" idx="1"/>
          </p:nvPr>
        </p:nvSpPr>
        <p:spPr/>
        <p:txBody>
          <a:bodyPr>
            <a:normAutofit fontScale="77500" lnSpcReduction="20000"/>
          </a:bodyPr>
          <a:lstStyle/>
          <a:p>
            <a:pPr>
              <a:buNone/>
            </a:pPr>
            <a:r>
              <a:rPr lang="el-GR" b="1" dirty="0" smtClean="0"/>
              <a:t>        ΑΦΗΓΗΤΗΣ</a:t>
            </a:r>
            <a:endParaRPr lang="el-GR" dirty="0"/>
          </a:p>
          <a:p>
            <a:r>
              <a:rPr lang="el-GR" dirty="0"/>
              <a:t>Το κείμενο είναι αυτοβιογραφικό. Άρα ο αφηγητής είναι </a:t>
            </a:r>
            <a:r>
              <a:rPr lang="el-GR" dirty="0" err="1"/>
              <a:t>πρωτοπρόσωπος</a:t>
            </a:r>
            <a:r>
              <a:rPr lang="el-GR" dirty="0"/>
              <a:t>, συμμετέχει στα δρώμενα ως πρωταγωνιστής και αφηγείται σε α’ γραμματικό πρόσωπο.</a:t>
            </a:r>
          </a:p>
          <a:p>
            <a:endParaRPr lang="el-GR" dirty="0"/>
          </a:p>
        </p:txBody>
      </p:sp>
      <p:sp>
        <p:nvSpPr>
          <p:cNvPr id="6" name="5 - Θέση περιεχομένου"/>
          <p:cNvSpPr>
            <a:spLocks noGrp="1"/>
          </p:cNvSpPr>
          <p:nvPr>
            <p:ph sz="half" idx="2"/>
          </p:nvPr>
        </p:nvSpPr>
        <p:spPr/>
        <p:txBody>
          <a:bodyPr>
            <a:normAutofit fontScale="77500" lnSpcReduction="20000"/>
          </a:bodyPr>
          <a:lstStyle/>
          <a:p>
            <a:pPr>
              <a:buNone/>
            </a:pPr>
            <a:r>
              <a:rPr lang="el-GR" b="1" dirty="0" smtClean="0"/>
              <a:t>    ΠΟΥ </a:t>
            </a:r>
            <a:r>
              <a:rPr lang="el-GR" b="1" dirty="0"/>
              <a:t>ΑΠΕΥΘΥΝΕΤΑΙ Η ΑΦΗΓΗΤΡΙΑ</a:t>
            </a:r>
            <a:endParaRPr lang="el-GR" dirty="0"/>
          </a:p>
          <a:p>
            <a:r>
              <a:rPr lang="el-GR" dirty="0"/>
              <a:t>Απευθύνεται στο ευρύ κοινό για να το ευαισθητοποιήσει διαμαρτυρόμενη για την καταπίεση που υφίσταται η ίδια και όλες οι γυναίκες της εποχής. Κυρίως απευθύνεται στις γυναίκες, ώστε να συνειδητοποιήσουν την κατάσταση και τα δικαιώματά τους</a:t>
            </a:r>
            <a:r>
              <a:rPr lang="el-GR" dirty="0" smtClean="0"/>
              <a:t>, </a:t>
            </a:r>
            <a:r>
              <a:rPr lang="el-GR" dirty="0"/>
              <a:t>να αφυπνιστούν και να αντιδράσουν.</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Τεχνικά στοιχεία (συνέχεια)</a:t>
            </a:r>
            <a:endParaRPr lang="el-GR" dirty="0"/>
          </a:p>
        </p:txBody>
      </p:sp>
      <p:sp>
        <p:nvSpPr>
          <p:cNvPr id="3" name="2 - Θέση περιεχομένου"/>
          <p:cNvSpPr>
            <a:spLocks noGrp="1"/>
          </p:cNvSpPr>
          <p:nvPr>
            <p:ph sz="half" idx="1"/>
          </p:nvPr>
        </p:nvSpPr>
        <p:spPr/>
        <p:txBody>
          <a:bodyPr>
            <a:normAutofit fontScale="62500" lnSpcReduction="20000"/>
          </a:bodyPr>
          <a:lstStyle/>
          <a:p>
            <a:r>
              <a:rPr lang="el-GR" b="1" dirty="0"/>
              <a:t>ΑΦΗΓΗΜΑΤΙΚΟΙ ΤΡΟΠΟΙ</a:t>
            </a:r>
            <a:endParaRPr lang="el-GR" dirty="0"/>
          </a:p>
          <a:p>
            <a:r>
              <a:rPr lang="el-GR" dirty="0"/>
              <a:t>Αφήγηση, μονόλογος, σκέψεις</a:t>
            </a:r>
          </a:p>
          <a:p>
            <a:r>
              <a:rPr lang="el-GR" b="1" dirty="0"/>
              <a:t>ΣΧΗΜΑΤΑ ΛΟΓΟΥ</a:t>
            </a:r>
            <a:endParaRPr lang="el-GR" dirty="0"/>
          </a:p>
          <a:p>
            <a:r>
              <a:rPr lang="el-GR" dirty="0"/>
              <a:t>Μεταφορές (</a:t>
            </a:r>
            <a:r>
              <a:rPr lang="el-GR" dirty="0" err="1"/>
              <a:t>είχον</a:t>
            </a:r>
            <a:r>
              <a:rPr lang="el-GR" dirty="0"/>
              <a:t> σείσει τον </a:t>
            </a:r>
            <a:r>
              <a:rPr lang="el-GR" dirty="0" err="1"/>
              <a:t>ζυγόν</a:t>
            </a:r>
            <a:r>
              <a:rPr lang="el-GR" dirty="0"/>
              <a:t> της σκλαβιάς κ.α.)</a:t>
            </a:r>
          </a:p>
          <a:p>
            <a:r>
              <a:rPr lang="el-GR" dirty="0"/>
              <a:t>Παρομοιώσεις (τα συγγράμματα παρομοιάζονται με παιδιά, πράγμα που δίνει ζωντάνια, έμφαση και αμεσότητα στα συναισθήματα της αφηγήτριας)</a:t>
            </a:r>
          </a:p>
          <a:p>
            <a:r>
              <a:rPr lang="el-GR" dirty="0"/>
              <a:t>Προσωποποίηση (Και σεις μαύρα μου συγγράμματα…)</a:t>
            </a:r>
          </a:p>
          <a:p>
            <a:r>
              <a:rPr lang="el-GR" dirty="0"/>
              <a:t>Υπερβολή (άκουσα το αίμα μου να ζεσταίνει)</a:t>
            </a:r>
          </a:p>
          <a:p>
            <a:endParaRPr lang="el-GR" dirty="0"/>
          </a:p>
        </p:txBody>
      </p:sp>
      <p:sp>
        <p:nvSpPr>
          <p:cNvPr id="4" name="3 - Θέση περιεχομένου"/>
          <p:cNvSpPr>
            <a:spLocks noGrp="1"/>
          </p:cNvSpPr>
          <p:nvPr>
            <p:ph sz="half" idx="2"/>
          </p:nvPr>
        </p:nvSpPr>
        <p:spPr/>
        <p:txBody>
          <a:bodyPr>
            <a:normAutofit fontScale="62500" lnSpcReduction="20000"/>
          </a:bodyPr>
          <a:lstStyle/>
          <a:p>
            <a:r>
              <a:rPr lang="el-GR" b="1" dirty="0"/>
              <a:t>ΓΛΩΣΣΑ</a:t>
            </a:r>
            <a:endParaRPr lang="el-GR" dirty="0"/>
          </a:p>
          <a:p>
            <a:r>
              <a:rPr lang="el-GR" dirty="0"/>
              <a:t>Η καθομιλούμενη καθαρεύουσα της εποχής.</a:t>
            </a:r>
          </a:p>
          <a:p>
            <a:r>
              <a:rPr lang="el-GR" b="1" dirty="0"/>
              <a:t>ΥΦΟΣ</a:t>
            </a:r>
            <a:endParaRPr lang="el-GR" dirty="0"/>
          </a:p>
          <a:p>
            <a:r>
              <a:rPr lang="el-GR" dirty="0"/>
              <a:t>Άμεσο, απλό, ανεπιτήδευτο, αθώο, εξομολογητικό, έτσι ώστε να αγγίζει την ψυχή του αναγνώστη.</a:t>
            </a:r>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dirty="0" smtClean="0"/>
              <a:t>Ελισάβετ </a:t>
            </a:r>
            <a:r>
              <a:rPr lang="el-GR" dirty="0" err="1" smtClean="0"/>
              <a:t>Μουτζάν</a:t>
            </a:r>
            <a:r>
              <a:rPr lang="el-GR" dirty="0" smtClean="0"/>
              <a:t> </a:t>
            </a:r>
            <a:r>
              <a:rPr lang="el-GR" dirty="0" err="1" smtClean="0"/>
              <a:t>Μαρτινέγκου</a:t>
            </a:r>
            <a:endParaRPr lang="el-GR" dirty="0"/>
          </a:p>
        </p:txBody>
      </p:sp>
      <p:pic>
        <p:nvPicPr>
          <p:cNvPr id="7" name="6 - Θέση περιεχομένου" descr="Μουτζάν.jpg"/>
          <p:cNvPicPr>
            <a:picLocks noGrp="1" noChangeAspect="1"/>
          </p:cNvPicPr>
          <p:nvPr>
            <p:ph sz="half" idx="1"/>
          </p:nvPr>
        </p:nvPicPr>
        <p:blipFill>
          <a:blip r:embed="rId2"/>
          <a:stretch>
            <a:fillRect/>
          </a:stretch>
        </p:blipFill>
        <p:spPr>
          <a:xfrm>
            <a:off x="1071538" y="1714488"/>
            <a:ext cx="2786081" cy="4106441"/>
          </a:xfrm>
        </p:spPr>
      </p:pic>
      <p:sp>
        <p:nvSpPr>
          <p:cNvPr id="6" name="5 - Θέση περιεχομένου"/>
          <p:cNvSpPr>
            <a:spLocks noGrp="1"/>
          </p:cNvSpPr>
          <p:nvPr>
            <p:ph sz="half" idx="2"/>
          </p:nvPr>
        </p:nvSpPr>
        <p:spPr/>
        <p:txBody>
          <a:bodyPr>
            <a:normAutofit fontScale="70000" lnSpcReduction="20000"/>
          </a:bodyPr>
          <a:lstStyle/>
          <a:p>
            <a:r>
              <a:rPr lang="el-GR" dirty="0" smtClean="0"/>
              <a:t>Η πρώτη ελληνίδα συγγραφέας γεννήθηκε στη Ζάκυνθο το 1801</a:t>
            </a:r>
          </a:p>
          <a:p>
            <a:r>
              <a:rPr lang="el-GR" dirty="0" smtClean="0"/>
              <a:t>Είχε ιδιαίτερη έφεση στα γράμματα και κατάφερε να μορφωθεί σχεδόν μόνη της</a:t>
            </a:r>
          </a:p>
          <a:p>
            <a:r>
              <a:rPr lang="el-GR" dirty="0" smtClean="0"/>
              <a:t>Ξεχωρίζει από τους δασκάλους της ο προοδευτικός λόγιος Θεοδόσιος Δημάδης</a:t>
            </a:r>
          </a:p>
          <a:p>
            <a:r>
              <a:rPr lang="el-GR" dirty="0" err="1" smtClean="0"/>
              <a:t>Εργογραφία</a:t>
            </a:r>
            <a:r>
              <a:rPr lang="el-GR" dirty="0" smtClean="0"/>
              <a:t>: ποίηση, πεζογραφία, μεταφράσεις, θέατρο</a:t>
            </a:r>
          </a:p>
          <a:p>
            <a:r>
              <a:rPr lang="el-GR" dirty="0" smtClean="0"/>
              <a:t>Πέθανε το 1831 από επιπλοκές μετά τη γέννα του γιου της</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«Αυτοβιογραφία»</a:t>
            </a:r>
            <a:endParaRPr lang="el-GR" dirty="0"/>
          </a:p>
        </p:txBody>
      </p:sp>
      <p:sp>
        <p:nvSpPr>
          <p:cNvPr id="5" name="4 - Θέση περιεχομένου"/>
          <p:cNvSpPr>
            <a:spLocks noGrp="1"/>
          </p:cNvSpPr>
          <p:nvPr>
            <p:ph idx="1"/>
          </p:nvPr>
        </p:nvSpPr>
        <p:spPr/>
        <p:txBody>
          <a:bodyPr>
            <a:normAutofit fontScale="62500" lnSpcReduction="20000"/>
          </a:bodyPr>
          <a:lstStyle/>
          <a:p>
            <a:r>
              <a:rPr lang="el-GR" dirty="0"/>
              <a:t>Με τον όρο </a:t>
            </a:r>
            <a:r>
              <a:rPr lang="el-GR" b="1" dirty="0"/>
              <a:t>αυτοβιογραφία</a:t>
            </a:r>
            <a:r>
              <a:rPr lang="el-GR" dirty="0"/>
              <a:t> χαρακτηρίζουμε συνήθως ένα </a:t>
            </a:r>
            <a:r>
              <a:rPr lang="el-GR" dirty="0" smtClean="0"/>
              <a:t>αφηγηματικό </a:t>
            </a:r>
            <a:r>
              <a:rPr lang="el-GR" dirty="0"/>
              <a:t>κείμενο, στο οποίο ένας άνθρωπος γράφει ο ίδιος την ιστορία της ζωής του (ή ενός μέρους της</a:t>
            </a:r>
            <a:r>
              <a:rPr lang="el-GR" dirty="0" smtClean="0"/>
              <a:t>).                                                                       </a:t>
            </a:r>
            <a:r>
              <a:rPr lang="el-GR" dirty="0"/>
              <a:t>Η αυτοβιογραφία πρέπει να διακρίνεται απ' </a:t>
            </a:r>
            <a:r>
              <a:rPr lang="el-GR" dirty="0" smtClean="0"/>
              <a:t>τα </a:t>
            </a:r>
            <a:r>
              <a:rPr lang="el-GR" b="1" dirty="0" smtClean="0"/>
              <a:t>απομνημονεύματα</a:t>
            </a:r>
            <a:r>
              <a:rPr lang="el-GR" dirty="0" smtClean="0"/>
              <a:t>, </a:t>
            </a:r>
            <a:r>
              <a:rPr lang="el-GR" dirty="0"/>
              <a:t>όπου πάνω απ' όλα δίνεται έμφαση στη συμμετοχή του </a:t>
            </a:r>
            <a:r>
              <a:rPr lang="el-GR" dirty="0" smtClean="0"/>
              <a:t>συγγραφέα </a:t>
            </a:r>
            <a:r>
              <a:rPr lang="el-GR" dirty="0"/>
              <a:t>σε σημαντικά γεγονότα της εποχής του (π.χ. τα απομνημονεύματα των πολεμιστών του </a:t>
            </a:r>
            <a:r>
              <a:rPr lang="el-GR" dirty="0" smtClean="0"/>
              <a:t>1821 δεν </a:t>
            </a:r>
            <a:r>
              <a:rPr lang="el-GR" dirty="0"/>
              <a:t>αναφέρονται τόσο στη ζωή των ηρώων αυτών όσο στη συμμετοχή τους στον Αγώνα για την </a:t>
            </a:r>
            <a:r>
              <a:rPr lang="el-GR" dirty="0" smtClean="0"/>
              <a:t>ανεξαρτησία).                                                            Επίσης </a:t>
            </a:r>
            <a:r>
              <a:rPr lang="el-GR" dirty="0"/>
              <a:t>με την αυτοβιογραφία συγγενεύει και το </a:t>
            </a:r>
            <a:r>
              <a:rPr lang="el-GR" b="1" dirty="0" smtClean="0"/>
              <a:t>ημερολόγιο</a:t>
            </a:r>
            <a:r>
              <a:rPr lang="el-GR" dirty="0" smtClean="0"/>
              <a:t>, </a:t>
            </a:r>
            <a:r>
              <a:rPr lang="el-GR" dirty="0"/>
              <a:t>με τη διαφορά ότι το τελευταίο είναι ένα κείμενο χωρίς ιδιαίτερη συνοχή, που συνήθως γράφεται με μικρή ή μηδαμινή χρονική απόσταση από τα συμβάντα που περιγράφει. Η αυτοβιογραφία, αντίθετα, στις περισσότερες περιπτώσεις γράφεται σε χρόνο αρκετά μεταγενέστερο από τα όσα εξιστορεί και σ' αυτό οφείλει τουλάχιστον ένα μέρος της </a:t>
            </a:r>
            <a:r>
              <a:rPr lang="el-GR" dirty="0" err="1"/>
              <a:t>λογοτεχνικότητάς</a:t>
            </a:r>
            <a:r>
              <a:rPr lang="el-GR" dirty="0"/>
              <a:t> της.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Θεματικά κέντρα</a:t>
            </a:r>
            <a:endParaRPr lang="el-GR" dirty="0"/>
          </a:p>
        </p:txBody>
      </p:sp>
      <p:pic>
        <p:nvPicPr>
          <p:cNvPr id="11" name="10 - Θέση περιεχομένου" descr="delaqrua.jpg"/>
          <p:cNvPicPr>
            <a:picLocks noGrp="1" noChangeAspect="1"/>
          </p:cNvPicPr>
          <p:nvPr>
            <p:ph sz="half" idx="1"/>
          </p:nvPr>
        </p:nvPicPr>
        <p:blipFill>
          <a:blip r:embed="rId2"/>
          <a:stretch>
            <a:fillRect/>
          </a:stretch>
        </p:blipFill>
        <p:spPr>
          <a:xfrm>
            <a:off x="1435100" y="1914461"/>
            <a:ext cx="3657600" cy="3883152"/>
          </a:xfrm>
        </p:spPr>
      </p:pic>
      <p:sp>
        <p:nvSpPr>
          <p:cNvPr id="6" name="5 - Θέση περιεχομένου"/>
          <p:cNvSpPr>
            <a:spLocks noGrp="1"/>
          </p:cNvSpPr>
          <p:nvPr>
            <p:ph sz="half" idx="2"/>
          </p:nvPr>
        </p:nvSpPr>
        <p:spPr/>
        <p:txBody>
          <a:bodyPr/>
          <a:lstStyle/>
          <a:p>
            <a:r>
              <a:rPr lang="el-GR" dirty="0" smtClean="0"/>
              <a:t>Αλληλεγγύη</a:t>
            </a:r>
          </a:p>
          <a:p>
            <a:r>
              <a:rPr lang="el-GR" dirty="0" smtClean="0"/>
              <a:t>Εθνική απελευθέρωση</a:t>
            </a:r>
          </a:p>
          <a:p>
            <a:r>
              <a:rPr lang="el-GR" dirty="0" smtClean="0"/>
              <a:t>Γυναικεία σκλαβιά</a:t>
            </a:r>
          </a:p>
          <a:p>
            <a:r>
              <a:rPr lang="el-GR" dirty="0" smtClean="0"/>
              <a:t>Εγκλεισμός και ταπείνωση</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dirty="0" smtClean="0"/>
              <a:t>Ενότητες του αποσπάσματος</a:t>
            </a:r>
            <a:endParaRPr lang="el-GR" dirty="0"/>
          </a:p>
        </p:txBody>
      </p:sp>
      <p:pic>
        <p:nvPicPr>
          <p:cNvPr id="8" name="7 - Θέση περιεχομένου" descr="large_20160721225821_aytoviografia.jpeg"/>
          <p:cNvPicPr>
            <a:picLocks noGrp="1" noChangeAspect="1"/>
          </p:cNvPicPr>
          <p:nvPr>
            <p:ph sz="half" idx="1"/>
          </p:nvPr>
        </p:nvPicPr>
        <p:blipFill>
          <a:blip r:embed="rId2"/>
          <a:stretch>
            <a:fillRect/>
          </a:stretch>
        </p:blipFill>
        <p:spPr>
          <a:xfrm>
            <a:off x="2311400" y="2490787"/>
            <a:ext cx="1905000" cy="2730500"/>
          </a:xfrm>
        </p:spPr>
      </p:pic>
      <p:sp>
        <p:nvSpPr>
          <p:cNvPr id="7" name="6 - Θέση περιεχομένου"/>
          <p:cNvSpPr>
            <a:spLocks noGrp="1"/>
          </p:cNvSpPr>
          <p:nvPr>
            <p:ph sz="half" idx="2"/>
          </p:nvPr>
        </p:nvSpPr>
        <p:spPr/>
        <p:txBody>
          <a:bodyPr>
            <a:normAutofit fontScale="92500" lnSpcReduction="10000"/>
          </a:bodyPr>
          <a:lstStyle/>
          <a:p>
            <a:r>
              <a:rPr lang="el-GR" dirty="0" smtClean="0"/>
              <a:t>1</a:t>
            </a:r>
            <a:r>
              <a:rPr lang="el-GR" baseline="30000" dirty="0" smtClean="0"/>
              <a:t>η</a:t>
            </a:r>
            <a:r>
              <a:rPr lang="el-GR" dirty="0" smtClean="0"/>
              <a:t> Ενότητα: Η είδηση της Ελληνικής επανάστασης μέσα από τη σκοπιά της Ελληνίδας και της γυναίκας</a:t>
            </a:r>
          </a:p>
          <a:p>
            <a:endParaRPr lang="el-GR" dirty="0"/>
          </a:p>
          <a:p>
            <a:r>
              <a:rPr lang="el-GR" dirty="0" smtClean="0"/>
              <a:t>2</a:t>
            </a:r>
            <a:r>
              <a:rPr lang="el-GR" baseline="30000" dirty="0" smtClean="0"/>
              <a:t>η</a:t>
            </a:r>
            <a:r>
              <a:rPr lang="el-GR" dirty="0" smtClean="0"/>
              <a:t> Ενότητα: οι παράμετροι της δικής της σκλαβιάς και η ανησυχία για το συγγραφικό της έργο</a:t>
            </a:r>
          </a:p>
          <a:p>
            <a:pPr>
              <a:buNone/>
            </a:pP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1η Ενότητα</a:t>
            </a:r>
            <a:endParaRPr lang="el-GR" dirty="0"/>
          </a:p>
        </p:txBody>
      </p:sp>
      <p:sp>
        <p:nvSpPr>
          <p:cNvPr id="5" name="4 - Θέση περιεχομένου"/>
          <p:cNvSpPr>
            <a:spLocks noGrp="1"/>
          </p:cNvSpPr>
          <p:nvPr>
            <p:ph sz="half" idx="1"/>
          </p:nvPr>
        </p:nvSpPr>
        <p:spPr/>
        <p:txBody>
          <a:bodyPr>
            <a:normAutofit fontScale="70000" lnSpcReduction="20000"/>
          </a:bodyPr>
          <a:lstStyle/>
          <a:p>
            <a:r>
              <a:rPr lang="el-GR" dirty="0"/>
              <a:t>Η αντίδραση της αφηγήτριας δίνεται από διπλή οπτική γωνία:</a:t>
            </a:r>
          </a:p>
          <a:p>
            <a:r>
              <a:rPr lang="el-GR" dirty="0"/>
              <a:t>α) Ως  Ελληνίδα, συγκινείται, ενθουσιάζεται και λαχταρά να προσφέρει έμπρακτα την υποστήριξή της στον αγώνα των συμπατριωτών της για την πατρίδα, τη θρησκεία  και την ελευθερία</a:t>
            </a:r>
          </a:p>
          <a:p>
            <a:r>
              <a:rPr lang="el-GR" dirty="0"/>
              <a:t>β) Ως γυναίκα, συνειδητοποιεί συνειρμικά  την αδιέξοδη προσωπική της σκλαβιά (δεν είχε ελπίδα να απελευθερωθεί από τα δικά της δεσμά).</a:t>
            </a:r>
          </a:p>
          <a:p>
            <a:endParaRPr lang="el-GR" dirty="0"/>
          </a:p>
        </p:txBody>
      </p:sp>
      <p:pic>
        <p:nvPicPr>
          <p:cNvPr id="7" name="6 - Θέση περιεχομένου" descr="ceb5cf80ceb1cebdceaccf83cf84ceb1cf83ceb7-1821.jpg"/>
          <p:cNvPicPr>
            <a:picLocks noGrp="1" noChangeAspect="1"/>
          </p:cNvPicPr>
          <p:nvPr>
            <p:ph sz="half" idx="2"/>
          </p:nvPr>
        </p:nvPicPr>
        <p:blipFill>
          <a:blip r:embed="rId2"/>
          <a:stretch>
            <a:fillRect/>
          </a:stretch>
        </p:blipFill>
        <p:spPr>
          <a:xfrm>
            <a:off x="5276850" y="2484437"/>
            <a:ext cx="3657600" cy="27432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p:txBody>
          <a:bodyPr/>
          <a:lstStyle/>
          <a:p>
            <a:r>
              <a:rPr lang="el-GR" dirty="0" smtClean="0"/>
              <a:t>Ελευθερία και σκλαβιά</a:t>
            </a:r>
            <a:endParaRPr lang="el-GR" dirty="0"/>
          </a:p>
        </p:txBody>
      </p:sp>
      <p:sp>
        <p:nvSpPr>
          <p:cNvPr id="8" name="7 - Θέση περιεχομένου"/>
          <p:cNvSpPr>
            <a:spLocks noGrp="1"/>
          </p:cNvSpPr>
          <p:nvPr>
            <p:ph sz="half" idx="1"/>
          </p:nvPr>
        </p:nvSpPr>
        <p:spPr/>
        <p:txBody>
          <a:bodyPr>
            <a:normAutofit fontScale="62500" lnSpcReduction="20000"/>
          </a:bodyPr>
          <a:lstStyle/>
          <a:p>
            <a:pPr>
              <a:buNone/>
            </a:pPr>
            <a:r>
              <a:rPr lang="el-GR" dirty="0" smtClean="0"/>
              <a:t>        </a:t>
            </a:r>
            <a:r>
              <a:rPr lang="el-GR" b="1" dirty="0" smtClean="0"/>
              <a:t>Σε </a:t>
            </a:r>
            <a:r>
              <a:rPr lang="el-GR" b="1" dirty="0"/>
              <a:t>επίπεδο εθνικό</a:t>
            </a:r>
            <a:r>
              <a:rPr lang="el-GR" dirty="0"/>
              <a:t>:</a:t>
            </a:r>
          </a:p>
          <a:p>
            <a:r>
              <a:rPr lang="el-GR" dirty="0"/>
              <a:t>Οι Έλληνες σκλαβωμένοι στους Τούρκους βιώνουν την καταπίεση του κατακτητή και την καταπάτηση των  βασικών ανθρώπινων δικαιωμάτων (ελευθερίας, ασφάλειας, ζωής κλπ). Γι’ αυτό επαναστατούν και διεκδικούν την ανεξαρτησία τους  και τα δικαιώματα που τους ανήκουν.</a:t>
            </a:r>
          </a:p>
          <a:p>
            <a:pPr>
              <a:buNone/>
            </a:pPr>
            <a:r>
              <a:rPr lang="el-GR" b="1" dirty="0" smtClean="0"/>
              <a:t>       Σε </a:t>
            </a:r>
            <a:r>
              <a:rPr lang="el-GR" b="1" dirty="0"/>
              <a:t>επίπεδο κοινωνικό και προσωπικό</a:t>
            </a:r>
            <a:r>
              <a:rPr lang="el-GR" dirty="0"/>
              <a:t>:</a:t>
            </a:r>
          </a:p>
          <a:p>
            <a:r>
              <a:rPr lang="el-GR" dirty="0"/>
              <a:t>Η αφηγήτρια βιώνει την προσωπική σκλαβιά ως γυναίκα με μια ζωή αποκλεισμένη και χωρίς ελπίδα να βγει από το αδιέξοδο.</a:t>
            </a:r>
          </a:p>
          <a:p>
            <a:endParaRPr lang="el-GR" dirty="0"/>
          </a:p>
        </p:txBody>
      </p:sp>
      <p:pic>
        <p:nvPicPr>
          <p:cNvPr id="10" name="9 - Θέση περιεχομένου" descr="ΕΠΑΝΑΣΤΑΣΗ-1821-ΓΥΝΑΙΚΕΣ-300x229-1.png"/>
          <p:cNvPicPr>
            <a:picLocks noGrp="1" noChangeAspect="1"/>
          </p:cNvPicPr>
          <p:nvPr>
            <p:ph sz="half" idx="2"/>
          </p:nvPr>
        </p:nvPicPr>
        <p:blipFill>
          <a:blip r:embed="rId2"/>
          <a:stretch>
            <a:fillRect/>
          </a:stretch>
        </p:blipFill>
        <p:spPr>
          <a:xfrm>
            <a:off x="5276850" y="2460924"/>
            <a:ext cx="3657600" cy="2790226"/>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Επιστροφή των Μουσών</a:t>
            </a:r>
            <a:br>
              <a:rPr lang="el-GR" dirty="0" smtClean="0"/>
            </a:br>
            <a:endParaRPr lang="el-GR" dirty="0"/>
          </a:p>
        </p:txBody>
      </p:sp>
      <p:sp>
        <p:nvSpPr>
          <p:cNvPr id="3" name="2 - Θέση περιεχομένου"/>
          <p:cNvSpPr>
            <a:spLocks noGrp="1"/>
          </p:cNvSpPr>
          <p:nvPr>
            <p:ph sz="half" idx="1"/>
          </p:nvPr>
        </p:nvSpPr>
        <p:spPr/>
        <p:txBody>
          <a:bodyPr>
            <a:normAutofit fontScale="92500" lnSpcReduction="20000"/>
          </a:bodyPr>
          <a:lstStyle/>
          <a:p>
            <a:r>
              <a:rPr lang="el-GR" dirty="0" smtClean="0"/>
              <a:t>Η </a:t>
            </a:r>
            <a:r>
              <a:rPr lang="el-GR" dirty="0"/>
              <a:t>επιστροφή της ελευθερίας στην Ελλάδα συνδέεται με την επιστροφή των Μουσών, δηλαδή των γραμμάτων και των τεχνών  σ’ αυτήν. Όσο οι Έλληνες ήταν σκλαβωμένοι υπήρχε στασιμότητα στον πολιτισμό, επειδή η τέχνη απαιτεί ελευθερία.</a:t>
            </a:r>
          </a:p>
          <a:p>
            <a:endParaRPr lang="el-GR" dirty="0"/>
          </a:p>
        </p:txBody>
      </p:sp>
      <p:pic>
        <p:nvPicPr>
          <p:cNvPr id="5" name="4 - Θέση περιεχομένου" descr="Vrisakis-karaouli.jpg"/>
          <p:cNvPicPr>
            <a:picLocks noGrp="1" noChangeAspect="1"/>
          </p:cNvPicPr>
          <p:nvPr>
            <p:ph sz="half" idx="2"/>
          </p:nvPr>
        </p:nvPicPr>
        <p:blipFill>
          <a:blip r:embed="rId2"/>
          <a:stretch>
            <a:fillRect/>
          </a:stretch>
        </p:blipFill>
        <p:spPr>
          <a:xfrm>
            <a:off x="5276850" y="2581897"/>
            <a:ext cx="3657600" cy="2548281"/>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a:t>
            </a:r>
            <a:r>
              <a:rPr lang="el-GR" baseline="30000" dirty="0" smtClean="0"/>
              <a:t>η</a:t>
            </a:r>
            <a:r>
              <a:rPr lang="el-GR" dirty="0" smtClean="0"/>
              <a:t> Ενότητα</a:t>
            </a:r>
            <a:endParaRPr lang="el-GR" dirty="0"/>
          </a:p>
        </p:txBody>
      </p:sp>
      <p:sp>
        <p:nvSpPr>
          <p:cNvPr id="5" name="4 - Θέση περιεχομένου"/>
          <p:cNvSpPr>
            <a:spLocks noGrp="1"/>
          </p:cNvSpPr>
          <p:nvPr>
            <p:ph idx="1"/>
          </p:nvPr>
        </p:nvSpPr>
        <p:spPr/>
        <p:txBody>
          <a:bodyPr>
            <a:normAutofit fontScale="62500" lnSpcReduction="20000"/>
          </a:bodyPr>
          <a:lstStyle/>
          <a:p>
            <a:r>
              <a:rPr lang="el-GR" b="1" dirty="0"/>
              <a:t>Η ΚΑΤΑΠΙΕΣΜΕΝΗ ΓΥΝΑΙΚΑ ΤΗΣ ΕΠΟΧΗΣ</a:t>
            </a:r>
            <a:endParaRPr lang="el-GR" dirty="0"/>
          </a:p>
          <a:p>
            <a:r>
              <a:rPr lang="el-GR" dirty="0"/>
              <a:t>Δεν έχει δικαίωμα να επιλέξει τον άνδρα που θα παντρευτεί.</a:t>
            </a:r>
          </a:p>
          <a:p>
            <a:r>
              <a:rPr lang="el-GR" dirty="0"/>
              <a:t>Οι άνδρες της εποχής συνήθως θέλουν τη γυναίκα υποταγμένη και τη θεωρούν κακή αν αυτή δε φέρεται σαν σκλάβα.</a:t>
            </a:r>
          </a:p>
          <a:p>
            <a:r>
              <a:rPr lang="el-GR" dirty="0"/>
              <a:t>Οι άνδρες του σπιτιού αποφασίζουν για τη ζωή της (της απαγορεύουν να αποσυρθεί σε μοναστήρι ή στην εξοχική αγροικία).</a:t>
            </a:r>
          </a:p>
          <a:p>
            <a:r>
              <a:rPr lang="el-GR" dirty="0"/>
              <a:t>Αν αρνηθεί τον άνδρα που της επιβάλλουν, μένει έγκλειστη για πάντα στο σπίτι.</a:t>
            </a:r>
          </a:p>
          <a:p>
            <a:r>
              <a:rPr lang="el-GR" dirty="0"/>
              <a:t>Ο περιορισμός στο σπίτι σημαίνει αποκλεισμό από κάθε δημόσια εκδήλωση και την παραμικρή μορφή ψυχαγωγίας, χωρίς ελπίδα να αλλάξει η κατάσταση.</a:t>
            </a:r>
          </a:p>
          <a:p>
            <a:r>
              <a:rPr lang="el-GR" dirty="0"/>
              <a:t>Έγκλειστη στο σπίτι, βιώνει έναν ακόμη αποκλεισμό: οι άνδρες της οικογένειας δεν καταδέχονται να συζητούν μαζί της, πράγμα πολύ ταπεινωτικό.</a:t>
            </a:r>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78</TotalTime>
  <Words>488</Words>
  <Application>Microsoft Office PowerPoint</Application>
  <PresentationFormat>Προβολή στην οθόνη (4:3)</PresentationFormat>
  <Paragraphs>57</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Ηλιοστάσιο</vt:lpstr>
      <vt:lpstr>Αυτοβιογραφία Ελισάβετ Μουτζάν Μαρτινέγκου</vt:lpstr>
      <vt:lpstr>Ελισάβετ Μουτζάν Μαρτινέγκου</vt:lpstr>
      <vt:lpstr>«Αυτοβιογραφία»</vt:lpstr>
      <vt:lpstr>Θεματικά κέντρα</vt:lpstr>
      <vt:lpstr>Ενότητες του αποσπάσματος</vt:lpstr>
      <vt:lpstr>1η Ενότητα</vt:lpstr>
      <vt:lpstr>Ελευθερία και σκλαβιά</vt:lpstr>
      <vt:lpstr>Η Επιστροφή των Μουσών </vt:lpstr>
      <vt:lpstr>2η Ενότητα</vt:lpstr>
      <vt:lpstr>Η παρομοίωση των συγγραμμάτων με παιδιά</vt:lpstr>
      <vt:lpstr>Τεχνικά στοιχεία</vt:lpstr>
      <vt:lpstr>Τεχνικά στοιχεία (συνέχεια)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Αυτοβιογραφία</dc:title>
  <dc:creator>User</dc:creator>
  <cp:lastModifiedBy>User</cp:lastModifiedBy>
  <cp:revision>8</cp:revision>
  <dcterms:created xsi:type="dcterms:W3CDTF">2021-02-11T17:22:39Z</dcterms:created>
  <dcterms:modified xsi:type="dcterms:W3CDTF">2021-02-11T18:40:47Z</dcterms:modified>
</cp:coreProperties>
</file>