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3" r:id="rId10"/>
    <p:sldId id="264"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4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288855-F44E-42FB-A2B6-6F2D3407485C}" type="slidenum">
              <a:rPr lang="el-GR" smtClean="0"/>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288855-F44E-42FB-A2B6-6F2D3407485C}"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A288855-F44E-42FB-A2B6-6F2D3407485C}" type="slidenum">
              <a:rPr lang="el-GR" smtClean="0"/>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A288855-F44E-42FB-A2B6-6F2D3407485C}" type="slidenum">
              <a:rPr lang="el-GR" smtClean="0"/>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288855-F44E-42FB-A2B6-6F2D3407485C}" type="slidenum">
              <a:rPr lang="el-GR" smtClean="0"/>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EEA8C750-4941-4104-AA23-09FA61A65AAF}" type="datetimeFigureOut">
              <a:rPr lang="el-GR" smtClean="0"/>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288855-F44E-42FB-A2B6-6F2D3407485C}" type="slidenum">
              <a:rPr lang="el-GR" smtClean="0"/>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A288855-F44E-42FB-A2B6-6F2D3407485C}" type="slidenum">
              <a:rPr lang="el-GR" smtClean="0"/>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A288855-F44E-42FB-A2B6-6F2D3407485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A288855-F44E-42FB-A2B6-6F2D3407485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A288855-F44E-42FB-A2B6-6F2D3407485C}" type="slidenum">
              <a:rPr lang="el-GR" smtClean="0"/>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EEA8C750-4941-4104-AA23-09FA61A65AAF}" type="datetimeFigureOut">
              <a:rPr lang="el-GR" smtClean="0"/>
              <a:t>1/10/2024</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A288855-F44E-42FB-A2B6-6F2D3407485C}" type="slidenum">
              <a:rPr lang="el-GR" smtClean="0"/>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EEA8C750-4941-4104-AA23-09FA61A65AAF}" type="datetimeFigureOut">
              <a:rPr lang="el-GR" smtClean="0"/>
              <a:t>1/10/2024</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A8C750-4941-4104-AA23-09FA61A65AAF}" type="datetimeFigureOut">
              <a:rPr lang="el-GR" smtClean="0"/>
              <a:t>1/10/2024</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A288855-F44E-42FB-A2B6-6F2D3407485C}" type="slidenum">
              <a:rPr lang="el-GR" smtClean="0"/>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ΨΥΧΡΟΣ ΠΟΛΕΜΟΣ, ΠΥΡΗΝΙΚΟΙ ΕΞΟΠΛΙΣΜΟΙ, ΑΠΟΑΠΟΙΚΙΟΠΟΙΗΣΗ, ΤΡΙΤΟΣ ΚΟΣΜΟΣ</a:t>
            </a:r>
            <a:endParaRPr lang="el-GR" dirty="0"/>
          </a:p>
        </p:txBody>
      </p:sp>
      <p:sp>
        <p:nvSpPr>
          <p:cNvPr id="2" name="1 - Τίτλος"/>
          <p:cNvSpPr>
            <a:spLocks noGrp="1"/>
          </p:cNvSpPr>
          <p:nvPr>
            <p:ph type="ctrTitle"/>
          </p:nvPr>
        </p:nvSpPr>
        <p:spPr/>
        <p:txBody>
          <a:bodyPr>
            <a:normAutofit/>
          </a:bodyPr>
          <a:lstStyle/>
          <a:p>
            <a:r>
              <a:rPr lang="el-GR" sz="2800" b="1" cap="all" dirty="0"/>
              <a:t>ΔΙΕΘΝΕΙΣ ΕΞΕΛΙΞΕΙΣ ΑΠΟ ΤΟ ΤΕΛΟΣ ΤΟΥ Β΄ ΠΑΓΚΟΣΜΙΟΥ ΠΟΛΕΜΟΥ ΕΩΣ ΤΑ ΤΕΛΗ ΤΟΥ 20ΟΥ ΑΙΩΝΑ</a:t>
            </a:r>
            <a:endParaRPr lang="el-G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dirty="0" smtClean="0"/>
              <a:t>Νέλσον Μαντέλα </a:t>
            </a:r>
            <a:endParaRPr lang="el-GR" dirty="0"/>
          </a:p>
        </p:txBody>
      </p:sp>
      <p:pic>
        <p:nvPicPr>
          <p:cNvPr id="10" name="9 - Θέση περιεχομένου" descr="mandelapic.jpg"/>
          <p:cNvPicPr>
            <a:picLocks noGrp="1" noChangeAspect="1"/>
          </p:cNvPicPr>
          <p:nvPr>
            <p:ph sz="half" idx="1"/>
          </p:nvPr>
        </p:nvPicPr>
        <p:blipFill>
          <a:blip r:embed="rId2"/>
          <a:stretch>
            <a:fillRect/>
          </a:stretch>
        </p:blipFill>
        <p:spPr>
          <a:xfrm>
            <a:off x="301625" y="2549741"/>
            <a:ext cx="4038600" cy="2325255"/>
          </a:xfrm>
        </p:spPr>
      </p:pic>
      <p:sp>
        <p:nvSpPr>
          <p:cNvPr id="11" name="10 - Θέση περιεχομένου"/>
          <p:cNvSpPr>
            <a:spLocks noGrp="1"/>
          </p:cNvSpPr>
          <p:nvPr>
            <p:ph sz="half" idx="2"/>
          </p:nvPr>
        </p:nvSpPr>
        <p:spPr/>
        <p:txBody>
          <a:bodyPr>
            <a:normAutofit fontScale="92500" lnSpcReduction="10000"/>
          </a:bodyPr>
          <a:lstStyle/>
          <a:p>
            <a:r>
              <a:rPr lang="el-GR" dirty="0"/>
              <a:t>Ο Νέλσον Μαντέλα ήταν αγωνιστής του κινήματος κατά του Απαρτχάιντ, που αναπτύχθηκε στη Δημοκρατία της Νότιας Αφρικής. Στη συνέχεια ασχολήθηκε με την πολιτική και υπήρξε ο πρώτος έγχρωμος πρόεδρος της πατρίδας του. Από το 1998 μέχρι το 1999 διετέλεσε Πρόεδρος του Κινήματος των </a:t>
            </a:r>
            <a:r>
              <a:rPr lang="el-GR" dirty="0" smtClean="0"/>
              <a:t>Αδεσμεύτων.</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p:txBody>
          <a:bodyPr>
            <a:normAutofit fontScale="77500" lnSpcReduction="20000"/>
          </a:bodyPr>
          <a:lstStyle/>
          <a:p>
            <a:r>
              <a:rPr lang="el-GR" b="0" dirty="0"/>
              <a:t>Ά</a:t>
            </a:r>
            <a:r>
              <a:rPr lang="el-GR" b="0" dirty="0" smtClean="0"/>
              <a:t>νευ </a:t>
            </a:r>
            <a:r>
              <a:rPr lang="el-GR" b="0" dirty="0"/>
              <a:t>όρων παράδοση της Γερμανίας και να ιδρύσουν ένα διεθνή οργανισμό προάσπισης της ειρήνης</a:t>
            </a:r>
            <a:endParaRPr lang="el-GR" dirty="0"/>
          </a:p>
        </p:txBody>
      </p:sp>
      <p:sp>
        <p:nvSpPr>
          <p:cNvPr id="10" name="9 - Θέση κειμένου"/>
          <p:cNvSpPr>
            <a:spLocks noGrp="1"/>
          </p:cNvSpPr>
          <p:nvPr>
            <p:ph type="body" sz="half" idx="3"/>
          </p:nvPr>
        </p:nvSpPr>
        <p:spPr/>
        <p:txBody>
          <a:bodyPr>
            <a:normAutofit fontScale="70000" lnSpcReduction="20000"/>
          </a:bodyPr>
          <a:lstStyle/>
          <a:p>
            <a:r>
              <a:rPr lang="el-GR" b="0" dirty="0" smtClean="0"/>
              <a:t>Η </a:t>
            </a:r>
            <a:r>
              <a:rPr lang="el-GR" b="0" dirty="0"/>
              <a:t>διαίρεση της Γερμανίας σε τέσσερις ζώνες κατοχής (αγγλική, γαλλική, αμερικανική και σοβιετική), με το Βερολίνο υπό κοινό έλεγχο.</a:t>
            </a:r>
            <a:endParaRPr lang="el-GR" dirty="0"/>
          </a:p>
        </p:txBody>
      </p:sp>
      <p:pic>
        <p:nvPicPr>
          <p:cNvPr id="7" name="6 - Θέση περιεχομένου" descr="Gialta_-Past-in-Color.jpg"/>
          <p:cNvPicPr>
            <a:picLocks noGrp="1" noChangeAspect="1"/>
          </p:cNvPicPr>
          <p:nvPr>
            <p:ph sz="quarter" idx="2"/>
          </p:nvPr>
        </p:nvPicPr>
        <p:blipFill>
          <a:blip r:embed="rId2"/>
          <a:stretch>
            <a:fillRect/>
          </a:stretch>
        </p:blipFill>
        <p:spPr>
          <a:xfrm>
            <a:off x="301625" y="2998419"/>
            <a:ext cx="4041775" cy="2764574"/>
          </a:xfrm>
        </p:spPr>
      </p:pic>
      <p:pic>
        <p:nvPicPr>
          <p:cNvPr id="8" name="7 - Θέση περιεχομένου" descr="Clipboard01.jpg"/>
          <p:cNvPicPr>
            <a:picLocks noGrp="1" noChangeAspect="1"/>
          </p:cNvPicPr>
          <p:nvPr>
            <p:ph sz="quarter" idx="4"/>
          </p:nvPr>
        </p:nvPicPr>
        <p:blipFill>
          <a:blip r:embed="rId3"/>
          <a:stretch>
            <a:fillRect/>
          </a:stretch>
        </p:blipFill>
        <p:spPr>
          <a:xfrm>
            <a:off x="4800600" y="2740798"/>
            <a:ext cx="4038600" cy="3282991"/>
          </a:xfrm>
        </p:spPr>
      </p:pic>
      <p:sp>
        <p:nvSpPr>
          <p:cNvPr id="4" name="3 - Τίτλος"/>
          <p:cNvSpPr>
            <a:spLocks noGrp="1"/>
          </p:cNvSpPr>
          <p:nvPr>
            <p:ph type="title"/>
          </p:nvPr>
        </p:nvSpPr>
        <p:spPr/>
        <p:txBody>
          <a:bodyPr>
            <a:normAutofit fontScale="90000"/>
          </a:bodyPr>
          <a:lstStyle/>
          <a:p>
            <a:r>
              <a:rPr lang="el-GR" b="1" dirty="0"/>
              <a:t>Οι διασκέψεις της Γιάλτας και του Πότσνταμ</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b="1" dirty="0"/>
              <a:t>Οι λαϊκές δημοκρατίες της Α. Ευρώπης</a:t>
            </a:r>
            <a:endParaRPr lang="el-GR" dirty="0"/>
          </a:p>
        </p:txBody>
      </p:sp>
      <p:pic>
        <p:nvPicPr>
          <p:cNvPr id="9" name="8 - Θέση περιεχομένου" descr="img11_0.jpg"/>
          <p:cNvPicPr>
            <a:picLocks noGrp="1" noChangeAspect="1"/>
          </p:cNvPicPr>
          <p:nvPr>
            <p:ph sz="half" idx="1"/>
          </p:nvPr>
        </p:nvPicPr>
        <p:blipFill>
          <a:blip r:embed="rId2"/>
          <a:stretch>
            <a:fillRect/>
          </a:stretch>
        </p:blipFill>
        <p:spPr>
          <a:xfrm>
            <a:off x="301625" y="1649921"/>
            <a:ext cx="4038600" cy="4124895"/>
          </a:xfrm>
        </p:spPr>
      </p:pic>
      <p:sp>
        <p:nvSpPr>
          <p:cNvPr id="10" name="9 - Θέση περιεχομένου"/>
          <p:cNvSpPr>
            <a:spLocks noGrp="1"/>
          </p:cNvSpPr>
          <p:nvPr>
            <p:ph sz="half" idx="2"/>
          </p:nvPr>
        </p:nvSpPr>
        <p:spPr/>
        <p:txBody>
          <a:bodyPr>
            <a:normAutofit/>
          </a:bodyPr>
          <a:lstStyle/>
          <a:p>
            <a:r>
              <a:rPr lang="el-GR" dirty="0"/>
              <a:t>Μέχρι το 1950 εγκαθιδρύθηκαν, στις χώρες που βρίσκονταν υπό σοβιετική επιρροή (Α. Γερμανία, Πολωνία, Ουγγαρία, Ρουμανία, Βουλγαρία και Τσεχοσλοβακία), καθεστώτα παρόμοια με το σοβιετικό καθεστώς που ονομάστηκαν λαϊκές </a:t>
            </a:r>
            <a:r>
              <a:rPr lang="el-GR" dirty="0" smtClean="0"/>
              <a:t>δημοκρατίες.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ανοικοδόμηση της Δ. Ευρώπης</a:t>
            </a:r>
            <a:endParaRPr lang="el-GR" dirty="0"/>
          </a:p>
        </p:txBody>
      </p:sp>
      <p:pic>
        <p:nvPicPr>
          <p:cNvPr id="5" name="4 - Θέση περιεχομένου" descr="130046-marshall-plan2.jpg"/>
          <p:cNvPicPr>
            <a:picLocks noGrp="1" noChangeAspect="1"/>
          </p:cNvPicPr>
          <p:nvPr>
            <p:ph sz="half" idx="1"/>
          </p:nvPr>
        </p:nvPicPr>
        <p:blipFill>
          <a:blip r:embed="rId2"/>
          <a:stretch>
            <a:fillRect/>
          </a:stretch>
        </p:blipFill>
        <p:spPr>
          <a:xfrm>
            <a:off x="142844" y="1785926"/>
            <a:ext cx="4857784" cy="3643338"/>
          </a:xfrm>
        </p:spPr>
      </p:pic>
      <p:sp>
        <p:nvSpPr>
          <p:cNvPr id="4" name="3 - Θέση περιεχομένου"/>
          <p:cNvSpPr>
            <a:spLocks noGrp="1"/>
          </p:cNvSpPr>
          <p:nvPr>
            <p:ph sz="half" idx="2"/>
          </p:nvPr>
        </p:nvSpPr>
        <p:spPr/>
        <p:txBody>
          <a:bodyPr>
            <a:normAutofit fontScale="85000" lnSpcReduction="10000"/>
          </a:bodyPr>
          <a:lstStyle/>
          <a:p>
            <a:r>
              <a:rPr lang="el-GR" b="1" dirty="0"/>
              <a:t>Σχέδιο Μάρσαλ:</a:t>
            </a:r>
            <a:r>
              <a:rPr lang="el-GR" dirty="0"/>
              <a:t> Πρόγραμμα οικονομικής βοήθειας που χορήγησαν οι ΗΠΑ μετά τον Β΄ Παγκόσμιο πόλεμο στα κράτη της Δ. Ευρώπης. Πήρε το όνομά του από τον Αμερικανό υπουργό Εξωτερικών Τζορτζ Μάρσαλ. Συνέβαλε ουσιαστικά στην οικονομική ανόρθωση της Δ. Ευρώπης, αλλά, παράλληλα, ενίσχυσε την πολιτική επιρροή των ΗΠΑ στις δυτικοευρωπαϊκές χώρες.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Διπολισμός και ψυχρός Πόλεμος</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b="1" dirty="0"/>
              <a:t>Οι ΗΠΑ και η Σοβιετική Ένωση γίνονται </a:t>
            </a:r>
            <a:r>
              <a:rPr lang="el-GR" b="1" dirty="0" smtClean="0"/>
              <a:t>υπερδυνάμεις</a:t>
            </a:r>
          </a:p>
          <a:p>
            <a:r>
              <a:rPr lang="el-GR" dirty="0"/>
              <a:t>Η ύπαρξη δύο υπερδυνάμεων οδήγησε στον </a:t>
            </a:r>
            <a:r>
              <a:rPr lang="el-GR" dirty="0" smtClean="0"/>
              <a:t>διπολισμό</a:t>
            </a:r>
          </a:p>
          <a:p>
            <a:r>
              <a:rPr lang="el-GR" dirty="0"/>
              <a:t>έντονος και πολύμορφος ανταγωνισμός (ιδεολογικός, οικονομικός, πολιτικός, πολιτιστικός, αθλητικός) ανάμεσα στις δύο υπερδυνάμεις, που άρχισε στα τέλη του Β΄ Παγκόσμιου πολέμου και τερματίστηκε στα τέλη της δεκαετίας του 1980, χωρίς ποτέ να εξελιχθεί σε ένοπλη σύγκρουση μεταξύ τους, ονομάστηκε ψυχρός </a:t>
            </a:r>
            <a:r>
              <a:rPr lang="el-GR" dirty="0" smtClean="0"/>
              <a:t>Πόλεμος</a:t>
            </a:r>
            <a:endParaRPr lang="el-GR" dirty="0"/>
          </a:p>
        </p:txBody>
      </p:sp>
      <p:pic>
        <p:nvPicPr>
          <p:cNvPr id="5" name="4 - Θέση περιεχομένου" descr="αρχείο λήψης.jfif"/>
          <p:cNvPicPr>
            <a:picLocks noGrp="1" noChangeAspect="1"/>
          </p:cNvPicPr>
          <p:nvPr>
            <p:ph sz="half" idx="2"/>
          </p:nvPr>
        </p:nvPicPr>
        <p:blipFill>
          <a:blip r:embed="rId2"/>
          <a:stretch>
            <a:fillRect/>
          </a:stretch>
        </p:blipFill>
        <p:spPr>
          <a:xfrm>
            <a:off x="4550091" y="1785926"/>
            <a:ext cx="4308190" cy="321471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Ψυχρός πόλεμος</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b="1" dirty="0" smtClean="0"/>
              <a:t>Η πρώτη φάση του ψυχρού Πολέμου (1947-1962 περίπου)</a:t>
            </a:r>
            <a:r>
              <a:rPr lang="el-GR" dirty="0" smtClean="0"/>
              <a:t> Κατά την πρώτη και πιο επικίνδυνη φάση του ψυχρού Πολέμου η ένταση κλιμακώθηκε επικίνδυνα.</a:t>
            </a:r>
          </a:p>
          <a:p>
            <a:r>
              <a:rPr lang="el-GR" b="1" dirty="0" smtClean="0"/>
              <a:t>Η δεύτερη φάση του ψυχρού Πολέμου (1962-1974 περίπου)</a:t>
            </a:r>
            <a:r>
              <a:rPr lang="el-GR" dirty="0" smtClean="0"/>
              <a:t> Ο πόλεμος της Κορέας και η κρίση της Κούβας έδειξαν ότι μια ολοκληρωτική πυρηνική καταστροφή δεν ήταν μακρινό ενδεχόμενο. </a:t>
            </a:r>
          </a:p>
          <a:p>
            <a:endParaRPr lang="el-GR" dirty="0"/>
          </a:p>
        </p:txBody>
      </p:sp>
      <p:pic>
        <p:nvPicPr>
          <p:cNvPr id="5" name="4 - Θέση περιεχομένου" descr="121096-cold_war_by_costalonga-d4bdjsg.jpg"/>
          <p:cNvPicPr>
            <a:picLocks noGrp="1" noChangeAspect="1"/>
          </p:cNvPicPr>
          <p:nvPr>
            <p:ph sz="half" idx="2"/>
          </p:nvPr>
        </p:nvPicPr>
        <p:blipFill>
          <a:blip r:embed="rId2"/>
          <a:stretch>
            <a:fillRect/>
          </a:stretch>
        </p:blipFill>
        <p:spPr>
          <a:xfrm>
            <a:off x="4572000" y="1785926"/>
            <a:ext cx="4210080" cy="32964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Πυρηνικοί εξοπλισμοί</a:t>
            </a:r>
            <a:endParaRPr lang="el-GR" dirty="0"/>
          </a:p>
        </p:txBody>
      </p:sp>
      <p:pic>
        <p:nvPicPr>
          <p:cNvPr id="6" name="5 - Θέση περιεχομένου" descr="a-29-1.jpeg"/>
          <p:cNvPicPr>
            <a:picLocks noGrp="1" noChangeAspect="1"/>
          </p:cNvPicPr>
          <p:nvPr>
            <p:ph sz="half" idx="1"/>
          </p:nvPr>
        </p:nvPicPr>
        <p:blipFill>
          <a:blip r:embed="rId2"/>
          <a:stretch>
            <a:fillRect/>
          </a:stretch>
        </p:blipFill>
        <p:spPr>
          <a:xfrm>
            <a:off x="301625" y="2454111"/>
            <a:ext cx="4038600" cy="2516515"/>
          </a:xfrm>
        </p:spPr>
      </p:pic>
      <p:sp>
        <p:nvSpPr>
          <p:cNvPr id="4" name="3 - Θέση περιεχομένου"/>
          <p:cNvSpPr>
            <a:spLocks noGrp="1"/>
          </p:cNvSpPr>
          <p:nvPr>
            <p:ph sz="half" idx="2"/>
          </p:nvPr>
        </p:nvSpPr>
        <p:spPr/>
        <p:txBody>
          <a:bodyPr>
            <a:normAutofit fontScale="70000" lnSpcReduction="20000"/>
          </a:bodyPr>
          <a:lstStyle/>
          <a:p>
            <a:r>
              <a:rPr lang="el-GR" dirty="0"/>
              <a:t>Οι χώρες που διαθέτουν πυρηνικά όπλα στο οπλοστάσιο τους είναι οι εξής.</a:t>
            </a:r>
          </a:p>
          <a:p>
            <a:r>
              <a:rPr lang="el-GR" b="1" dirty="0"/>
              <a:t>Βόρεια Κορέα</a:t>
            </a:r>
            <a:r>
              <a:rPr lang="el-GR" dirty="0"/>
              <a:t> με 45 πυρηνικές κεφαλές</a:t>
            </a:r>
          </a:p>
          <a:p>
            <a:r>
              <a:rPr lang="el-GR" b="1" dirty="0"/>
              <a:t>Ισραήλ</a:t>
            </a:r>
            <a:r>
              <a:rPr lang="el-GR" dirty="0"/>
              <a:t> με 90 πυρηνικές κεφαλές</a:t>
            </a:r>
          </a:p>
          <a:p>
            <a:r>
              <a:rPr lang="el-GR" b="1" dirty="0"/>
              <a:t>Ινδία</a:t>
            </a:r>
            <a:r>
              <a:rPr lang="el-GR" dirty="0"/>
              <a:t> με 160 πυρηνικές κεφαλές</a:t>
            </a:r>
          </a:p>
          <a:p>
            <a:r>
              <a:rPr lang="el-GR" b="1" dirty="0"/>
              <a:t>Πακιστάν</a:t>
            </a:r>
            <a:r>
              <a:rPr lang="el-GR" dirty="0"/>
              <a:t> με 165 πυρηνικές κεφαλές</a:t>
            </a:r>
          </a:p>
          <a:p>
            <a:r>
              <a:rPr lang="el-GR" b="1" dirty="0"/>
              <a:t>Ηνωμένο Βασίλειο</a:t>
            </a:r>
            <a:r>
              <a:rPr lang="el-GR" dirty="0"/>
              <a:t> με 225 πυρηνικές κεφαλές</a:t>
            </a:r>
          </a:p>
          <a:p>
            <a:r>
              <a:rPr lang="el-GR" b="1" dirty="0"/>
              <a:t>Γαλλία</a:t>
            </a:r>
            <a:r>
              <a:rPr lang="el-GR" dirty="0"/>
              <a:t> με 290 πυρηνικές κεφαλές</a:t>
            </a:r>
          </a:p>
          <a:p>
            <a:r>
              <a:rPr lang="el-GR" b="1" dirty="0"/>
              <a:t>Κίνα</a:t>
            </a:r>
            <a:r>
              <a:rPr lang="el-GR" dirty="0"/>
              <a:t> με 350 πυρηνικές κεφαλές</a:t>
            </a:r>
          </a:p>
          <a:p>
            <a:r>
              <a:rPr lang="el-GR" b="1" dirty="0"/>
              <a:t>Ηνωμένες Πολιτείες</a:t>
            </a:r>
            <a:r>
              <a:rPr lang="el-GR" dirty="0"/>
              <a:t> με 5.600 πυρηνικές κεφαλές</a:t>
            </a:r>
          </a:p>
          <a:p>
            <a:r>
              <a:rPr lang="el-GR" b="1" dirty="0"/>
              <a:t>Ρωσία</a:t>
            </a:r>
            <a:r>
              <a:rPr lang="el-GR" dirty="0"/>
              <a:t> με 6.257 πυρηνικές κεφαλές</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normAutofit lnSpcReduction="10000"/>
          </a:bodyPr>
          <a:lstStyle/>
          <a:p>
            <a:r>
              <a:rPr lang="el-GR" i="1" dirty="0"/>
              <a:t>Η </a:t>
            </a:r>
            <a:r>
              <a:rPr lang="el-GR" i="1" dirty="0" err="1"/>
              <a:t>αποαποικιοποίηση</a:t>
            </a:r>
            <a:r>
              <a:rPr lang="el-GR" i="1" dirty="0"/>
              <a:t> της </a:t>
            </a:r>
            <a:r>
              <a:rPr lang="el-GR" i="1" dirty="0" smtClean="0"/>
              <a:t>Ασίας</a:t>
            </a:r>
            <a:endParaRPr lang="el-GR" dirty="0"/>
          </a:p>
        </p:txBody>
      </p:sp>
      <p:sp>
        <p:nvSpPr>
          <p:cNvPr id="7" name="6 - Θέση κειμένου"/>
          <p:cNvSpPr>
            <a:spLocks noGrp="1"/>
          </p:cNvSpPr>
          <p:nvPr>
            <p:ph type="body" sz="half" idx="3"/>
          </p:nvPr>
        </p:nvSpPr>
        <p:spPr/>
        <p:txBody>
          <a:bodyPr>
            <a:normAutofit lnSpcReduction="10000"/>
          </a:bodyPr>
          <a:lstStyle/>
          <a:p>
            <a:r>
              <a:rPr lang="el-GR" i="1" dirty="0"/>
              <a:t>Η </a:t>
            </a:r>
            <a:r>
              <a:rPr lang="el-GR" i="1" dirty="0" err="1"/>
              <a:t>αποαποικιοποίηση</a:t>
            </a:r>
            <a:r>
              <a:rPr lang="el-GR" i="1" dirty="0"/>
              <a:t> της Αφρικής</a:t>
            </a:r>
            <a:endParaRPr lang="el-GR" dirty="0"/>
          </a:p>
        </p:txBody>
      </p:sp>
      <p:pic>
        <p:nvPicPr>
          <p:cNvPr id="9" name="8 - Θέση περιεχομένου" descr="img11_11.jpg"/>
          <p:cNvPicPr>
            <a:picLocks noGrp="1" noChangeAspect="1"/>
          </p:cNvPicPr>
          <p:nvPr>
            <p:ph sz="quarter" idx="2"/>
          </p:nvPr>
        </p:nvPicPr>
        <p:blipFill>
          <a:blip r:embed="rId2"/>
          <a:stretch>
            <a:fillRect/>
          </a:stretch>
        </p:blipFill>
        <p:spPr>
          <a:xfrm>
            <a:off x="449115" y="2471738"/>
            <a:ext cx="3746795" cy="3817937"/>
          </a:xfrm>
        </p:spPr>
      </p:pic>
      <p:pic>
        <p:nvPicPr>
          <p:cNvPr id="10" name="9 - Θέση περιεχομένου" descr="img11_12.jpg"/>
          <p:cNvPicPr>
            <a:picLocks noGrp="1" noChangeAspect="1"/>
          </p:cNvPicPr>
          <p:nvPr>
            <p:ph sz="quarter" idx="4"/>
          </p:nvPr>
        </p:nvPicPr>
        <p:blipFill>
          <a:blip r:embed="rId3"/>
          <a:stretch>
            <a:fillRect/>
          </a:stretch>
        </p:blipFill>
        <p:spPr>
          <a:xfrm>
            <a:off x="4997229" y="2471738"/>
            <a:ext cx="3645341" cy="3821112"/>
          </a:xfrm>
        </p:spPr>
      </p:pic>
      <p:sp>
        <p:nvSpPr>
          <p:cNvPr id="2" name="1 - Τίτλος"/>
          <p:cNvSpPr>
            <a:spLocks noGrp="1"/>
          </p:cNvSpPr>
          <p:nvPr>
            <p:ph type="title"/>
          </p:nvPr>
        </p:nvSpPr>
        <p:spPr/>
        <p:txBody>
          <a:bodyPr>
            <a:normAutofit fontScale="90000"/>
          </a:bodyPr>
          <a:lstStyle/>
          <a:p>
            <a:r>
              <a:rPr lang="el-GR" b="1" dirty="0"/>
              <a:t>Τ</a:t>
            </a:r>
            <a:r>
              <a:rPr lang="el-GR" b="1" dirty="0" smtClean="0"/>
              <a:t>ο </a:t>
            </a:r>
            <a:r>
              <a:rPr lang="el-GR" b="1" dirty="0"/>
              <a:t>τέλος της αποικιοκρατίας και η ανάδυση του Τρίτου Κόσμου</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p:txBody>
          <a:bodyPr>
            <a:normAutofit fontScale="25000" lnSpcReduction="20000"/>
          </a:bodyPr>
          <a:lstStyle/>
          <a:p>
            <a:r>
              <a:rPr lang="el-GR" sz="4300" i="1" dirty="0"/>
              <a:t>Ο </a:t>
            </a:r>
            <a:r>
              <a:rPr lang="el-GR" sz="4300" i="1" dirty="0" err="1"/>
              <a:t>Παντίτ</a:t>
            </a:r>
            <a:r>
              <a:rPr lang="el-GR" sz="4300" i="1" dirty="0"/>
              <a:t> </a:t>
            </a:r>
            <a:r>
              <a:rPr lang="el-GR" sz="4300" i="1" dirty="0" err="1"/>
              <a:t>Νεχρού</a:t>
            </a:r>
            <a:r>
              <a:rPr lang="el-GR" sz="4300" i="1" dirty="0"/>
              <a:t> (αριστερά) και ο</a:t>
            </a:r>
            <a:endParaRPr lang="el-GR" sz="4300" b="0" dirty="0"/>
          </a:p>
          <a:p>
            <a:r>
              <a:rPr lang="el-GR" sz="4300" i="1" dirty="0"/>
              <a:t>Μαχάτμα Γκάντι (δεξιά), ηγέτες</a:t>
            </a:r>
            <a:endParaRPr lang="el-GR" sz="4300" b="0" dirty="0"/>
          </a:p>
          <a:p>
            <a:r>
              <a:rPr lang="el-GR" sz="4300" i="1" dirty="0"/>
              <a:t>του αντιαποικιακού αγώνα των</a:t>
            </a:r>
            <a:endParaRPr lang="el-GR" sz="4300" b="0" dirty="0"/>
          </a:p>
          <a:p>
            <a:r>
              <a:rPr lang="el-GR" sz="4300" i="1" dirty="0"/>
              <a:t>Ινδών εναντίον της βρετανικής κυριαρχίας</a:t>
            </a:r>
            <a:endParaRPr lang="el-GR" sz="4300" b="0" dirty="0"/>
          </a:p>
          <a:p>
            <a:endParaRPr lang="el-GR" dirty="0"/>
          </a:p>
        </p:txBody>
      </p:sp>
      <p:sp>
        <p:nvSpPr>
          <p:cNvPr id="5" name="4 - Θέση κειμένου"/>
          <p:cNvSpPr>
            <a:spLocks noGrp="1"/>
          </p:cNvSpPr>
          <p:nvPr>
            <p:ph type="body" sz="half" idx="3"/>
          </p:nvPr>
        </p:nvSpPr>
        <p:spPr>
          <a:xfrm>
            <a:off x="4929190" y="1357298"/>
            <a:ext cx="4000528" cy="1214446"/>
          </a:xfrm>
        </p:spPr>
        <p:txBody>
          <a:bodyPr>
            <a:noAutofit/>
          </a:bodyPr>
          <a:lstStyle/>
          <a:p>
            <a:r>
              <a:rPr lang="el-GR" sz="1200" i="1" dirty="0"/>
              <a:t>Χο Τσι Μινχ (1890-1969): Χαρακτηριστική περίπτωση ηγέτη αντιαποικιακού κινήματος, ο Χο Τσι Μινχ σπούδασε στη Γαλλία, μυήθηκε εκεί στον κομμουνισμό και έγινε ο ηγέτης του αγώνα των Βιετναμέζων τόσο εναντίον της Γαλλίας όσο και εναντίον των ΗΠΑ</a:t>
            </a:r>
            <a:endParaRPr lang="el-GR" sz="1200" dirty="0"/>
          </a:p>
        </p:txBody>
      </p:sp>
      <p:sp>
        <p:nvSpPr>
          <p:cNvPr id="2" name="1 - Τίτλος"/>
          <p:cNvSpPr>
            <a:spLocks noGrp="1"/>
          </p:cNvSpPr>
          <p:nvPr>
            <p:ph type="title"/>
          </p:nvPr>
        </p:nvSpPr>
        <p:spPr/>
        <p:txBody>
          <a:bodyPr/>
          <a:lstStyle/>
          <a:p>
            <a:r>
              <a:rPr lang="el-GR" dirty="0" smtClean="0"/>
              <a:t>ΗΓΕΤΕΣ ΤΟΥ ΤΡΙΤΟΥ ΚΟΣΜΟΥ</a:t>
            </a:r>
            <a:endParaRPr lang="el-GR" dirty="0"/>
          </a:p>
        </p:txBody>
      </p:sp>
      <p:pic>
        <p:nvPicPr>
          <p:cNvPr id="10" name="9 - Θέση περιεχομένου" descr="Gandhi_and_Nehru_in_1946.jpg"/>
          <p:cNvPicPr>
            <a:picLocks noGrp="1" noChangeAspect="1"/>
          </p:cNvPicPr>
          <p:nvPr>
            <p:ph sz="quarter" idx="2"/>
          </p:nvPr>
        </p:nvPicPr>
        <p:blipFill>
          <a:blip r:embed="rId2"/>
          <a:stretch>
            <a:fillRect/>
          </a:stretch>
        </p:blipFill>
        <p:spPr>
          <a:xfrm>
            <a:off x="642910" y="2466904"/>
            <a:ext cx="3500461" cy="3727990"/>
          </a:xfrm>
        </p:spPr>
      </p:pic>
      <p:pic>
        <p:nvPicPr>
          <p:cNvPr id="12" name="11 - Θέση περιεχομένου" descr="37377-ho-desk.jpg"/>
          <p:cNvPicPr>
            <a:picLocks noGrp="1" noChangeAspect="1"/>
          </p:cNvPicPr>
          <p:nvPr>
            <p:ph sz="quarter" idx="4"/>
          </p:nvPr>
        </p:nvPicPr>
        <p:blipFill>
          <a:blip r:embed="rId3"/>
          <a:stretch>
            <a:fillRect/>
          </a:stretch>
        </p:blipFill>
        <p:spPr>
          <a:xfrm>
            <a:off x="4604557" y="2786058"/>
            <a:ext cx="4325161" cy="292895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97</TotalTime>
  <Words>360</Words>
  <Application>Microsoft Office PowerPoint</Application>
  <PresentationFormat>Προβολή στην οθόνη (4:3)</PresentationFormat>
  <Paragraphs>38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Δημοτικός</vt:lpstr>
      <vt:lpstr>ΔΙΕΘΝΕΙΣ ΕΞΕΛΙΞΕΙΣ ΑΠΟ ΤΟ ΤΕΛΟΣ ΤΟΥ Β΄ ΠΑΓΚΟΣΜΙΟΥ ΠΟΛΕΜΟΥ ΕΩΣ ΤΑ ΤΕΛΗ ΤΟΥ 20ΟΥ ΑΙΩΝΑ</vt:lpstr>
      <vt:lpstr>Οι διασκέψεις της Γιάλτας και του Πότσνταμ</vt:lpstr>
      <vt:lpstr>Οι λαϊκές δημοκρατίες της Α. Ευρώπης</vt:lpstr>
      <vt:lpstr>Η ανοικοδόμηση της Δ. Ευρώπης</vt:lpstr>
      <vt:lpstr>Διπολισμός και ψυχρός Πόλεμος</vt:lpstr>
      <vt:lpstr>Ψυχρός πόλεμος</vt:lpstr>
      <vt:lpstr>Πυρηνικοί εξοπλισμοί</vt:lpstr>
      <vt:lpstr>Το τέλος της αποικιοκρατίας και η ανάδυση του Τρίτου Κόσμου</vt:lpstr>
      <vt:lpstr>ΗΓΕΤΕΣ ΤΟΥ ΤΡΙΤΟΥ ΚΟΣΜΟΥ</vt:lpstr>
      <vt:lpstr>Νέλσον Μαντέλα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ΔΙΕΘΝΕΙΣ ΕΞΕΛΙΞΕΙΣ ΑΠΟ ΤΟ ΤΕΛΟΣ ΤΟΥ Β΄ ΠΑΓΚΟΣΜΙΟΥ ΠΟΛΕΜΟΥ ΕΩΣ ΤΑ ΤΕΛΗ ΤΟΥ 20ΟΥ ΑΙΩΝΑ</dc:title>
  <dc:creator>User</dc:creator>
  <cp:lastModifiedBy>User</cp:lastModifiedBy>
  <cp:revision>10</cp:revision>
  <dcterms:created xsi:type="dcterms:W3CDTF">2024-10-01T17:19:11Z</dcterms:created>
  <dcterms:modified xsi:type="dcterms:W3CDTF">2024-10-01T18:56:16Z</dcterms:modified>
</cp:coreProperties>
</file>