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6" d="100"/>
          <a:sy n="96" d="100"/>
        </p:scale>
        <p:origin x="-102"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9F0CA1B9-24D7-4CFC-AB0F-D2B402602631}" type="slidenum">
              <a:rPr lang="el-GR" smtClean="0"/>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9F0CA1B9-24D7-4CFC-AB0F-D2B402602631}"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0CA1B9-24D7-4CFC-AB0F-D2B402602631}" type="slidenum">
              <a:rPr lang="el-GR" smtClean="0"/>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07450D-4050-4AD3-8935-6C6CB7C2660F}" type="datetimeFigureOut">
              <a:rPr lang="el-GR" smtClean="0"/>
              <a:t>8/10/2024</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9F0CA1B9-24D7-4CFC-AB0F-D2B402602631}" type="slidenum">
              <a:rPr lang="el-GR" smtClean="0"/>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07450D-4050-4AD3-8935-6C6CB7C2660F}" type="datetimeFigureOut">
              <a:rPr lang="el-GR" smtClean="0"/>
              <a:t>8/10/2024</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F0CA1B9-24D7-4CFC-AB0F-D2B40260263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Αντώνης Σαμαράκης</a:t>
            </a:r>
            <a:endParaRPr lang="el-GR" dirty="0"/>
          </a:p>
        </p:txBody>
      </p:sp>
      <p:sp>
        <p:nvSpPr>
          <p:cNvPr id="2" name="1 - Τίτλος"/>
          <p:cNvSpPr>
            <a:spLocks noGrp="1"/>
          </p:cNvSpPr>
          <p:nvPr>
            <p:ph type="ctrTitle"/>
          </p:nvPr>
        </p:nvSpPr>
        <p:spPr/>
        <p:txBody>
          <a:bodyPr/>
          <a:lstStyle/>
          <a:p>
            <a:r>
              <a:rPr lang="el-GR" dirty="0" smtClean="0"/>
              <a:t>Ζητείται ελπίς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Οι εφημερίδες</a:t>
            </a:r>
            <a:endParaRPr lang="el-GR" dirty="0"/>
          </a:p>
        </p:txBody>
      </p:sp>
      <p:pic>
        <p:nvPicPr>
          <p:cNvPr id="8" name="7 - Θέση περιεχομένου" descr="abgi-2.jpg"/>
          <p:cNvPicPr>
            <a:picLocks noGrp="1" noChangeAspect="1"/>
          </p:cNvPicPr>
          <p:nvPr>
            <p:ph sz="quarter" idx="1"/>
          </p:nvPr>
        </p:nvPicPr>
        <p:blipFill>
          <a:blip r:embed="rId2"/>
          <a:stretch>
            <a:fillRect/>
          </a:stretch>
        </p:blipFill>
        <p:spPr>
          <a:xfrm>
            <a:off x="914400" y="2320310"/>
            <a:ext cx="3749675" cy="2826980"/>
          </a:xfrm>
        </p:spPr>
      </p:pic>
      <p:pic>
        <p:nvPicPr>
          <p:cNvPr id="9" name="8 - Θέση περιεχομένου" descr="1955_2005-1.jpg"/>
          <p:cNvPicPr>
            <a:picLocks noGrp="1" noChangeAspect="1"/>
          </p:cNvPicPr>
          <p:nvPr>
            <p:ph sz="quarter" idx="2"/>
          </p:nvPr>
        </p:nvPicPr>
        <p:blipFill>
          <a:blip r:embed="rId3"/>
          <a:stretch>
            <a:fillRect/>
          </a:stretch>
        </p:blipFill>
        <p:spPr>
          <a:xfrm>
            <a:off x="5345507" y="1447800"/>
            <a:ext cx="2926560"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Εφημερίδεεες</a:t>
            </a:r>
            <a:r>
              <a:rPr lang="el-GR" dirty="0" smtClean="0"/>
              <a:t>…</a:t>
            </a:r>
            <a:endParaRPr lang="el-GR" dirty="0"/>
          </a:p>
        </p:txBody>
      </p:sp>
      <p:pic>
        <p:nvPicPr>
          <p:cNvPr id="5" name="4 - Θέση περιεχομένου" descr="20551252_KARYTSI.jpg"/>
          <p:cNvPicPr>
            <a:picLocks noGrp="1" noChangeAspect="1"/>
          </p:cNvPicPr>
          <p:nvPr>
            <p:ph sz="quarter" idx="1"/>
          </p:nvPr>
        </p:nvPicPr>
        <p:blipFill>
          <a:blip r:embed="rId2"/>
          <a:stretch>
            <a:fillRect/>
          </a:stretch>
        </p:blipFill>
        <p:spPr>
          <a:xfrm>
            <a:off x="1813877" y="3081528"/>
            <a:ext cx="1950720" cy="1304544"/>
          </a:xfrm>
        </p:spPr>
      </p:pic>
      <p:pic>
        <p:nvPicPr>
          <p:cNvPr id="6" name="5 - Θέση περιεχομένου" descr="εφημεριδες.jpg"/>
          <p:cNvPicPr>
            <a:picLocks noGrp="1" noChangeAspect="1"/>
          </p:cNvPicPr>
          <p:nvPr>
            <p:ph sz="quarter" idx="2"/>
          </p:nvPr>
        </p:nvPicPr>
        <p:blipFill>
          <a:blip r:embed="rId3" cstate="print"/>
          <a:stretch>
            <a:fillRect/>
          </a:stretch>
        </p:blipFill>
        <p:spPr>
          <a:xfrm>
            <a:off x="4933950" y="2327672"/>
            <a:ext cx="3749675" cy="281225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ΕΙΚΟΝΕΣ</a:t>
            </a:r>
            <a:endParaRPr lang="el-GR" dirty="0"/>
          </a:p>
        </p:txBody>
      </p:sp>
      <p:pic>
        <p:nvPicPr>
          <p:cNvPr id="6" name="5 - Θέση περιεχομένου" descr="αρχείο λήψης.jfif"/>
          <p:cNvPicPr>
            <a:picLocks noGrp="1" noChangeAspect="1"/>
          </p:cNvPicPr>
          <p:nvPr>
            <p:ph sz="quarter" idx="1"/>
          </p:nvPr>
        </p:nvPicPr>
        <p:blipFill>
          <a:blip r:embed="rId2"/>
          <a:stretch>
            <a:fillRect/>
          </a:stretch>
        </p:blipFill>
        <p:spPr>
          <a:xfrm>
            <a:off x="357158" y="1928802"/>
            <a:ext cx="4214842" cy="3429024"/>
          </a:xfrm>
        </p:spPr>
      </p:pic>
      <p:pic>
        <p:nvPicPr>
          <p:cNvPr id="7" name="6 - Θέση περιεχομένου" descr="KAFENEIO_1.jpg"/>
          <p:cNvPicPr>
            <a:picLocks noGrp="1" noChangeAspect="1"/>
          </p:cNvPicPr>
          <p:nvPr>
            <p:ph sz="quarter" idx="2"/>
          </p:nvPr>
        </p:nvPicPr>
        <p:blipFill>
          <a:blip r:embed="rId3"/>
          <a:stretch>
            <a:fillRect/>
          </a:stretch>
        </p:blipFill>
        <p:spPr>
          <a:xfrm>
            <a:off x="4976934" y="1447800"/>
            <a:ext cx="3663706" cy="4572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Εσωτερικός κόσμος ήρωα</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Στοιχεία </a:t>
            </a:r>
            <a:r>
              <a:rPr lang="el-GR" dirty="0"/>
              <a:t>του εσωτερικού κόσμου </a:t>
            </a:r>
            <a:r>
              <a:rPr lang="el-GR" dirty="0" smtClean="0"/>
              <a:t>: σκέψεις </a:t>
            </a:r>
            <a:r>
              <a:rPr lang="el-GR" dirty="0"/>
              <a:t>για ενδεχόμενο νέου πολέμου, προβληματισμός για την έναρξη συνεχόμενων τοπικών πολέμων, διάψευση ελπίδας για παγκόσμια ειρήνη, ιδεολογική σύγχυση, κοινωνικά και οικονομικά προβλήματα, έλλειψη πίστης σε ιδεολογίες, αναδρομή στις ελπίδες του παρελθόντος και συνειδητοποίηση της απουσίας ελπίδας, μνεία των συγγραφικών του </a:t>
            </a:r>
            <a:r>
              <a:rPr lang="el-GR" dirty="0" smtClean="0"/>
              <a:t>πονημάτων</a:t>
            </a:r>
            <a:endParaRPr lang="el-GR" dirty="0"/>
          </a:p>
        </p:txBody>
      </p:sp>
      <p:pic>
        <p:nvPicPr>
          <p:cNvPr id="5" name="4 - Θέση περιεχομένου" descr="Atomic_bombing_of_Japan.jpg"/>
          <p:cNvPicPr>
            <a:picLocks noGrp="1" noChangeAspect="1"/>
          </p:cNvPicPr>
          <p:nvPr>
            <p:ph sz="quarter" idx="2"/>
          </p:nvPr>
        </p:nvPicPr>
        <p:blipFill>
          <a:blip r:embed="rId2"/>
          <a:stretch>
            <a:fillRect/>
          </a:stretch>
        </p:blipFill>
        <p:spPr>
          <a:xfrm>
            <a:off x="4500561" y="1857364"/>
            <a:ext cx="4547441" cy="320393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Συναισθήματα του ήρωα</a:t>
            </a:r>
            <a:endParaRPr lang="el-GR"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  </a:t>
            </a:r>
            <a:r>
              <a:rPr lang="el-GR" dirty="0"/>
              <a:t>Σ</a:t>
            </a:r>
            <a:r>
              <a:rPr lang="el-GR" dirty="0" smtClean="0"/>
              <a:t>υναισθήματα του ήρωα : Απογοήτευση και απελπισία για την διάψευση των ελπίδων του, ανασφάλεια για την κατάσταση της κοινωνίας και το μέλλον του κόσμου, πανικό και υπαρξιακή αγωνία στη σκέψη της απώλειας της ελπίδας, φόβο για το μέλλον, μικρή και παράλογη ελπίδα μετά την σκέψη να εκφράσει την υπαρξιακή του αγωνία μέσω μιας αγγελίας.</a:t>
            </a:r>
            <a:endParaRPr lang="el-GR" dirty="0"/>
          </a:p>
        </p:txBody>
      </p:sp>
      <p:pic>
        <p:nvPicPr>
          <p:cNvPr id="5" name="4 - Θέση περιεχομένου" descr="13502738.jpg"/>
          <p:cNvPicPr>
            <a:picLocks noGrp="1" noChangeAspect="1"/>
          </p:cNvPicPr>
          <p:nvPr>
            <p:ph sz="quarter" idx="2"/>
          </p:nvPr>
        </p:nvPicPr>
        <p:blipFill>
          <a:blip r:embed="rId2"/>
          <a:stretch>
            <a:fillRect/>
          </a:stretch>
        </p:blipFill>
        <p:spPr>
          <a:xfrm>
            <a:off x="5346700" y="1614487"/>
            <a:ext cx="2924175" cy="42386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ΤΕΧΝΙΚΗ ΔΙΗΓΗΜΑΤΟΣ</a:t>
            </a:r>
            <a:endParaRPr lang="el-GR" dirty="0"/>
          </a:p>
        </p:txBody>
      </p:sp>
      <p:sp>
        <p:nvSpPr>
          <p:cNvPr id="3" name="2 - Θέση περιεχομένου"/>
          <p:cNvSpPr>
            <a:spLocks noGrp="1"/>
          </p:cNvSpPr>
          <p:nvPr>
            <p:ph sz="quarter" idx="1"/>
          </p:nvPr>
        </p:nvSpPr>
        <p:spPr/>
        <p:txBody>
          <a:bodyPr/>
          <a:lstStyle/>
          <a:p>
            <a:r>
              <a:rPr lang="el-GR" dirty="0"/>
              <a:t>«</a:t>
            </a:r>
            <a:r>
              <a:rPr lang="el-GR" b="1" dirty="0"/>
              <a:t>στατικό</a:t>
            </a:r>
            <a:r>
              <a:rPr lang="el-GR" dirty="0"/>
              <a:t>», γιατί λείπει η δράση και η κίνηση, </a:t>
            </a:r>
            <a:r>
              <a:rPr lang="el-GR" dirty="0" smtClean="0"/>
              <a:t> </a:t>
            </a:r>
            <a:r>
              <a:rPr lang="el-GR" dirty="0"/>
              <a:t>ο ήρωας είναι καθηλωμένος στο χώρο του </a:t>
            </a:r>
            <a:r>
              <a:rPr lang="el-GR" dirty="0" smtClean="0"/>
              <a:t>καφενείου, λειτουργεί </a:t>
            </a:r>
            <a:r>
              <a:rPr lang="el-GR" dirty="0"/>
              <a:t>αποκλειστικά ως αναγνώστης εφημερίδας</a:t>
            </a:r>
          </a:p>
        </p:txBody>
      </p:sp>
      <p:pic>
        <p:nvPicPr>
          <p:cNvPr id="5" name="4 - Θέση περιεχομένου" descr="jeremy-lapak-cvvfvq_-oug-unsplash.png"/>
          <p:cNvPicPr>
            <a:picLocks noGrp="1" noChangeAspect="1"/>
          </p:cNvPicPr>
          <p:nvPr>
            <p:ph sz="quarter" idx="2"/>
          </p:nvPr>
        </p:nvPicPr>
        <p:blipFill>
          <a:blip r:embed="rId2" cstate="print"/>
          <a:stretch>
            <a:fillRect/>
          </a:stretch>
        </p:blipFill>
        <p:spPr>
          <a:xfrm>
            <a:off x="4933950" y="2686404"/>
            <a:ext cx="3749675" cy="209479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 η αφηγηματική αδράνεια αντικαθίσταται και αναπληρώνεται από μια άλλη δράση που ο ήρωας του διηγήματος τη ζει ως </a:t>
            </a:r>
            <a:r>
              <a:rPr lang="el-GR" b="1" dirty="0"/>
              <a:t>εσωτερική </a:t>
            </a:r>
            <a:r>
              <a:rPr lang="el-GR" b="1" dirty="0" smtClean="0"/>
              <a:t>ένταση</a:t>
            </a:r>
            <a:endParaRPr lang="el-GR" dirty="0"/>
          </a:p>
        </p:txBody>
      </p:sp>
      <p:pic>
        <p:nvPicPr>
          <p:cNvPr id="5" name="4 - Θέση περιεχομένου" descr="fovos_web.jpg"/>
          <p:cNvPicPr>
            <a:picLocks noGrp="1" noChangeAspect="1"/>
          </p:cNvPicPr>
          <p:nvPr>
            <p:ph sz="quarter" idx="2"/>
          </p:nvPr>
        </p:nvPicPr>
        <p:blipFill>
          <a:blip r:embed="rId2"/>
          <a:stretch>
            <a:fillRect/>
          </a:stretch>
        </p:blipFill>
        <p:spPr>
          <a:xfrm>
            <a:off x="4933950" y="3064388"/>
            <a:ext cx="3749675" cy="133882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Αφηγητής</a:t>
            </a:r>
            <a:endParaRPr lang="el-GR" dirty="0"/>
          </a:p>
        </p:txBody>
      </p:sp>
      <p:sp>
        <p:nvSpPr>
          <p:cNvPr id="3" name="2 - Θέση περιεχομένου"/>
          <p:cNvSpPr>
            <a:spLocks noGrp="1"/>
          </p:cNvSpPr>
          <p:nvPr>
            <p:ph sz="quarter" idx="1"/>
          </p:nvPr>
        </p:nvSpPr>
        <p:spPr/>
        <p:txBody>
          <a:bodyPr>
            <a:normAutofit/>
          </a:bodyPr>
          <a:lstStyle/>
          <a:p>
            <a:r>
              <a:rPr lang="el-GR" b="1" dirty="0"/>
              <a:t>Αφηγητής</a:t>
            </a:r>
            <a:r>
              <a:rPr lang="el-GR" dirty="0"/>
              <a:t>: είναι τριτοπρόσωπος, </a:t>
            </a:r>
            <a:r>
              <a:rPr lang="el-GR" dirty="0" err="1"/>
              <a:t>ετεροδιηγητικός</a:t>
            </a:r>
            <a:r>
              <a:rPr lang="el-GR" dirty="0"/>
              <a:t> , με εστίαση μηδενική, παντογνώστης καθώς γνωρίζει και την εξωτερική δράση αλλά και τις σκέψεις, τα συναισθήματα του </a:t>
            </a:r>
            <a:r>
              <a:rPr lang="el-GR" dirty="0" smtClean="0"/>
              <a:t>ήρωα.</a:t>
            </a:r>
            <a:endParaRPr lang="el-GR" dirty="0"/>
          </a:p>
        </p:txBody>
      </p:sp>
      <p:pic>
        <p:nvPicPr>
          <p:cNvPr id="5" name="4 - Θέση περιεχομένου" descr="αρχείο λήψης (1).jfif"/>
          <p:cNvPicPr>
            <a:picLocks noGrp="1" noChangeAspect="1"/>
          </p:cNvPicPr>
          <p:nvPr>
            <p:ph sz="quarter" idx="2"/>
          </p:nvPr>
        </p:nvPicPr>
        <p:blipFill>
          <a:blip r:embed="rId2"/>
          <a:stretch>
            <a:fillRect/>
          </a:stretch>
        </p:blipFill>
        <p:spPr>
          <a:xfrm>
            <a:off x="4429124" y="2285992"/>
            <a:ext cx="4702622" cy="250033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Χρόνος αφήγησης</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b="1" dirty="0"/>
              <a:t>Αφηγηματικός χρόνος</a:t>
            </a:r>
            <a:r>
              <a:rPr lang="el-GR" dirty="0"/>
              <a:t>: </a:t>
            </a:r>
            <a:r>
              <a:rPr lang="el-GR" b="1" dirty="0"/>
              <a:t>α) ιστορικός χρόνος</a:t>
            </a:r>
            <a:r>
              <a:rPr lang="el-GR" dirty="0"/>
              <a:t> , η δεκαετία του ’50 δηλαδή η μεταπολεμική περίοδος του ψυχρού πολέμου. </a:t>
            </a:r>
            <a:r>
              <a:rPr lang="el-GR" b="1" dirty="0"/>
              <a:t>β) Μυθικός χρόνος:</a:t>
            </a:r>
            <a:r>
              <a:rPr lang="el-GR" dirty="0"/>
              <a:t> Πολύ σύντομος, ουσιαστικά πρόκειται για ένα απόγευμα ως το σούρουπο. Ωστόσο υπάρχει και μία </a:t>
            </a:r>
            <a:r>
              <a:rPr lang="el-GR" b="1" dirty="0"/>
              <a:t>αναδρομική αφήγηση</a:t>
            </a:r>
            <a:r>
              <a:rPr lang="el-GR" dirty="0"/>
              <a:t>, μία αναφορά ενός περιστατικού από την παιδική του ηλικία, με το οποίο συσχετίζει την απελπισία του με τη μη αναστρέψιμη κατάσταση της υγείας της ετοιμοθάνατης θείας του. </a:t>
            </a:r>
          </a:p>
        </p:txBody>
      </p:sp>
      <p:pic>
        <p:nvPicPr>
          <p:cNvPr id="5" name="4 - Θέση περιεχομένου" descr="1-0.jpg"/>
          <p:cNvPicPr>
            <a:picLocks noGrp="1" noChangeAspect="1"/>
          </p:cNvPicPr>
          <p:nvPr>
            <p:ph sz="quarter" idx="2"/>
          </p:nvPr>
        </p:nvPicPr>
        <p:blipFill>
          <a:blip r:embed="rId2"/>
          <a:stretch>
            <a:fillRect/>
          </a:stretch>
        </p:blipFill>
        <p:spPr>
          <a:xfrm>
            <a:off x="4999999" y="1447800"/>
            <a:ext cx="3617576" cy="4572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Αοριστία </a:t>
            </a:r>
            <a:r>
              <a:rPr lang="el-GR" b="1" dirty="0"/>
              <a:t>του χώρου και του χρόνου</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dirty="0"/>
              <a:t>Στην θέση του ήρωα θα μπορούσε να βρίσκεται </a:t>
            </a:r>
            <a:r>
              <a:rPr lang="el-GR" b="1" dirty="0"/>
              <a:t>κάθε απελπισμένος άνθρωπος</a:t>
            </a:r>
            <a:r>
              <a:rPr lang="el-GR" dirty="0"/>
              <a:t>, απογοητευμένος από την πτώχευση των ιδανικών και των ιδεολογιών του. Η ανωνυμία δηλώνει ότι το κεντρικό πρόσωπο του διηγήματος είναι </a:t>
            </a:r>
            <a:r>
              <a:rPr lang="el-GR" b="1" dirty="0"/>
              <a:t>αντιπροσωπευτικό δείγμα των ανθρώπων της εποχής</a:t>
            </a:r>
            <a:r>
              <a:rPr lang="el-GR" dirty="0"/>
              <a:t>. Το ίδιο σημαίνει και η αοριστία χώρου (κάποιο καφενείο σε κάποια μεγάλη πόλη) και χρόνου (μετά τον Β’ Παγκόσμιο).</a:t>
            </a:r>
          </a:p>
        </p:txBody>
      </p:sp>
      <p:pic>
        <p:nvPicPr>
          <p:cNvPr id="5" name="4 - Θέση περιεχομένου" descr="png-clipart-modern-man-in-search-of-a-soul-person-hopeless-mammal-furniture.png"/>
          <p:cNvPicPr>
            <a:picLocks noGrp="1" noChangeAspect="1"/>
          </p:cNvPicPr>
          <p:nvPr>
            <p:ph sz="quarter" idx="2"/>
          </p:nvPr>
        </p:nvPicPr>
        <p:blipFill>
          <a:blip r:embed="rId2"/>
          <a:stretch>
            <a:fillRect/>
          </a:stretch>
        </p:blipFill>
        <p:spPr>
          <a:xfrm>
            <a:off x="4933950" y="2498490"/>
            <a:ext cx="3749675" cy="247061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Μεταπολεμική λογοτεχνία</a:t>
            </a:r>
            <a:endParaRPr lang="el-GR" dirty="0"/>
          </a:p>
        </p:txBody>
      </p:sp>
      <p:sp>
        <p:nvSpPr>
          <p:cNvPr id="3" name="2 - Θέση περιεχομένου"/>
          <p:cNvSpPr>
            <a:spLocks noGrp="1"/>
          </p:cNvSpPr>
          <p:nvPr>
            <p:ph sz="quarter" idx="1"/>
          </p:nvPr>
        </p:nvSpPr>
        <p:spPr/>
        <p:txBody>
          <a:bodyPr>
            <a:normAutofit fontScale="92500" lnSpcReduction="20000"/>
          </a:bodyPr>
          <a:lstStyle/>
          <a:p>
            <a:r>
              <a:rPr lang="el-GR" dirty="0"/>
              <a:t>Για την Ελλάδα, ο πόλεμος που άρχισε στις 28-10-1940 κλείνει τον Απρίλιο του '41, που αρχίζει η Κατοχή. Η φοβερή αυτή περίοδος θα τελειώσει για την Αθήνα στις 12-10-1944, με την αποχώρηση των γερμανικών στρατευμάτων, για τη Θεσσαλονίκη στο τέλος </a:t>
            </a:r>
            <a:r>
              <a:rPr lang="el-GR" dirty="0" err="1"/>
              <a:t>Oκτωβρίου</a:t>
            </a:r>
            <a:r>
              <a:rPr lang="el-GR" dirty="0"/>
              <a:t> και για τα Χανιά το Μάιο του 1945, όταν αποχώρησαν τα γερμανικά στρατεύματα μετά τη λήξη του Β΄ Παγκόσμιου πολέμου. </a:t>
            </a:r>
            <a:r>
              <a:rPr lang="el-GR" b="1" dirty="0" err="1"/>
              <a:t>Oι</a:t>
            </a:r>
            <a:r>
              <a:rPr lang="el-GR" b="1" dirty="0"/>
              <a:t> συγγραφείς αντλούν το υλικό τους από τις οδυνηρές εμπειρίες του πολέμου, της Κατοχής και της Αντίστασης και στη συνέχεια από τα μετεμφυλιακά χρόνια και τα γεγονότα που οι συνέπειές τους φτάνουν έως τις μέρες μας. Η ιστορία αποτελεί το κύριο υλικό για πολυάριθμα ελληνικά μυθιστορήματα.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ΤΕΧΝΙΚΗ ΔΙΗΓΗΜΑΤΟΣ</a:t>
            </a:r>
            <a:endParaRPr lang="el-GR" dirty="0"/>
          </a:p>
        </p:txBody>
      </p:sp>
      <p:sp>
        <p:nvSpPr>
          <p:cNvPr id="3" name="2 - Θέση περιεχομένου"/>
          <p:cNvSpPr>
            <a:spLocks noGrp="1"/>
          </p:cNvSpPr>
          <p:nvPr>
            <p:ph sz="quarter" idx="1"/>
          </p:nvPr>
        </p:nvSpPr>
        <p:spPr/>
        <p:txBody>
          <a:bodyPr>
            <a:normAutofit fontScale="62500" lnSpcReduction="20000"/>
          </a:bodyPr>
          <a:lstStyle/>
          <a:p>
            <a:pPr fontAlgn="base"/>
            <a:r>
              <a:rPr lang="el-GR" b="1" dirty="0"/>
              <a:t> Η γλώσσα του συγγραφέα</a:t>
            </a:r>
            <a:r>
              <a:rPr lang="el-GR" dirty="0"/>
              <a:t> είναι η γλώσσα της καθημερινότητας, απλή δημοτική, άμεση, πυκνή, ουσιαστική, ρεαλιστική θα λέγαμε, ώστε να μπορέσει να αποτυπώσει την έλλειψη ελπίδας.</a:t>
            </a:r>
          </a:p>
          <a:p>
            <a:pPr fontAlgn="base"/>
            <a:r>
              <a:rPr lang="el-GR" b="1" dirty="0"/>
              <a:t>Το ύφος του συγγραφέα</a:t>
            </a:r>
            <a:r>
              <a:rPr lang="el-GR" dirty="0"/>
              <a:t> είναι </a:t>
            </a:r>
            <a:r>
              <a:rPr lang="el-GR" dirty="0" err="1"/>
              <a:t>λιτό,ζωντανό</a:t>
            </a:r>
            <a:r>
              <a:rPr lang="el-GR" dirty="0"/>
              <a:t>, παραστατικό με </a:t>
            </a:r>
            <a:r>
              <a:rPr lang="el-GR" dirty="0" err="1"/>
              <a:t>γρήγορο,κάποιες</a:t>
            </a:r>
            <a:r>
              <a:rPr lang="el-GR" dirty="0"/>
              <a:t> φορές ασθματικό,  ρυθμό. Αυτός υπηρετείται από τον </a:t>
            </a:r>
            <a:r>
              <a:rPr lang="el-GR" dirty="0" err="1"/>
              <a:t>μικροπερίοδο</a:t>
            </a:r>
            <a:r>
              <a:rPr lang="el-GR" dirty="0"/>
              <a:t> λόγο ( «Πέρασε το χέρι του στα μαλλιά του. Σκούπισε τον ιδρώτα στο μέτωπό του· είχε ιδρώσει, κι όμως δεν έκανε ζέστη.»), τα ασύνδετα σχήματα ( «Και στο μεταξύ, το αίμα χυνότανε, στην Κορέα χτες, στην Ινδοκίνα σήμερα, αύριο…») , τις επαναλήψεις , τη βραχυλογία , την εκφραστική πυκνότητα και την κινηματογραφική τεχνική.</a:t>
            </a:r>
          </a:p>
          <a:p>
            <a:endParaRPr lang="el-GR" dirty="0"/>
          </a:p>
        </p:txBody>
      </p:sp>
      <p:pic>
        <p:nvPicPr>
          <p:cNvPr id="5" name="4 - Θέση περιεχομένου" descr="de2df791682f079f8397226a3ff38bc7.jpg"/>
          <p:cNvPicPr>
            <a:picLocks noGrp="1" noChangeAspect="1"/>
          </p:cNvPicPr>
          <p:nvPr>
            <p:ph sz="quarter" idx="2"/>
          </p:nvPr>
        </p:nvPicPr>
        <p:blipFill>
          <a:blip r:embed="rId2"/>
          <a:stretch>
            <a:fillRect/>
          </a:stretch>
        </p:blipFill>
        <p:spPr>
          <a:xfrm>
            <a:off x="4933950" y="2327672"/>
            <a:ext cx="3749675" cy="281225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ΕΚΦΡΑΣΤΙΚΑ ΜΕΣΑ</a:t>
            </a:r>
            <a:r>
              <a:rPr lang="el-GR" dirty="0"/>
              <a:t>:</a:t>
            </a:r>
          </a:p>
        </p:txBody>
      </p:sp>
      <p:sp>
        <p:nvSpPr>
          <p:cNvPr id="5" name="4 - Θέση περιεχομένου"/>
          <p:cNvSpPr>
            <a:spLocks noGrp="1"/>
          </p:cNvSpPr>
          <p:nvPr>
            <p:ph sz="quarter" idx="1"/>
          </p:nvPr>
        </p:nvSpPr>
        <p:spPr/>
        <p:txBody>
          <a:bodyPr>
            <a:normAutofit fontScale="70000" lnSpcReduction="20000"/>
          </a:bodyPr>
          <a:lstStyle/>
          <a:p>
            <a:pPr fontAlgn="base"/>
            <a:r>
              <a:rPr lang="el-GR" b="1" dirty="0"/>
              <a:t>–   Επαναλήψεις</a:t>
            </a:r>
            <a:r>
              <a:rPr lang="el-GR" dirty="0"/>
              <a:t>. «Σύγχυση στον τομέα των ιδεών, σύγχυση στον κοινωνικό τομέα, σύγχυση…» , «Και είχε ελπίσει. Μα τώρα ήτανε πια χωρίς ελπίδα. Ναι, δε φοβότανε να το ομολογήσει στον εαυτό του πως ήτανε χωρίς </a:t>
            </a:r>
            <a:r>
              <a:rPr lang="el-GR" dirty="0" err="1"/>
              <a:t>ελπίδα.Μια</a:t>
            </a:r>
            <a:r>
              <a:rPr lang="el-GR" dirty="0"/>
              <a:t> σειρά από διαψεύσεις ελπίδων ήταν η ζωή του. Είχε ελπίσει τότε… Είχε ελπίσει ύστερα…</a:t>
            </a:r>
          </a:p>
          <a:p>
            <a:pPr fontAlgn="base"/>
            <a:r>
              <a:rPr lang="el-GR" dirty="0"/>
              <a:t>– </a:t>
            </a:r>
            <a:r>
              <a:rPr lang="el-GR" b="1" dirty="0"/>
              <a:t>Αντιθέσεις</a:t>
            </a:r>
            <a:r>
              <a:rPr lang="el-GR" dirty="0"/>
              <a:t>. «Και είχε ελπίσει. Μα τώρα ήτανε πια χωρίς ελπίδα», «Ένας άνθρωπος που είχε ελπίσει άλλοτε, και τώρα δεν έχει ελπίδα»</a:t>
            </a:r>
          </a:p>
          <a:p>
            <a:pPr fontAlgn="base"/>
            <a:r>
              <a:rPr lang="el-GR" b="1" dirty="0"/>
              <a:t>– Μεταφορές/ Προσωποποιήσεις</a:t>
            </a:r>
            <a:r>
              <a:rPr lang="el-GR" dirty="0"/>
              <a:t>: «το μεγάλο τζάμι που έβλεπε στη λεωφόρο», « Έριξε μια ματιά στις «Μικρές Αγγελίες» , « Σκέψεις γυρίζανε στο νου του», «Πως θα ‘</a:t>
            </a:r>
            <a:r>
              <a:rPr lang="el-GR" dirty="0" err="1"/>
              <a:t>ρχόταν</a:t>
            </a:r>
            <a:r>
              <a:rPr lang="el-GR" dirty="0"/>
              <a:t> η ειρήνη, πως ο εφιάλτης του πολέμου δε θα ίσκιωνε πια τη γη μας », «η σκιά του τρίτου δεν είχε πάψει να βαραίνει πάνω στον κόσμο μας.» «το σκοτεινό πρόσωπο της ζωής.» « Την ειρήνη, τη βαθιά τούτη λαχτάρα, που κρέμεται από μια κλωστή» « Σκεφτότανε το φόβο που έχει μπει στις καρδιές», « Άγγιζε θέματα του καιρού μας», «Φοβότανε την ετικέτα που θα του δίνανε σίγουρα οι μεν και οι δε.»</a:t>
            </a:r>
          </a:p>
          <a:p>
            <a:pPr fontAlgn="base"/>
            <a:r>
              <a:rPr lang="el-GR" b="1" dirty="0"/>
              <a:t>    – Παρομοιώσεις</a:t>
            </a:r>
            <a:r>
              <a:rPr lang="el-GR" dirty="0"/>
              <a:t>: «Σαν να ήταν έγκλημα αυτό. Σαν να είχε ένα σημάδι πάνω του που το μαρτυρούσε. Σαν να ήτανε γυμνός ανάμεσα σε ντυμένους.»</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p:txBody>
          <a:bodyPr/>
          <a:lstStyle/>
          <a:p>
            <a:endParaRPr lang="el-GR"/>
          </a:p>
        </p:txBody>
      </p:sp>
      <p:sp>
        <p:nvSpPr>
          <p:cNvPr id="4" name="3 - Τίτλος"/>
          <p:cNvSpPr>
            <a:spLocks noGrp="1"/>
          </p:cNvSpPr>
          <p:nvPr>
            <p:ph type="ctrTitle"/>
          </p:nvPr>
        </p:nvSpPr>
        <p:spPr/>
        <p:txBody>
          <a:bodyPr/>
          <a:lstStyle/>
          <a:p>
            <a:r>
              <a:rPr lang="el-GR" smtClean="0"/>
              <a:t>ΤΕΛΟΣ</a:t>
            </a: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Λίγα λόγια για τον συγγραφέα</a:t>
            </a:r>
            <a:endParaRPr lang="el-GR" dirty="0"/>
          </a:p>
        </p:txBody>
      </p:sp>
      <p:pic>
        <p:nvPicPr>
          <p:cNvPr id="7" name="6 - Θέση περιεχομένου" descr="images.jfif"/>
          <p:cNvPicPr>
            <a:picLocks noGrp="1" noChangeAspect="1"/>
          </p:cNvPicPr>
          <p:nvPr>
            <p:ph sz="quarter" idx="1"/>
          </p:nvPr>
        </p:nvPicPr>
        <p:blipFill>
          <a:blip r:embed="rId2"/>
          <a:stretch>
            <a:fillRect/>
          </a:stretch>
        </p:blipFill>
        <p:spPr>
          <a:xfrm>
            <a:off x="914400" y="1460140"/>
            <a:ext cx="3749675" cy="4547320"/>
          </a:xfrm>
        </p:spPr>
      </p:pic>
      <p:sp>
        <p:nvSpPr>
          <p:cNvPr id="6" name="5 - Θέση περιεχομένου"/>
          <p:cNvSpPr>
            <a:spLocks noGrp="1"/>
          </p:cNvSpPr>
          <p:nvPr>
            <p:ph sz="quarter" idx="2"/>
          </p:nvPr>
        </p:nvSpPr>
        <p:spPr/>
        <p:txBody>
          <a:bodyPr>
            <a:normAutofit fontScale="92500" lnSpcReduction="20000"/>
          </a:bodyPr>
          <a:lstStyle/>
          <a:p>
            <a:r>
              <a:rPr lang="el-GR" dirty="0"/>
              <a:t>Ο </a:t>
            </a:r>
            <a:r>
              <a:rPr lang="el-GR" b="1" dirty="0"/>
              <a:t>Αντώνης Σαμαράκης</a:t>
            </a:r>
            <a:r>
              <a:rPr lang="el-GR" dirty="0"/>
              <a:t> (1919-2003) οφείλει την επιτυχία του στην παγκοσμιότητα των ηρώων του. Τα πρόσωπα των μυθιστορημάτων του Σαμαράκη αντιπροσωπεύουν το σύγχρονο άνθρωπο που συνθλίβεται από τους μηχανισμούς του κράτους και την αδιαφορία.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έργο του</a:t>
            </a:r>
            <a:endParaRPr lang="el-GR" dirty="0"/>
          </a:p>
        </p:txBody>
      </p:sp>
      <p:sp>
        <p:nvSpPr>
          <p:cNvPr id="3" name="2 - Θέση περιεχομένου"/>
          <p:cNvSpPr>
            <a:spLocks noGrp="1"/>
          </p:cNvSpPr>
          <p:nvPr>
            <p:ph sz="quarter" idx="1"/>
          </p:nvPr>
        </p:nvSpPr>
        <p:spPr/>
        <p:txBody>
          <a:bodyPr/>
          <a:lstStyle/>
          <a:p>
            <a:r>
              <a:rPr lang="el-GR" dirty="0" smtClean="0"/>
              <a:t>Το έργο του περιλαμβάνει μερικές συλλογές διηγημάτων (</a:t>
            </a:r>
            <a:r>
              <a:rPr lang="el-GR" i="1" dirty="0" smtClean="0"/>
              <a:t>Ζητείται ελπίς</a:t>
            </a:r>
            <a:r>
              <a:rPr lang="el-GR" dirty="0" smtClean="0"/>
              <a:t>, 1954, </a:t>
            </a:r>
            <a:r>
              <a:rPr lang="el-GR" i="1" dirty="0" smtClean="0"/>
              <a:t>Αρνούμαι</a:t>
            </a:r>
            <a:r>
              <a:rPr lang="el-GR" dirty="0" smtClean="0"/>
              <a:t>, 1961, </a:t>
            </a:r>
            <a:r>
              <a:rPr lang="el-GR" i="1" dirty="0" smtClean="0"/>
              <a:t>Το διαβατήριο</a:t>
            </a:r>
            <a:r>
              <a:rPr lang="el-GR" dirty="0" smtClean="0"/>
              <a:t>, 1973) και ένα μυθιστόρημα, </a:t>
            </a:r>
            <a:r>
              <a:rPr lang="el-GR" i="1" dirty="0" smtClean="0"/>
              <a:t>Το λάθος</a:t>
            </a:r>
            <a:r>
              <a:rPr lang="el-GR" dirty="0" smtClean="0"/>
              <a:t> (1965).</a:t>
            </a:r>
            <a:endParaRPr lang="el-GR" dirty="0"/>
          </a:p>
        </p:txBody>
      </p:sp>
      <p:pic>
        <p:nvPicPr>
          <p:cNvPr id="5" name="4 - Θέση περιεχομένου" descr="httpalexgger.blogspot.com_-317x480.jpg"/>
          <p:cNvPicPr>
            <a:picLocks noGrp="1" noChangeAspect="1"/>
          </p:cNvPicPr>
          <p:nvPr>
            <p:ph sz="quarter" idx="2"/>
          </p:nvPr>
        </p:nvPicPr>
        <p:blipFill>
          <a:blip r:embed="rId2"/>
          <a:stretch>
            <a:fillRect/>
          </a:stretch>
        </p:blipFill>
        <p:spPr>
          <a:xfrm>
            <a:off x="5299075" y="1447800"/>
            <a:ext cx="3019425"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Το έργο του</a:t>
            </a:r>
            <a:endParaRPr lang="el-GR" dirty="0"/>
          </a:p>
        </p:txBody>
      </p:sp>
      <p:pic>
        <p:nvPicPr>
          <p:cNvPr id="8" name="7 - Θέση περιεχομένου" descr="11201194.jpg"/>
          <p:cNvPicPr>
            <a:picLocks noGrp="1" noChangeAspect="1"/>
          </p:cNvPicPr>
          <p:nvPr>
            <p:ph sz="quarter" idx="1"/>
          </p:nvPr>
        </p:nvPicPr>
        <p:blipFill>
          <a:blip r:embed="rId2"/>
          <a:stretch>
            <a:fillRect/>
          </a:stretch>
        </p:blipFill>
        <p:spPr>
          <a:xfrm>
            <a:off x="1373187" y="1600200"/>
            <a:ext cx="2832100" cy="4267200"/>
          </a:xfrm>
        </p:spPr>
      </p:pic>
      <p:pic>
        <p:nvPicPr>
          <p:cNvPr id="9" name="8 - Θέση περιεχομένου" descr="LLLL213.jpg"/>
          <p:cNvPicPr>
            <a:picLocks noGrp="1" noChangeAspect="1"/>
          </p:cNvPicPr>
          <p:nvPr>
            <p:ph sz="quarter" idx="2"/>
          </p:nvPr>
        </p:nvPicPr>
        <p:blipFill>
          <a:blip r:embed="rId3" cstate="print"/>
          <a:stretch>
            <a:fillRect/>
          </a:stretch>
        </p:blipFill>
        <p:spPr>
          <a:xfrm>
            <a:off x="5199573" y="1447800"/>
            <a:ext cx="3218428" cy="4572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Αντώνης Σαμαράκης, πεζογράφος της κοινωνικής συνείδησης</a:t>
            </a:r>
            <a:endParaRPr lang="el-GR" dirty="0"/>
          </a:p>
        </p:txBody>
      </p:sp>
      <p:sp>
        <p:nvSpPr>
          <p:cNvPr id="3" name="2 - Θέση περιεχομένου"/>
          <p:cNvSpPr>
            <a:spLocks noGrp="1"/>
          </p:cNvSpPr>
          <p:nvPr>
            <p:ph sz="quarter" idx="1"/>
          </p:nvPr>
        </p:nvSpPr>
        <p:spPr/>
        <p:txBody>
          <a:bodyPr>
            <a:normAutofit fontScale="85000" lnSpcReduction="20000"/>
          </a:bodyPr>
          <a:lstStyle/>
          <a:p>
            <a:r>
              <a:rPr lang="el-GR" dirty="0"/>
              <a:t>Η πεζογραφία του Αντώνη Σαμαράκη τοποθετείται στο χώρο της </a:t>
            </a:r>
            <a:r>
              <a:rPr lang="el-GR" b="1" dirty="0"/>
              <a:t>κοινωνικής καταγγελίας</a:t>
            </a:r>
            <a:r>
              <a:rPr lang="el-GR" dirty="0"/>
              <a:t>. Μέσα από τα έργα του προβάλλει έντονη </a:t>
            </a:r>
            <a:r>
              <a:rPr lang="el-GR" b="1" dirty="0"/>
              <a:t>η</a:t>
            </a:r>
            <a:r>
              <a:rPr lang="el-GR" dirty="0"/>
              <a:t> </a:t>
            </a:r>
            <a:r>
              <a:rPr lang="el-GR" b="1" dirty="0"/>
              <a:t>αγωνία για την πορεία του σύγχρονου κόσμου</a:t>
            </a:r>
            <a:r>
              <a:rPr lang="el-GR" dirty="0"/>
              <a:t>, η κοινωνική συνείδηση και η ανθρωπιστική κοσμοθεωρία του συγγραφέα. Η γλώσσα του είναι απλή, χωρίς επιτηδευμένο ύφος, ξεχωρίζει κυρίως για την πυκνότητα των </a:t>
            </a:r>
            <a:r>
              <a:rPr lang="el-GR" dirty="0" smtClean="0"/>
              <a:t>νοημάτων.</a:t>
            </a:r>
            <a:endParaRPr lang="el-GR" dirty="0"/>
          </a:p>
        </p:txBody>
      </p:sp>
      <p:pic>
        <p:nvPicPr>
          <p:cNvPr id="5" name="4 - Θέση περιεχομένου" descr="images (1).jfif"/>
          <p:cNvPicPr>
            <a:picLocks noGrp="1" noChangeAspect="1"/>
          </p:cNvPicPr>
          <p:nvPr>
            <p:ph sz="quarter" idx="2"/>
          </p:nvPr>
        </p:nvPicPr>
        <p:blipFill>
          <a:blip r:embed="rId2"/>
          <a:stretch>
            <a:fillRect/>
          </a:stretch>
        </p:blipFill>
        <p:spPr>
          <a:xfrm>
            <a:off x="4438109" y="2214554"/>
            <a:ext cx="4619035" cy="271464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Ζητείται ελπίς</a:t>
            </a:r>
            <a:endParaRPr lang="el-GR" dirty="0"/>
          </a:p>
        </p:txBody>
      </p:sp>
      <p:pic>
        <p:nvPicPr>
          <p:cNvPr id="7" name="6 - Θέση περιεχομένου" descr="9972103.jpg"/>
          <p:cNvPicPr>
            <a:picLocks noGrp="1" noChangeAspect="1"/>
          </p:cNvPicPr>
          <p:nvPr>
            <p:ph sz="quarter" idx="1"/>
          </p:nvPr>
        </p:nvPicPr>
        <p:blipFill>
          <a:blip r:embed="rId2"/>
          <a:stretch>
            <a:fillRect/>
          </a:stretch>
        </p:blipFill>
        <p:spPr>
          <a:xfrm>
            <a:off x="1100814" y="1447800"/>
            <a:ext cx="7399571" cy="4572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b="1" dirty="0" smtClean="0"/>
              <a:t>Η διάψευση των ελπίδων με το τέλος του Β’ παγκοσμίου πολέμου</a:t>
            </a:r>
            <a:r>
              <a:rPr lang="el-GR" dirty="0" smtClean="0"/>
              <a:t> </a:t>
            </a:r>
            <a:endParaRPr lang="el-GR" dirty="0"/>
          </a:p>
        </p:txBody>
      </p:sp>
      <p:sp>
        <p:nvSpPr>
          <p:cNvPr id="5" name="4 - Θέση περιεχομένου"/>
          <p:cNvSpPr>
            <a:spLocks noGrp="1"/>
          </p:cNvSpPr>
          <p:nvPr>
            <p:ph sz="quarter" idx="1"/>
          </p:nvPr>
        </p:nvSpPr>
        <p:spPr/>
        <p:txBody>
          <a:bodyPr>
            <a:normAutofit fontScale="92500" lnSpcReduction="20000"/>
          </a:bodyPr>
          <a:lstStyle/>
          <a:p>
            <a:pPr fontAlgn="base"/>
            <a:r>
              <a:rPr lang="el-GR" dirty="0"/>
              <a:t>Αβεβαιότητα, φόβος για την έκρηξη νέου πολέμου, τοπικές εστίες συγκρούσεων, εύθραυστη ειρήνη, πυρηνικές δοκιμές, κίνδυνος από την ραδιενέργεια.</a:t>
            </a:r>
          </a:p>
          <a:p>
            <a:pPr fontAlgn="base"/>
            <a:r>
              <a:rPr lang="el-GR" dirty="0"/>
              <a:t>κοινωνική δυστυχία που οδηγεί σε αυτοκτονίες, φτώχεια, ιδεολογική σύγχυση, ανασφάλεια, απελπισία, απόγνωση, συλλογική αδιαφορία, φόβος για το μέλλον.</a:t>
            </a:r>
          </a:p>
          <a:p>
            <a:endParaRPr lang="el-GR" dirty="0"/>
          </a:p>
        </p:txBody>
      </p:sp>
      <p:pic>
        <p:nvPicPr>
          <p:cNvPr id="8" name="7 - Θέση περιεχομένου" descr="5c91a686d68a775f6fde895429fb6b80_XL.jpg"/>
          <p:cNvPicPr>
            <a:picLocks noGrp="1" noChangeAspect="1"/>
          </p:cNvPicPr>
          <p:nvPr>
            <p:ph sz="quarter" idx="2"/>
          </p:nvPr>
        </p:nvPicPr>
        <p:blipFill>
          <a:blip r:embed="rId2" cstate="print"/>
          <a:stretch>
            <a:fillRect/>
          </a:stretch>
        </p:blipFill>
        <p:spPr>
          <a:xfrm>
            <a:off x="4933950" y="2446979"/>
            <a:ext cx="3749675" cy="257364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Εξωτερική πραγματικότητα</a:t>
            </a:r>
            <a:endParaRPr lang="el-GR" dirty="0"/>
          </a:p>
        </p:txBody>
      </p:sp>
      <p:sp>
        <p:nvSpPr>
          <p:cNvPr id="3" name="2 - Θέση περιεχομένου"/>
          <p:cNvSpPr>
            <a:spLocks noGrp="1"/>
          </p:cNvSpPr>
          <p:nvPr>
            <p:ph sz="quarter" idx="1"/>
          </p:nvPr>
        </p:nvSpPr>
        <p:spPr/>
        <p:txBody>
          <a:bodyPr>
            <a:normAutofit fontScale="92500"/>
          </a:bodyPr>
          <a:lstStyle/>
          <a:p>
            <a:r>
              <a:rPr lang="el-GR" dirty="0" smtClean="0"/>
              <a:t>Στοιχεία </a:t>
            </a:r>
            <a:r>
              <a:rPr lang="el-GR" dirty="0"/>
              <a:t>της εξωτερικής πραγματικότητας </a:t>
            </a:r>
            <a:r>
              <a:rPr lang="el-GR" dirty="0" smtClean="0"/>
              <a:t>: το </a:t>
            </a:r>
            <a:r>
              <a:rPr lang="el-GR" dirty="0"/>
              <a:t>καφενείο, η εφημερίδα, οι ειδήσεις, οι ενέργειες του ήρωα, οι κινήσεις του ήρωα, το σούρουπο, το είδωλο του στο καθρέφτη, τα τρόλεϊ, το πλήθος, τα τσιγάρα και ο πωλητής, το ξαναδιάβασμα της </a:t>
            </a:r>
            <a:r>
              <a:rPr lang="el-GR" dirty="0" smtClean="0"/>
              <a:t>εφημερίδας</a:t>
            </a:r>
            <a:endParaRPr lang="el-GR" dirty="0"/>
          </a:p>
        </p:txBody>
      </p:sp>
      <p:pic>
        <p:nvPicPr>
          <p:cNvPr id="5" name="4 - Θέση περιεχομένου" descr="60835_2000_2000-1516x1100.jpg"/>
          <p:cNvPicPr>
            <a:picLocks noGrp="1" noChangeAspect="1"/>
          </p:cNvPicPr>
          <p:nvPr>
            <p:ph sz="quarter" idx="2"/>
          </p:nvPr>
        </p:nvPicPr>
        <p:blipFill>
          <a:blip r:embed="rId2" cstate="print"/>
          <a:stretch>
            <a:fillRect/>
          </a:stretch>
        </p:blipFill>
        <p:spPr>
          <a:xfrm>
            <a:off x="4933950" y="2373430"/>
            <a:ext cx="3749675" cy="272074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118</TotalTime>
  <Words>530</Words>
  <Application>Microsoft Office PowerPoint</Application>
  <PresentationFormat>Προβολή στην οθόνη (4:3)</PresentationFormat>
  <Paragraphs>42</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Δικαιοσύνη</vt:lpstr>
      <vt:lpstr>Ζητείται ελπίς</vt:lpstr>
      <vt:lpstr>Μεταπολεμική λογοτεχνία</vt:lpstr>
      <vt:lpstr>Λίγα λόγια για τον συγγραφέα</vt:lpstr>
      <vt:lpstr>Το έργο του</vt:lpstr>
      <vt:lpstr>Το έργο του</vt:lpstr>
      <vt:lpstr>Αντώνης Σαμαράκης, πεζογράφος της κοινωνικής συνείδησης</vt:lpstr>
      <vt:lpstr>Ζητείται ελπίς</vt:lpstr>
      <vt:lpstr>Η διάψευση των ελπίδων με το τέλος του Β’ παγκοσμίου πολέμου </vt:lpstr>
      <vt:lpstr>Εξωτερική πραγματικότητα</vt:lpstr>
      <vt:lpstr>Οι εφημερίδες</vt:lpstr>
      <vt:lpstr>Εφημερίδεεες…</vt:lpstr>
      <vt:lpstr>ΕΙΚΟΝΕΣ</vt:lpstr>
      <vt:lpstr>Εσωτερικός κόσμος ήρωα</vt:lpstr>
      <vt:lpstr>Συναισθήματα του ήρωα</vt:lpstr>
      <vt:lpstr>ΤΕΧΝΙΚΗ ΔΙΗΓΗΜΑΤΟΣ</vt:lpstr>
      <vt:lpstr>Διαφάνεια 16</vt:lpstr>
      <vt:lpstr>Αφηγητής</vt:lpstr>
      <vt:lpstr>Χρόνος αφήγησης</vt:lpstr>
      <vt:lpstr>Αοριστία του χώρου και του χρόνου</vt:lpstr>
      <vt:lpstr>ΤΕΧΝΙΚΗ ΔΙΗΓΗΜΑΤΟΣ</vt:lpstr>
      <vt:lpstr>ΕΚΦΡΑΣΤΙΚΑ ΜΕΣΑ:</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Ζητείται ελπίς</dc:title>
  <dc:creator>User</dc:creator>
  <cp:lastModifiedBy>User</cp:lastModifiedBy>
  <cp:revision>12</cp:revision>
  <dcterms:created xsi:type="dcterms:W3CDTF">2024-10-08T03:27:44Z</dcterms:created>
  <dcterms:modified xsi:type="dcterms:W3CDTF">2024-10-08T05:26:20Z</dcterms:modified>
</cp:coreProperties>
</file>