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4" r:id="rId8"/>
    <p:sldId id="261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927" autoAdjust="0"/>
    <p:restoredTop sz="94660"/>
  </p:normalViewPr>
  <p:slideViewPr>
    <p:cSldViewPr>
      <p:cViewPr varScale="1">
        <p:scale>
          <a:sx n="86" d="100"/>
          <a:sy n="86" d="100"/>
        </p:scale>
        <p:origin x="-15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7A5F90D1-F5C5-49BC-9890-150CCDB21346}" type="datetimeFigureOut">
              <a:rPr lang="el-GR" smtClean="0"/>
              <a:t>31/10/2024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D556EF1-35E2-4D82-B3A2-ED76C4AF207F}" type="slidenum">
              <a:rPr lang="el-GR" smtClean="0"/>
              <a:t>‹#›</a:t>
            </a:fld>
            <a:endParaRPr lang="el-GR"/>
          </a:p>
        </p:txBody>
      </p:sp>
      <p:sp>
        <p:nvSpPr>
          <p:cNvPr id="21" name="20 - Ορθογώνιο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32 - Ορθογώνιο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- Ορθογώνιο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- Ορθογώνιο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90D1-F5C5-49BC-9890-150CCDB21346}" type="datetimeFigureOut">
              <a:rPr lang="el-GR" smtClean="0"/>
              <a:t>31/10/2024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56EF1-35E2-4D82-B3A2-ED76C4AF207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90D1-F5C5-49BC-9890-150CCDB21346}" type="datetimeFigureOut">
              <a:rPr lang="el-GR" smtClean="0"/>
              <a:t>31/10/2024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56EF1-35E2-4D82-B3A2-ED76C4AF207F}" type="slidenum">
              <a:rPr lang="el-GR" smtClean="0"/>
              <a:t>‹#›</a:t>
            </a:fld>
            <a:endParaRPr lang="el-GR"/>
          </a:p>
        </p:txBody>
      </p:sp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- Ισοσκελές τρίγωνο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90D1-F5C5-49BC-9890-150CCDB21346}" type="datetimeFigureOut">
              <a:rPr lang="el-GR" smtClean="0"/>
              <a:t>31/10/2024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56EF1-35E2-4D82-B3A2-ED76C4AF207F}" type="slidenum">
              <a:rPr lang="el-GR" smtClean="0"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7A5F90D1-F5C5-49BC-9890-150CCDB21346}" type="datetimeFigureOut">
              <a:rPr lang="el-GR" smtClean="0"/>
              <a:t>31/10/2024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D556EF1-35E2-4D82-B3A2-ED76C4AF207F}" type="slidenum">
              <a:rPr lang="el-GR" smtClean="0"/>
              <a:t>‹#›</a:t>
            </a:fld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90D1-F5C5-49BC-9890-150CCDB21346}" type="datetimeFigureOut">
              <a:rPr lang="el-GR" smtClean="0"/>
              <a:t>31/10/2024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56EF1-35E2-4D82-B3A2-ED76C4AF207F}" type="slidenum">
              <a:rPr lang="el-GR" smtClean="0"/>
              <a:t>‹#›</a:t>
            </a:fld>
            <a:endParaRPr lang="el-GR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90D1-F5C5-49BC-9890-150CCDB21346}" type="datetimeFigureOut">
              <a:rPr lang="el-GR" smtClean="0"/>
              <a:t>31/10/2024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56EF1-35E2-4D82-B3A2-ED76C4AF207F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90D1-F5C5-49BC-9890-150CCDB21346}" type="datetimeFigureOut">
              <a:rPr lang="el-GR" smtClean="0"/>
              <a:t>31/10/2024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56EF1-35E2-4D82-B3A2-ED76C4AF207F}" type="slidenum">
              <a:rPr lang="el-GR" smtClean="0"/>
              <a:t>‹#›</a:t>
            </a:fld>
            <a:endParaRPr lang="el-GR"/>
          </a:p>
        </p:txBody>
      </p:sp>
      <p:sp>
        <p:nvSpPr>
          <p:cNvPr id="6" name="5 - Ισοσκελές τρίγωνο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90D1-F5C5-49BC-9890-150CCDB21346}" type="datetimeFigureOut">
              <a:rPr lang="el-GR" smtClean="0"/>
              <a:t>31/10/2024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56EF1-35E2-4D82-B3A2-ED76C4AF207F}" type="slidenum">
              <a:rPr lang="el-GR" smtClean="0"/>
              <a:t>‹#›</a:t>
            </a:fld>
            <a:endParaRPr lang="el-GR"/>
          </a:p>
        </p:txBody>
      </p:sp>
      <p:sp>
        <p:nvSpPr>
          <p:cNvPr id="5" name="4 - Ευθεία γραμμή σύνδεσης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- Ισοσκελές τρίγωνο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90D1-F5C5-49BC-9890-150CCDB21346}" type="datetimeFigureOut">
              <a:rPr lang="el-GR" smtClean="0"/>
              <a:t>31/10/2024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56EF1-35E2-4D82-B3A2-ED76C4AF207F}" type="slidenum">
              <a:rPr lang="el-GR" smtClean="0"/>
              <a:t>‹#›</a:t>
            </a:fld>
            <a:endParaRPr lang="el-GR"/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- Ισοσκελές τρίγωνο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90D1-F5C5-49BC-9890-150CCDB21346}" type="datetimeFigureOut">
              <a:rPr lang="el-GR" smtClean="0"/>
              <a:t>31/10/2024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56EF1-35E2-4D82-B3A2-ED76C4AF207F}" type="slidenum">
              <a:rPr lang="el-GR" smtClean="0"/>
              <a:t>‹#›</a:t>
            </a:fld>
            <a:endParaRPr lang="el-GR"/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- Ισοσκελές τρίγωνο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A5F90D1-F5C5-49BC-9890-150CCDB21346}" type="datetimeFigureOut">
              <a:rPr lang="el-GR" smtClean="0"/>
              <a:t>31/10/2024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D556EF1-35E2-4D82-B3A2-ED76C4AF207F}" type="slidenum">
              <a:rPr lang="el-GR" smtClean="0"/>
              <a:t>‹#›</a:t>
            </a:fld>
            <a:endParaRPr lang="el-GR"/>
          </a:p>
        </p:txBody>
      </p:sp>
      <p:sp>
        <p:nvSpPr>
          <p:cNvPr id="28" name="27 - Ευθεία γραμμή σύνδεσης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- Ευθεία γραμμή σύνδεσης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- Ισοσκελές τρίγωνο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Παραδοσιακή – Νεωτερική ποίηση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Χαρακτηριστικά  - Διαφορές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Ζωγραφική</a:t>
            </a:r>
            <a:endParaRPr lang="el-GR" dirty="0"/>
          </a:p>
        </p:txBody>
      </p:sp>
      <p:sp>
        <p:nvSpPr>
          <p:cNvPr id="8" name="7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Παραδοσιακή</a:t>
            </a:r>
            <a:endParaRPr lang="el-GR" dirty="0"/>
          </a:p>
        </p:txBody>
      </p:sp>
      <p:sp>
        <p:nvSpPr>
          <p:cNvPr id="10" name="9 - Θέση κειμένου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l-GR" dirty="0" smtClean="0"/>
              <a:t> Μοντέρνα</a:t>
            </a:r>
            <a:endParaRPr lang="el-GR" dirty="0"/>
          </a:p>
        </p:txBody>
      </p:sp>
      <p:pic>
        <p:nvPicPr>
          <p:cNvPr id="12" name="11 - Θέση περιεχομένου" descr="mona-lisa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285875" y="2376487"/>
            <a:ext cx="2381250" cy="3552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12 - Θέση περιεχομένου" descr="D324M8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084884" y="2827020"/>
            <a:ext cx="3165231" cy="2651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Ζωγραφική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παραδοσιακή</a:t>
            </a:r>
            <a:endParaRPr lang="el-GR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l-GR" dirty="0" smtClean="0"/>
              <a:t>μοντέρνα</a:t>
            </a:r>
            <a:endParaRPr lang="el-GR" dirty="0"/>
          </a:p>
        </p:txBody>
      </p:sp>
      <p:pic>
        <p:nvPicPr>
          <p:cNvPr id="8" name="7 - Θέση περιεχομένου" descr="sfagh-thw-xioy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200" y="3078387"/>
            <a:ext cx="4038600" cy="2149025"/>
          </a:xfrm>
        </p:spPr>
      </p:pic>
      <p:pic>
        <p:nvPicPr>
          <p:cNvPr id="7" name="6 - Θέση περιεχομένου" descr="719wV0ZKVnL._AC_UF894,1000_QL80_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8200" y="3116145"/>
            <a:ext cx="4038600" cy="20735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Αθανάσιος Χριστόπουλος</a:t>
            </a:r>
            <a:br>
              <a:rPr lang="el-GR" dirty="0" smtClean="0"/>
            </a:br>
            <a:r>
              <a:rPr lang="el-GR" dirty="0" smtClean="0"/>
              <a:t>«Τώρα», 1811</a:t>
            </a:r>
            <a:endParaRPr lang="el-GR" dirty="0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Δεν θέλω να </a:t>
            </a:r>
            <a:r>
              <a:rPr lang="el-GR" dirty="0" smtClean="0">
                <a:solidFill>
                  <a:srgbClr val="FF0000"/>
                </a:solidFill>
              </a:rPr>
              <a:t>ελπίζω,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δεν θέλω να </a:t>
            </a:r>
            <a:r>
              <a:rPr lang="el-GR" dirty="0" smtClean="0">
                <a:solidFill>
                  <a:srgbClr val="FF0000"/>
                </a:solidFill>
              </a:rPr>
              <a:t>φροντίζω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το μέλλον στην </a:t>
            </a:r>
            <a:r>
              <a:rPr lang="el-GR" dirty="0" err="1" smtClean="0">
                <a:solidFill>
                  <a:schemeClr val="accent4">
                    <a:lumMod val="75000"/>
                  </a:schemeClr>
                </a:solidFill>
              </a:rPr>
              <a:t>ζωήν</a:t>
            </a:r>
            <a:r>
              <a:rPr lang="el-GR" dirty="0" smtClean="0"/>
              <a:t>.</a:t>
            </a:r>
            <a:br>
              <a:rPr lang="el-GR" dirty="0" smtClean="0"/>
            </a:br>
            <a:r>
              <a:rPr lang="el-GR" dirty="0" smtClean="0"/>
              <a:t>Το σήμερα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προκρίνω,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το αύριο τ'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αφήνω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στης τύχης την </a:t>
            </a:r>
            <a:r>
              <a:rPr lang="el-GR" dirty="0" err="1" smtClean="0">
                <a:solidFill>
                  <a:schemeClr val="accent4">
                    <a:lumMod val="75000"/>
                  </a:schemeClr>
                </a:solidFill>
              </a:rPr>
              <a:t>ροήν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r>
              <a:rPr lang="el-GR" dirty="0" smtClean="0"/>
              <a:t>Το τ' ύστερα θα </a:t>
            </a:r>
            <a:r>
              <a:rPr lang="el-GR" dirty="0" smtClean="0">
                <a:solidFill>
                  <a:srgbClr val="FF0000"/>
                </a:solidFill>
              </a:rPr>
              <a:t>γένει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και τι με </a:t>
            </a:r>
            <a:r>
              <a:rPr lang="el-GR" dirty="0" smtClean="0">
                <a:solidFill>
                  <a:srgbClr val="FF0000"/>
                </a:solidFill>
              </a:rPr>
              <a:t>αναμένει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ποσώς δεν το 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</a:rPr>
              <a:t>φρονώ·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ποτέ δεν τ' </a:t>
            </a:r>
            <a:r>
              <a:rPr lang="el-GR" dirty="0" err="1" smtClean="0">
                <a:solidFill>
                  <a:schemeClr val="accent6">
                    <a:lumMod val="75000"/>
                  </a:schemeClr>
                </a:solidFill>
              </a:rPr>
              <a:t>αναβάνω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γιατί τον νουν μου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χάνω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και 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</a:rPr>
              <a:t>ματαιοπονώ.</a:t>
            </a:r>
            <a:endParaRPr lang="el-G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Ας γένει </a:t>
            </a:r>
            <a:r>
              <a:rPr lang="el-GR" dirty="0" err="1" smtClean="0"/>
              <a:t>ό,τι</a:t>
            </a:r>
            <a:r>
              <a:rPr lang="el-GR" dirty="0" smtClean="0"/>
              <a:t> θέλει,</a:t>
            </a:r>
            <a:br>
              <a:rPr lang="el-GR" dirty="0" smtClean="0"/>
            </a:br>
            <a:r>
              <a:rPr lang="el-GR" dirty="0" smtClean="0"/>
              <a:t>τελείως δεν με μέλει·</a:t>
            </a:r>
            <a:br>
              <a:rPr lang="el-GR" dirty="0" smtClean="0"/>
            </a:br>
            <a:r>
              <a:rPr lang="el-GR" dirty="0" smtClean="0"/>
              <a:t>ας πέσει ο ουρανός.</a:t>
            </a:r>
            <a:br>
              <a:rPr lang="el-GR" dirty="0" smtClean="0"/>
            </a:br>
            <a:r>
              <a:rPr lang="el-GR" dirty="0" smtClean="0"/>
              <a:t>Η γη μας ας </a:t>
            </a:r>
            <a:r>
              <a:rPr lang="el-GR" dirty="0" err="1" smtClean="0"/>
              <a:t>βουλήσει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κι ο ήλιος ας σβήσει</a:t>
            </a:r>
            <a:br>
              <a:rPr lang="el-GR" dirty="0" smtClean="0"/>
            </a:br>
            <a:r>
              <a:rPr lang="el-GR" dirty="0" smtClean="0"/>
              <a:t>κι ας μείνει σκοτεινός.</a:t>
            </a:r>
          </a:p>
          <a:p>
            <a:r>
              <a:rPr lang="el-GR" dirty="0" smtClean="0"/>
              <a:t>Εγώ ζητώ το τώρα,</a:t>
            </a:r>
            <a:br>
              <a:rPr lang="el-GR" dirty="0" smtClean="0"/>
            </a:br>
            <a:r>
              <a:rPr lang="el-GR" dirty="0" smtClean="0"/>
              <a:t>και τούτη </a:t>
            </a:r>
            <a:r>
              <a:rPr lang="el-GR" dirty="0" err="1" smtClean="0"/>
              <a:t>μόν</a:t>
            </a:r>
            <a:r>
              <a:rPr lang="el-GR" dirty="0" smtClean="0"/>
              <a:t>' την ώρα</a:t>
            </a:r>
            <a:br>
              <a:rPr lang="el-GR" dirty="0" smtClean="0"/>
            </a:br>
            <a:r>
              <a:rPr lang="el-GR" dirty="0" smtClean="0"/>
              <a:t>οπόσο ημπορώ,</a:t>
            </a:r>
            <a:br>
              <a:rPr lang="el-GR" dirty="0" smtClean="0"/>
            </a:br>
            <a:r>
              <a:rPr lang="el-GR" dirty="0" smtClean="0"/>
              <a:t>τον </a:t>
            </a:r>
            <a:r>
              <a:rPr lang="el-GR" dirty="0" err="1" smtClean="0"/>
              <a:t>Βάκχον</a:t>
            </a:r>
            <a:r>
              <a:rPr lang="el-GR" dirty="0" smtClean="0"/>
              <a:t> μου ρουφώντας,</a:t>
            </a:r>
            <a:br>
              <a:rPr lang="el-GR" dirty="0" smtClean="0"/>
            </a:br>
            <a:r>
              <a:rPr lang="el-GR" dirty="0" smtClean="0"/>
              <a:t>τον Έρωτα φιλώντας,</a:t>
            </a:r>
            <a:br>
              <a:rPr lang="el-GR" dirty="0" smtClean="0"/>
            </a:br>
            <a:r>
              <a:rPr lang="el-GR" dirty="0" smtClean="0"/>
              <a:t>πασχίζω να χαρώ.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u="sng" dirty="0"/>
              <a:t>Χαρακτηριστικά παραδοσιακής ποίησης </a:t>
            </a: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/>
              <a:t>Έ</a:t>
            </a:r>
            <a:r>
              <a:rPr lang="el-GR" dirty="0" smtClean="0"/>
              <a:t>μμετρος </a:t>
            </a:r>
            <a:r>
              <a:rPr lang="el-GR" dirty="0"/>
              <a:t>στίχος.</a:t>
            </a:r>
          </a:p>
          <a:p>
            <a:r>
              <a:rPr lang="el-GR" dirty="0"/>
              <a:t>Ρυθμός και ύπαρξη ομοιοκαταληξίας.</a:t>
            </a:r>
          </a:p>
          <a:p>
            <a:r>
              <a:rPr lang="el-GR" dirty="0"/>
              <a:t>Κατανομή του ποιήματος σε στροφές με σταθερό αριθμό στίχων.</a:t>
            </a:r>
          </a:p>
          <a:p>
            <a:r>
              <a:rPr lang="el-GR" dirty="0"/>
              <a:t>Ο στίχος έχει ένα ορισμένο ποιητικό ανάπτυγμα που καθορίζεται από τον αριθμό των συλλαβών του.</a:t>
            </a:r>
          </a:p>
          <a:p>
            <a:r>
              <a:rPr lang="el-GR" dirty="0"/>
              <a:t>Τήρηση ποιητικών, γραμματικών και συντακτικών κανόνων.</a:t>
            </a:r>
          </a:p>
          <a:p>
            <a:r>
              <a:rPr lang="el-GR" dirty="0"/>
              <a:t>Κανονική χρήση σημείων στίξης.</a:t>
            </a:r>
          </a:p>
          <a:p>
            <a:r>
              <a:rPr lang="el-GR" dirty="0"/>
              <a:t> Ποιητικό λεξιλόγιο, χρήση ποιητικών εικόνων, μουσικός τόνος.</a:t>
            </a:r>
          </a:p>
          <a:p>
            <a:r>
              <a:rPr lang="el-GR" dirty="0"/>
              <a:t> Διατήρηση του νοήματος των λέξεων.</a:t>
            </a:r>
          </a:p>
          <a:p>
            <a:r>
              <a:rPr lang="el-GR" dirty="0"/>
              <a:t>Λογική ανάπτυξη και παρουσίαση του θέματος.</a:t>
            </a:r>
          </a:p>
          <a:p>
            <a:r>
              <a:rPr lang="el-GR" dirty="0"/>
              <a:t>Εύκολος εντοπισμός του θέματος του ποιήματος.</a:t>
            </a:r>
          </a:p>
          <a:p>
            <a:r>
              <a:rPr lang="el-GR" dirty="0"/>
              <a:t>Νοηματική αλληλουχία.</a:t>
            </a:r>
          </a:p>
          <a:p>
            <a:r>
              <a:rPr lang="el-GR" dirty="0"/>
              <a:t> Ο τίτλος του ποιήματος φανερώνει το περιεχόμενο.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Μίλτος Σαχτούρης</a:t>
            </a:r>
            <a:br>
              <a:rPr lang="el-GR" dirty="0" smtClean="0"/>
            </a:br>
            <a:r>
              <a:rPr lang="el-GR" dirty="0" smtClean="0"/>
              <a:t>«Τα δώρα», 1948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l-GR" sz="3800" b="1" dirty="0"/>
              <a:t>Σ</a:t>
            </a:r>
            <a:r>
              <a:rPr lang="el-GR" sz="3800" dirty="0"/>
              <a:t>ήμερα φόρεσα ένα</a:t>
            </a:r>
            <a:br>
              <a:rPr lang="el-GR" sz="3800" dirty="0"/>
            </a:br>
            <a:r>
              <a:rPr lang="el-GR" sz="3800" dirty="0"/>
              <a:t>ζεστό κόκκινο αίμα</a:t>
            </a:r>
            <a:br>
              <a:rPr lang="el-GR" sz="3800" dirty="0"/>
            </a:br>
            <a:r>
              <a:rPr lang="el-GR" sz="3800" dirty="0"/>
              <a:t>σήμερα οι άνθρωποι μ' αγαπούν</a:t>
            </a:r>
            <a:br>
              <a:rPr lang="el-GR" sz="3800" dirty="0"/>
            </a:br>
            <a:r>
              <a:rPr lang="el-GR" sz="3800" dirty="0"/>
              <a:t>μια γυναίκα μού χαμογέλασε</a:t>
            </a:r>
            <a:br>
              <a:rPr lang="el-GR" sz="3800" dirty="0"/>
            </a:br>
            <a:r>
              <a:rPr lang="el-GR" sz="3800" dirty="0"/>
              <a:t>ένα κορίτσι μού χάρισε ένα κοχύλι</a:t>
            </a:r>
            <a:br>
              <a:rPr lang="el-GR" sz="3800" dirty="0"/>
            </a:br>
            <a:r>
              <a:rPr lang="el-GR" sz="3800" dirty="0"/>
              <a:t>ένα παιδί μού χάρισε ένα </a:t>
            </a:r>
            <a:r>
              <a:rPr lang="el-GR" sz="3800" dirty="0" smtClean="0"/>
              <a:t>σφυρί</a:t>
            </a:r>
          </a:p>
          <a:p>
            <a:endParaRPr lang="el-GR" sz="3800" dirty="0"/>
          </a:p>
          <a:p>
            <a:r>
              <a:rPr lang="el-GR" sz="3800" dirty="0"/>
              <a:t>Σήμερα γονατίζω στο πεζοδρόμιο</a:t>
            </a:r>
            <a:br>
              <a:rPr lang="el-GR" sz="3800" dirty="0"/>
            </a:br>
            <a:r>
              <a:rPr lang="el-GR" sz="3800" dirty="0"/>
              <a:t>καρφώνω πάνω στις πλάκες</a:t>
            </a:r>
            <a:br>
              <a:rPr lang="el-GR" sz="3800" dirty="0"/>
            </a:br>
            <a:r>
              <a:rPr lang="el-GR" sz="3800" dirty="0"/>
              <a:t>τα γυμνά άσπρα ποδάρια των περαστικών</a:t>
            </a:r>
            <a:br>
              <a:rPr lang="el-GR" sz="3800" dirty="0"/>
            </a:br>
            <a:r>
              <a:rPr lang="el-GR" sz="3800" dirty="0"/>
              <a:t>είναι όλοι τους δακρυσμένοι</a:t>
            </a:r>
            <a:br>
              <a:rPr lang="el-GR" sz="3800" dirty="0"/>
            </a:br>
            <a:r>
              <a:rPr lang="el-GR" sz="3800" dirty="0"/>
              <a:t>όμως κανείς δεν τρομάζει</a:t>
            </a:r>
            <a:br>
              <a:rPr lang="el-GR" sz="3800" dirty="0"/>
            </a:br>
            <a:r>
              <a:rPr lang="el-GR" sz="3800" dirty="0"/>
              <a:t>όλοι </a:t>
            </a:r>
            <a:r>
              <a:rPr lang="el-GR" sz="3800" dirty="0" err="1"/>
              <a:t>μείναν</a:t>
            </a:r>
            <a:r>
              <a:rPr lang="el-GR" sz="3800" dirty="0"/>
              <a:t> στις θέσεις που πρόφτασα</a:t>
            </a:r>
            <a:br>
              <a:rPr lang="el-GR" sz="3800" dirty="0"/>
            </a:br>
            <a:r>
              <a:rPr lang="el-GR" sz="3800" dirty="0"/>
              <a:t>είναι όλοι τους δακρυσμένοι</a:t>
            </a:r>
            <a:br>
              <a:rPr lang="el-GR" sz="3800" dirty="0"/>
            </a:br>
            <a:r>
              <a:rPr lang="el-GR" sz="3800" dirty="0"/>
              <a:t>όμως κοιτάζουν τις ουράνιες </a:t>
            </a:r>
            <a:r>
              <a:rPr lang="el-GR" sz="3800" dirty="0" smtClean="0"/>
              <a:t>ρεκλάμες</a:t>
            </a:r>
            <a:r>
              <a:rPr lang="el-GR" sz="3800" dirty="0"/>
              <a:t/>
            </a:r>
            <a:br>
              <a:rPr lang="el-GR" sz="3800" dirty="0"/>
            </a:br>
            <a:r>
              <a:rPr lang="el-GR" sz="3800" dirty="0"/>
              <a:t>και μια ζητιάνα που πουλάει τσουρέκια</a:t>
            </a:r>
            <a:br>
              <a:rPr lang="el-GR" sz="3800" dirty="0"/>
            </a:br>
            <a:r>
              <a:rPr lang="el-GR" sz="3800" dirty="0"/>
              <a:t>στον ουρανό</a:t>
            </a:r>
          </a:p>
          <a:p>
            <a:r>
              <a:rPr lang="el-GR" sz="4000" dirty="0" smtClean="0"/>
              <a:t>Δυο άνθρωποι ψιθυρίζουν</a:t>
            </a:r>
            <a:br>
              <a:rPr lang="el-GR" sz="4000" dirty="0" smtClean="0"/>
            </a:br>
            <a:r>
              <a:rPr lang="el-GR" sz="4000" dirty="0" smtClean="0"/>
              <a:t>τι κάνει την καρδιά μας καρφώνει;</a:t>
            </a:r>
            <a:br>
              <a:rPr lang="el-GR" sz="4000" dirty="0" smtClean="0"/>
            </a:br>
            <a:r>
              <a:rPr lang="el-GR" sz="4000" dirty="0" smtClean="0"/>
              <a:t>ναι την καρδιά μας καρφώνει</a:t>
            </a:r>
            <a:br>
              <a:rPr lang="el-GR" sz="4000" dirty="0" smtClean="0"/>
            </a:br>
            <a:r>
              <a:rPr lang="el-GR" sz="4000" dirty="0" smtClean="0"/>
              <a:t>ώστε λοιπόν είναι ποιητής</a:t>
            </a:r>
          </a:p>
          <a:p>
            <a:endParaRPr lang="el-GR" dirty="0"/>
          </a:p>
        </p:txBody>
      </p:sp>
      <p:pic>
        <p:nvPicPr>
          <p:cNvPr id="5" name="4 - Θέση περιεχομένου" descr="1186906-dali-pinakes-680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632325" y="2547838"/>
            <a:ext cx="4041775" cy="22734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Νεωτερική ποίηση</a:t>
            </a: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Ελεύθερος στίχος, χωρίς ομοιοκαταληξία, ρυθμό και μέτρο.</a:t>
            </a:r>
          </a:p>
          <a:p>
            <a:r>
              <a:rPr lang="el-GR" dirty="0"/>
              <a:t>Ακανόνιστη στίξη.</a:t>
            </a:r>
          </a:p>
          <a:p>
            <a:r>
              <a:rPr lang="el-GR" dirty="0"/>
              <a:t>Δεν υπάρχει κατανομή και οργάνωση σε στροφές σταθερής μορφής. Το νεωτερικό ποίημα κατανέμεται σε άνισα στροφικά σύνολα ή πολλές φορές  αναπτύσσεται σε ένα </a:t>
            </a:r>
            <a:r>
              <a:rPr lang="el-GR" dirty="0" err="1"/>
              <a:t>ενιαίο,συνεχές</a:t>
            </a:r>
            <a:r>
              <a:rPr lang="el-GR" dirty="0"/>
              <a:t> και συμπαγές σύνολο στίχων.</a:t>
            </a:r>
          </a:p>
          <a:p>
            <a:r>
              <a:rPr lang="el-GR" dirty="0"/>
              <a:t> Οι στίχοι δεν έχουν ορισμένο αριθμό συλλαβών.</a:t>
            </a:r>
          </a:p>
          <a:p>
            <a:r>
              <a:rPr lang="el-GR" dirty="0"/>
              <a:t>Πολλές φορές το νεωτερικό ποίημα δεν κατανέμεται σε στίχους αλλά γράφεται με ένα τρόπο που θυμίζει πεζό λόγο.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Νεωτερική ποίηση</a:t>
            </a:r>
            <a:endParaRPr lang="el-GR" dirty="0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> Χρήση καθημερινής γλώσσας. Ο νεωτερικός ποιητής δεν επιδιώκει τη χρήση εντυπωσιακών, σπάνιων και ποιητικών λέξεων.</a:t>
            </a:r>
          </a:p>
          <a:p>
            <a:r>
              <a:rPr lang="el-GR" dirty="0"/>
              <a:t>Εκφραστική τόλμη και πρωτοτυπία εκφράσεων: λέξεις που φαίνονται αταίριαστες, στη νεωτερική ποίηση συσχετίζονται και συνδέονται.</a:t>
            </a:r>
          </a:p>
          <a:p>
            <a:r>
              <a:rPr lang="el-GR" dirty="0"/>
              <a:t>Πολυσημία των λέξεων, οι λέξεις αποκτούν καινούριο νόημα.</a:t>
            </a:r>
          </a:p>
          <a:p>
            <a:r>
              <a:rPr lang="el-GR" dirty="0"/>
              <a:t>Δεν αποκαλύπτεται εύκολα το θέμα της, η νεωτερική ποίηση είναι δυσνόητη και κλειστή.</a:t>
            </a:r>
          </a:p>
          <a:p>
            <a:r>
              <a:rPr lang="el-GR" dirty="0"/>
              <a:t>Τα νοήματα δεν είναι ξεκάθαρα, η νεωτερική ποίηση είναι υπαινικτική.</a:t>
            </a:r>
          </a:p>
          <a:p>
            <a:r>
              <a:rPr lang="el-GR" dirty="0"/>
              <a:t>Ο τίτλος δεν είναι  δηλωτικός του περιεχομένου.</a:t>
            </a:r>
          </a:p>
          <a:p>
            <a:r>
              <a:rPr lang="el-GR" dirty="0"/>
              <a:t>Ύπαρξη άλογων στοιχείων.</a:t>
            </a:r>
          </a:p>
          <a:p>
            <a:r>
              <a:rPr lang="el-GR" dirty="0"/>
              <a:t>Απουσία λογικής και νοηματικής αλληλουχίας.</a:t>
            </a:r>
          </a:p>
          <a:p>
            <a:r>
              <a:rPr lang="el-GR" dirty="0"/>
              <a:t>Δραματικότητα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ίζες">
  <a:themeElements>
    <a:clrScheme name="Ρίζες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Ρίζες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Ρίζες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57</TotalTime>
  <Words>93</Words>
  <Application>Microsoft Office PowerPoint</Application>
  <PresentationFormat>Προβολή στην οθόνη (4:3)</PresentationFormat>
  <Paragraphs>47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Ρίζες</vt:lpstr>
      <vt:lpstr>Παραδοσιακή – Νεωτερική ποίηση</vt:lpstr>
      <vt:lpstr>Ζωγραφική</vt:lpstr>
      <vt:lpstr>Ζωγραφική</vt:lpstr>
      <vt:lpstr>Αθανάσιος Χριστόπουλος «Τώρα», 1811</vt:lpstr>
      <vt:lpstr>Χαρακτηριστικά παραδοσιακής ποίησης </vt:lpstr>
      <vt:lpstr>Μίλτος Σαχτούρης «Τα δώρα», 1948</vt:lpstr>
      <vt:lpstr>Νεωτερική ποίηση</vt:lpstr>
      <vt:lpstr>Νεωτερική ποίηση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Παραδοσιακή – Νεωτερική ποίηση</dc:title>
  <dc:creator>User</dc:creator>
  <cp:lastModifiedBy>User</cp:lastModifiedBy>
  <cp:revision>6</cp:revision>
  <dcterms:created xsi:type="dcterms:W3CDTF">2024-10-31T20:09:33Z</dcterms:created>
  <dcterms:modified xsi:type="dcterms:W3CDTF">2024-10-31T21:06:50Z</dcterms:modified>
</cp:coreProperties>
</file>