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sldIdLst>
    <p:sldId id="256" r:id="rId2"/>
    <p:sldId id="264" r:id="rId3"/>
    <p:sldId id="298" r:id="rId4"/>
    <p:sldId id="263" r:id="rId5"/>
    <p:sldId id="257" r:id="rId6"/>
    <p:sldId id="265" r:id="rId7"/>
    <p:sldId id="260" r:id="rId8"/>
    <p:sldId id="274" r:id="rId9"/>
    <p:sldId id="266" r:id="rId10"/>
    <p:sldId id="276" r:id="rId11"/>
    <p:sldId id="291" r:id="rId12"/>
    <p:sldId id="278" r:id="rId13"/>
    <p:sldId id="279" r:id="rId14"/>
    <p:sldId id="292" r:id="rId15"/>
    <p:sldId id="281" r:id="rId16"/>
    <p:sldId id="282" r:id="rId17"/>
    <p:sldId id="293" r:id="rId18"/>
    <p:sldId id="283" r:id="rId19"/>
    <p:sldId id="284" r:id="rId20"/>
    <p:sldId id="285" r:id="rId21"/>
    <p:sldId id="286" r:id="rId22"/>
    <p:sldId id="287" r:id="rId23"/>
    <p:sldId id="288" r:id="rId24"/>
    <p:sldId id="289" r:id="rId25"/>
    <p:sldId id="275" r:id="rId26"/>
    <p:sldId id="290" r:id="rId27"/>
    <p:sldId id="267" r:id="rId28"/>
    <p:sldId id="268" r:id="rId29"/>
    <p:sldId id="269" r:id="rId30"/>
    <p:sldId id="294" r:id="rId31"/>
    <p:sldId id="270" r:id="rId32"/>
    <p:sldId id="271" r:id="rId33"/>
    <p:sldId id="272" r:id="rId34"/>
    <p:sldId id="273" r:id="rId35"/>
    <p:sldId id="297" r:id="rId36"/>
    <p:sldId id="295" r:id="rId37"/>
    <p:sldId id="296"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9" d="100"/>
          <a:sy n="89" d="100"/>
        </p:scale>
        <p:origin x="-930"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CFC822AF-0DB6-4D75-A54A-C5C15B858A0F}"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36C548B-DA25-4366-897B-493B6B52548F}"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FC822AF-0DB6-4D75-A54A-C5C15B858A0F}" type="datetimeFigureOut">
              <a:rPr lang="el-GR" smtClean="0"/>
              <a:pPr/>
              <a:t>3/11/2024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6C548B-DA25-4366-897B-493B6B52548F}"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Users\User\Desktop\&#931;&#964;&#959;%20&#960;&#945;&#953;&#948;&#943;%20&#956;&#959;&#965;\&#931;&#964;&#959;%20&#960;&#945;&#953;&#948;&#943;%20&#956;&#959;&#965;,%20&#924;%20%20&#913;&#957;&#945;&#947;&#957;&#969;&#963;&#964;&#940;&#954;&#951;&#962;%20(1)%20(1).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i="1" dirty="0" smtClean="0">
                <a:latin typeface="Calibri" pitchFamily="34" charset="0"/>
                <a:cs typeface="Calibri" pitchFamily="34" charset="0"/>
              </a:rPr>
              <a:t>Στο παιδί μου</a:t>
            </a:r>
            <a:endParaRPr lang="el-GR" sz="2800" i="1" dirty="0">
              <a:latin typeface="Calibri" pitchFamily="34" charset="0"/>
              <a:cs typeface="Calibri" pitchFamily="34" charset="0"/>
            </a:endParaRPr>
          </a:p>
        </p:txBody>
      </p:sp>
      <p:pic>
        <p:nvPicPr>
          <p:cNvPr id="11266" name="Picture 2" descr="Το βραδινό παραμύθι – News.gr"/>
          <p:cNvPicPr>
            <a:picLocks noGrp="1" noChangeAspect="1" noChangeArrowheads="1"/>
          </p:cNvPicPr>
          <p:nvPr>
            <p:ph type="pic" idx="1"/>
          </p:nvPr>
        </p:nvPicPr>
        <p:blipFill>
          <a:blip r:embed="rId2"/>
          <a:srcRect l="10857" r="10857"/>
          <a:stretch>
            <a:fillRect/>
          </a:stretch>
        </p:blipFill>
        <p:spPr bwMode="auto">
          <a:prstGeom prst="rect">
            <a:avLst/>
          </a:prstGeom>
          <a:noFill/>
        </p:spPr>
      </p:pic>
      <p:sp>
        <p:nvSpPr>
          <p:cNvPr id="3" name="2 - Υπότιτλος"/>
          <p:cNvSpPr>
            <a:spLocks noGrp="1"/>
          </p:cNvSpPr>
          <p:nvPr>
            <p:ph type="body" sz="half" idx="2"/>
          </p:nvPr>
        </p:nvSpPr>
        <p:spPr/>
        <p:txBody>
          <a:bodyPr>
            <a:normAutofit/>
          </a:bodyPr>
          <a:lstStyle/>
          <a:p>
            <a:r>
              <a:rPr lang="el-GR" sz="1800" b="1" dirty="0" smtClean="0">
                <a:latin typeface="Calibri" pitchFamily="34" charset="0"/>
                <a:cs typeface="Calibri" pitchFamily="34" charset="0"/>
              </a:rPr>
              <a:t>Μανόλης Αναγνωστάκης</a:t>
            </a:r>
            <a:endParaRPr lang="el-GR" sz="1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1714480" y="1245968"/>
            <a:ext cx="6865958" cy="5245320"/>
          </a:xfrm>
          <a:prstGeom prst="rect">
            <a:avLst/>
          </a:prstGeom>
          <a:noFill/>
          <a:ln w="9525">
            <a:noFill/>
            <a:miter lim="800000"/>
            <a:headEnd/>
            <a:tailEnd/>
          </a:ln>
          <a:effectLst/>
        </p:spPr>
      </p:pic>
      <p:sp>
        <p:nvSpPr>
          <p:cNvPr id="6" name="5 - Τίτλος"/>
          <p:cNvSpPr>
            <a:spLocks noGrp="1"/>
          </p:cNvSpPr>
          <p:nvPr>
            <p:ph type="title"/>
          </p:nvPr>
        </p:nvSpPr>
        <p:spPr/>
        <p:txBody>
          <a:bodyPr/>
          <a:lstStyle/>
          <a:p>
            <a:r>
              <a:rPr lang="el-GR" dirty="0" smtClean="0">
                <a:latin typeface="Calibri" pitchFamily="34" charset="0"/>
                <a:cs typeface="Calibri" pitchFamily="34" charset="0"/>
              </a:rPr>
              <a:t>Το ιστορικό πλαίσιο</a:t>
            </a:r>
            <a:endParaRPr lang="el-G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744538" y="600075"/>
            <a:ext cx="7654925" cy="5656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377825" y="233363"/>
            <a:ext cx="8388350" cy="6389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292100" y="1009650"/>
            <a:ext cx="8558213" cy="4837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20638" y="15875"/>
            <a:ext cx="9101137" cy="682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441325" y="434975"/>
            <a:ext cx="8261350" cy="5986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312738" y="690563"/>
            <a:ext cx="8516937" cy="5475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803275" y="769938"/>
            <a:ext cx="7537450" cy="5316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484188" y="844550"/>
            <a:ext cx="8175625" cy="5167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627063" y="319088"/>
            <a:ext cx="7888287" cy="621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506" y="218994"/>
            <a:ext cx="6589080" cy="642224"/>
          </a:xfrm>
          <a:prstGeom prst="rect">
            <a:avLst/>
          </a:prstGeom>
        </p:spPr>
        <p:txBody>
          <a:bodyPr vert="horz" wrap="square" lIns="0" tIns="64513" rIns="0" bIns="0" rtlCol="0">
            <a:spAutoFit/>
          </a:bodyPr>
          <a:lstStyle/>
          <a:p>
            <a:pPr marL="11520" marR="4608" indent="2304" algn="ctr">
              <a:lnSpc>
                <a:spcPts val="4463"/>
              </a:lnSpc>
              <a:spcBef>
                <a:spcPts val="508"/>
              </a:spcBef>
            </a:pPr>
            <a:r>
              <a:rPr lang="el-GR" sz="4000" spc="-5" dirty="0"/>
              <a:t>Ο ΠΟΙΗΤΗΣ</a:t>
            </a:r>
            <a:endParaRPr sz="4000" dirty="0"/>
          </a:p>
        </p:txBody>
      </p:sp>
      <p:sp>
        <p:nvSpPr>
          <p:cNvPr id="3" name="object 3"/>
          <p:cNvSpPr txBox="1"/>
          <p:nvPr/>
        </p:nvSpPr>
        <p:spPr>
          <a:xfrm>
            <a:off x="4857752" y="2071678"/>
            <a:ext cx="3643338" cy="1514608"/>
          </a:xfrm>
          <a:prstGeom prst="rect">
            <a:avLst/>
          </a:prstGeom>
        </p:spPr>
        <p:txBody>
          <a:bodyPr vert="horz" wrap="square" lIns="0" tIns="11520" rIns="0" bIns="0" rtlCol="0">
            <a:spAutoFit/>
          </a:bodyPr>
          <a:lstStyle/>
          <a:p>
            <a:pPr marL="11520" algn="ctr">
              <a:spcBef>
                <a:spcPts val="91"/>
              </a:spcBef>
              <a:tabLst>
                <a:tab pos="1815003" algn="l"/>
              </a:tabLst>
            </a:pPr>
            <a:r>
              <a:rPr sz="2400" spc="-9" smtClean="0">
                <a:latin typeface="Calibri" pitchFamily="34" charset="0"/>
                <a:cs typeface="Calibri" pitchFamily="34" charset="0"/>
              </a:rPr>
              <a:t>ΜΑΝΟΛΗΣ</a:t>
            </a:r>
            <a:r>
              <a:rPr lang="el-GR" sz="2400" spc="-9" dirty="0" smtClean="0">
                <a:latin typeface="Calibri" pitchFamily="34" charset="0"/>
                <a:cs typeface="Calibri" pitchFamily="34" charset="0"/>
              </a:rPr>
              <a:t>   </a:t>
            </a:r>
            <a:r>
              <a:rPr sz="2400" spc="-9" smtClean="0">
                <a:latin typeface="Calibri" pitchFamily="34" charset="0"/>
                <a:cs typeface="Calibri" pitchFamily="34" charset="0"/>
              </a:rPr>
              <a:t>ΑΝΑΓΝΩΣΤΑΚΗΣ</a:t>
            </a:r>
            <a:endParaRPr lang="el-GR" sz="2400" spc="-9" dirty="0" smtClean="0">
              <a:latin typeface="Calibri" pitchFamily="34" charset="0"/>
              <a:cs typeface="Calibri" pitchFamily="34" charset="0"/>
            </a:endParaRPr>
          </a:p>
          <a:p>
            <a:pPr marL="11520" algn="ctr">
              <a:spcBef>
                <a:spcPts val="91"/>
              </a:spcBef>
              <a:tabLst>
                <a:tab pos="1815003" algn="l"/>
              </a:tabLst>
            </a:pPr>
            <a:r>
              <a:rPr lang="el-GR" sz="2400" spc="-9" dirty="0" smtClean="0">
                <a:latin typeface="Calibri" pitchFamily="34" charset="0"/>
                <a:cs typeface="Calibri" pitchFamily="34" charset="0"/>
              </a:rPr>
              <a:t>«πολιτικός της ποίησης και ποιητής της πολιτικής»</a:t>
            </a:r>
            <a:endParaRPr lang="en-US" sz="2400" spc="-9" dirty="0" smtClean="0">
              <a:latin typeface="Calibri" pitchFamily="34" charset="0"/>
              <a:cs typeface="Calibri" pitchFamily="34" charset="0"/>
            </a:endParaRPr>
          </a:p>
          <a:p>
            <a:pPr marL="11520" algn="ctr">
              <a:spcBef>
                <a:spcPts val="91"/>
              </a:spcBef>
              <a:tabLst>
                <a:tab pos="1815003" algn="l"/>
              </a:tabLst>
            </a:pPr>
            <a:endParaRPr sz="2400">
              <a:latin typeface="Calibri" pitchFamily="34" charset="0"/>
              <a:cs typeface="Calibri" pitchFamily="34" charset="0"/>
            </a:endParaRPr>
          </a:p>
        </p:txBody>
      </p:sp>
      <p:sp>
        <p:nvSpPr>
          <p:cNvPr id="4" name="object 4"/>
          <p:cNvSpPr/>
          <p:nvPr/>
        </p:nvSpPr>
        <p:spPr>
          <a:xfrm>
            <a:off x="571472" y="1214422"/>
            <a:ext cx="4214842" cy="43607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568325" y="892175"/>
            <a:ext cx="8005763" cy="5072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579438" y="328613"/>
            <a:ext cx="7985125" cy="6199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663575" y="196850"/>
            <a:ext cx="7815263" cy="646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350838" y="149225"/>
            <a:ext cx="8442325" cy="655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434975" y="819150"/>
            <a:ext cx="8272463"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Το θέμα</a:t>
            </a:r>
            <a:endParaRPr lang="el-GR" dirty="0"/>
          </a:p>
        </p:txBody>
      </p:sp>
      <p:sp>
        <p:nvSpPr>
          <p:cNvPr id="7" name="6 - Θέση περιεχομένου"/>
          <p:cNvSpPr>
            <a:spLocks noGrp="1"/>
          </p:cNvSpPr>
          <p:nvPr>
            <p:ph idx="1"/>
          </p:nvPr>
        </p:nvSpPr>
        <p:spPr/>
        <p:txBody>
          <a:bodyPr>
            <a:normAutofit fontScale="92500" lnSpcReduction="10000"/>
          </a:bodyPr>
          <a:lstStyle/>
          <a:p>
            <a:r>
              <a:rPr lang="el-GR" dirty="0" smtClean="0"/>
              <a:t>Ο ποιητής δηλώνει ότι στα παιδιά δεν αρέσει το ψέμα και έχουμε χρέος να τους λέμε την αλήθεια.</a:t>
            </a:r>
          </a:p>
          <a:p>
            <a:r>
              <a:rPr lang="el-GR" dirty="0" smtClean="0"/>
              <a:t>Στην πραγματικότητα όμως ο ποιητής δεν παρουσιάζει τις παιδαγωγικές του αρχές αλλά μιλάει αλληγορικά.</a:t>
            </a:r>
          </a:p>
          <a:p>
            <a:r>
              <a:rPr lang="el-GR" dirty="0" smtClean="0"/>
              <a:t>Υπονοεί ότι οι πνευματικοί άνθρωποι έχουν χρέος να λένε την αλήθεια στον λαό, να παρουσιάζουν τα πράγματα όπως είναι ώστε να γίνει ανεξάρτητος και ώριμος πολιτικά</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17488"/>
            <a:ext cx="3810000" cy="1162050"/>
          </a:xfrm>
        </p:spPr>
        <p:txBody>
          <a:bodyPr/>
          <a:lstStyle/>
          <a:p>
            <a:r>
              <a:rPr lang="el-GR" dirty="0" err="1" smtClean="0"/>
              <a:t>αλληγορια</a:t>
            </a:r>
            <a:endParaRPr lang="el-GR" dirty="0"/>
          </a:p>
        </p:txBody>
      </p:sp>
      <p:pic>
        <p:nvPicPr>
          <p:cNvPr id="97282" name="Picture 2"/>
          <p:cNvPicPr>
            <a:picLocks noGrp="1" noChangeAspect="1" noChangeArrowheads="1"/>
          </p:cNvPicPr>
          <p:nvPr>
            <p:ph sz="half" idx="4294967295"/>
          </p:nvPr>
        </p:nvPicPr>
        <p:blipFill>
          <a:blip r:embed="rId2"/>
          <a:srcRect/>
          <a:stretch>
            <a:fillRect/>
          </a:stretch>
        </p:blipFill>
        <p:spPr bwMode="auto">
          <a:xfrm>
            <a:off x="0" y="142875"/>
            <a:ext cx="8640763" cy="5983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Ερμηνεία: το ποίημα είναι μία πολιτική αλληγορία, στιχ.1</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b="1" i="1" dirty="0" smtClean="0"/>
              <a:t>Σ</a:t>
            </a:r>
            <a:r>
              <a:rPr lang="el-GR" i="1" dirty="0" smtClean="0"/>
              <a:t>το παιδί μου δεν άρεσαν ποτέ τα παραμύθια</a:t>
            </a:r>
          </a:p>
          <a:p>
            <a:pPr>
              <a:buNone/>
            </a:pPr>
            <a:endParaRPr lang="el-GR" dirty="0"/>
          </a:p>
        </p:txBody>
      </p:sp>
      <p:sp>
        <p:nvSpPr>
          <p:cNvPr id="4" name="3 - Θέση περιεχομένου"/>
          <p:cNvSpPr>
            <a:spLocks noGrp="1"/>
          </p:cNvSpPr>
          <p:nvPr>
            <p:ph sz="half" idx="2"/>
          </p:nvPr>
        </p:nvSpPr>
        <p:spPr/>
        <p:txBody>
          <a:bodyPr>
            <a:normAutofit fontScale="85000" lnSpcReduction="10000"/>
          </a:bodyPr>
          <a:lstStyle/>
          <a:p>
            <a:r>
              <a:rPr lang="el-GR" dirty="0" smtClean="0"/>
              <a:t>Γλώσσα αλληγορίας: </a:t>
            </a:r>
            <a:r>
              <a:rPr lang="el-GR" b="1" dirty="0" smtClean="0"/>
              <a:t>πατέρας</a:t>
            </a:r>
            <a:r>
              <a:rPr lang="el-GR" dirty="0" smtClean="0"/>
              <a:t>= ποιητής, </a:t>
            </a:r>
            <a:r>
              <a:rPr lang="el-GR" b="1" dirty="0" smtClean="0"/>
              <a:t>παιδί</a:t>
            </a:r>
            <a:r>
              <a:rPr lang="el-GR" dirty="0" smtClean="0"/>
              <a:t>= το αναγνωστικό κοινό του ποιητή, ο λαός</a:t>
            </a:r>
          </a:p>
          <a:p>
            <a:r>
              <a:rPr lang="el-GR" b="1" dirty="0" smtClean="0"/>
              <a:t>Παραμύθι</a:t>
            </a:r>
            <a:r>
              <a:rPr lang="el-GR" dirty="0" smtClean="0"/>
              <a:t> = ωραιοποιημένη πραγματικότητα, αυταπάτες (παραμύθι φανταστική ιστορία αλλά και ψέμα)</a:t>
            </a:r>
          </a:p>
          <a:p>
            <a:r>
              <a:rPr lang="el-GR" b="1" i="1" dirty="0" smtClean="0"/>
              <a:t>«η αξία του ανθρώπου μετριέται από το πόση αλήθεια μπορεί να σηκώσει» Νίτσε</a:t>
            </a:r>
            <a:endParaRPr lang="el-GR" b="1" i="1" dirty="0"/>
          </a:p>
        </p:txBody>
      </p:sp>
      <p:pic>
        <p:nvPicPr>
          <p:cNvPr id="5" name="4 - Εικόνα" descr="unnamed.png"/>
          <p:cNvPicPr>
            <a:picLocks noGrp="1" noChangeAspect="1"/>
          </p:cNvPicPr>
          <p:nvPr isPhoto="1"/>
        </p:nvPicPr>
        <p:blipFill>
          <a:blip r:embed="rId2">
            <a:lum/>
          </a:blip>
          <a:stretch>
            <a:fillRect/>
          </a:stretch>
        </p:blipFill>
        <p:spPr>
          <a:xfrm>
            <a:off x="1785918" y="2928934"/>
            <a:ext cx="2913058" cy="2808394"/>
          </a:xfrm>
          <a:prstGeom prst="rect">
            <a:avLst/>
          </a:prstGeom>
          <a:noFill/>
          <a:ln>
            <a:noFill/>
          </a:ln>
        </p:spPr>
      </p:pic>
      <p:sp>
        <p:nvSpPr>
          <p:cNvPr id="6" name="5 - Δεξιό βέλος"/>
          <p:cNvSpPr/>
          <p:nvPr/>
        </p:nvSpPr>
        <p:spPr>
          <a:xfrm>
            <a:off x="4143372" y="2000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Ερμηνεία στιχ.2-3</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i="1" dirty="0" smtClean="0"/>
              <a:t>Και του μιλούσανε για Δράκους και για το πιστό σκυλί  </a:t>
            </a:r>
            <a:br>
              <a:rPr lang="el-GR" i="1" dirty="0" smtClean="0"/>
            </a:br>
            <a:r>
              <a:rPr lang="el-GR" i="1" dirty="0" smtClean="0"/>
              <a:t>Για τα ταξίδια της Πεντάμορφης και για τον άγριο λύκο</a:t>
            </a:r>
          </a:p>
          <a:p>
            <a:endParaRPr lang="el-GR" i="1" dirty="0" smtClean="0"/>
          </a:p>
          <a:p>
            <a:endParaRPr lang="el-GR" i="1" dirty="0"/>
          </a:p>
        </p:txBody>
      </p:sp>
      <p:sp>
        <p:nvSpPr>
          <p:cNvPr id="4" name="3 - Θέση περιεχομένου"/>
          <p:cNvSpPr>
            <a:spLocks noGrp="1"/>
          </p:cNvSpPr>
          <p:nvPr>
            <p:ph sz="half" idx="2"/>
          </p:nvPr>
        </p:nvSpPr>
        <p:spPr/>
        <p:txBody>
          <a:bodyPr>
            <a:normAutofit fontScale="92500" lnSpcReduction="20000"/>
          </a:bodyPr>
          <a:lstStyle/>
          <a:p>
            <a:r>
              <a:rPr lang="el-GR" sz="2000" dirty="0" smtClean="0"/>
              <a:t>Τυπικά </a:t>
            </a:r>
            <a:r>
              <a:rPr lang="el-GR" sz="2000" dirty="0" err="1" smtClean="0"/>
              <a:t>παραμυθιακά</a:t>
            </a:r>
            <a:r>
              <a:rPr lang="el-GR" sz="2000" dirty="0" smtClean="0"/>
              <a:t> μοτίβα</a:t>
            </a:r>
          </a:p>
          <a:p>
            <a:pPr lvl="0"/>
            <a:r>
              <a:rPr lang="el-GR" sz="2000" b="1" dirty="0" smtClean="0"/>
              <a:t>Δράκοι</a:t>
            </a:r>
            <a:r>
              <a:rPr lang="el-GR" sz="2000" dirty="0" smtClean="0"/>
              <a:t>= υπερφυσικά στοιχεία εκφραστές του κακού, της σκληρότητας, της απανθρωπιάς</a:t>
            </a:r>
          </a:p>
          <a:p>
            <a:pPr lvl="0"/>
            <a:r>
              <a:rPr lang="el-GR" sz="2000" b="1" dirty="0" smtClean="0"/>
              <a:t>Πιστό σκυλί </a:t>
            </a:r>
            <a:r>
              <a:rPr lang="el-GR" sz="2000" dirty="0" smtClean="0"/>
              <a:t>=ο Άργος, του Ομηρικού Οδυσσέα, σύμβολο εμπιστοσύνης</a:t>
            </a:r>
          </a:p>
          <a:p>
            <a:pPr lvl="0"/>
            <a:r>
              <a:rPr lang="el-GR" sz="2000" b="1" dirty="0" smtClean="0"/>
              <a:t>Πεντάμορφη </a:t>
            </a:r>
            <a:r>
              <a:rPr lang="el-GR" sz="2000" dirty="0" smtClean="0"/>
              <a:t>=προσωποποίηση της ψυχικής ευγένειας και καλοσύνης σε αντιπαράθεση με την ασχήμια (το Τέρας)</a:t>
            </a:r>
          </a:p>
          <a:p>
            <a:r>
              <a:rPr lang="el-GR" sz="2000" b="1" dirty="0" smtClean="0"/>
              <a:t>Άγριος λύκος </a:t>
            </a:r>
            <a:r>
              <a:rPr lang="el-GR" sz="2000" dirty="0" smtClean="0"/>
              <a:t>=σύμβολο της δολιότητας και της εξαπάτησης, που τιμωρείται στο τέλος </a:t>
            </a:r>
          </a:p>
          <a:p>
            <a:pPr lvl="0"/>
            <a:endParaRPr lang="el-GR" sz="2000" dirty="0" smtClean="0"/>
          </a:p>
          <a:p>
            <a:endParaRPr lang="el-GR" dirty="0"/>
          </a:p>
        </p:txBody>
      </p:sp>
      <p:pic>
        <p:nvPicPr>
          <p:cNvPr id="59393" name="Picture 1" descr="C:\Users\User\Desktop\1200px-Gysis_Nikolaos_Koukou.jpg"/>
          <p:cNvPicPr>
            <a:picLocks noChangeAspect="1" noChangeArrowheads="1"/>
          </p:cNvPicPr>
          <p:nvPr/>
        </p:nvPicPr>
        <p:blipFill>
          <a:blip r:embed="rId2"/>
          <a:srcRect/>
          <a:stretch>
            <a:fillRect/>
          </a:stretch>
        </p:blipFill>
        <p:spPr bwMode="auto">
          <a:xfrm>
            <a:off x="1714500" y="3908110"/>
            <a:ext cx="2285996" cy="1916427"/>
          </a:xfrm>
          <a:prstGeom prst="rect">
            <a:avLst/>
          </a:prstGeom>
          <a:noFill/>
        </p:spPr>
      </p:pic>
      <p:sp>
        <p:nvSpPr>
          <p:cNvPr id="6" name="5 - Δεξιό βέλος"/>
          <p:cNvSpPr/>
          <p:nvPr/>
        </p:nvSpPr>
        <p:spPr>
          <a:xfrm>
            <a:off x="4429124" y="25003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b="1" dirty="0" smtClean="0"/>
              <a:t>Κόσμος παραμυθιού</a:t>
            </a:r>
            <a:r>
              <a:rPr lang="el-GR" dirty="0" smtClean="0"/>
              <a:t/>
            </a:r>
            <a:br>
              <a:rPr lang="el-GR" dirty="0" smtClean="0"/>
            </a:br>
            <a:endParaRPr lang="el-GR" dirty="0"/>
          </a:p>
        </p:txBody>
      </p:sp>
      <p:sp>
        <p:nvSpPr>
          <p:cNvPr id="6" name="5 - Θέση περιεχομένου"/>
          <p:cNvSpPr>
            <a:spLocks noGrp="1"/>
          </p:cNvSpPr>
          <p:nvPr>
            <p:ph sz="half" idx="1"/>
          </p:nvPr>
        </p:nvSpPr>
        <p:spPr/>
        <p:txBody>
          <a:bodyPr>
            <a:normAutofit fontScale="92500" lnSpcReduction="20000"/>
          </a:bodyPr>
          <a:lstStyle/>
          <a:p>
            <a:r>
              <a:rPr lang="el-GR" dirty="0" smtClean="0"/>
              <a:t>Όλα αυτά συμβολίζουν την απόκρυψη και παραποίηση της αλήθειας, την ωραιοποίηση της πραγματικότητας, την </a:t>
            </a:r>
            <a:r>
              <a:rPr lang="el-GR" b="1" dirty="0" smtClean="0"/>
              <a:t>παραχάραξη της ιστορίας</a:t>
            </a:r>
            <a:r>
              <a:rPr lang="el-GR" dirty="0" smtClean="0"/>
              <a:t> από τις κάθε λογής εξουσίες, που επιχειρούν με την κατάλληλη κάθε φορά </a:t>
            </a:r>
            <a:r>
              <a:rPr lang="el-GR" b="1" dirty="0" smtClean="0"/>
              <a:t>προπαγάνδα</a:t>
            </a:r>
            <a:r>
              <a:rPr lang="el-GR" dirty="0" smtClean="0"/>
              <a:t> να </a:t>
            </a:r>
            <a:r>
              <a:rPr lang="el-GR" b="1" dirty="0" smtClean="0"/>
              <a:t>χειραγωγήσουν</a:t>
            </a:r>
            <a:r>
              <a:rPr lang="el-GR" dirty="0" smtClean="0"/>
              <a:t> τους λαούς. </a:t>
            </a:r>
          </a:p>
          <a:p>
            <a:endParaRPr lang="el-GR" dirty="0"/>
          </a:p>
        </p:txBody>
      </p:sp>
      <p:pic>
        <p:nvPicPr>
          <p:cNvPr id="7" name="6 - Θέση περιεχομένου" descr="20057309_κοκκινοσκουφιτσα.jpg"/>
          <p:cNvPicPr>
            <a:picLocks noGrp="1" noChangeAspect="1"/>
          </p:cNvPicPr>
          <p:nvPr>
            <p:ph sz="half" idx="2"/>
          </p:nvPr>
        </p:nvPicPr>
        <p:blipFill>
          <a:blip r:embed="rId2"/>
          <a:stretch>
            <a:fillRect/>
          </a:stretch>
        </p:blipFill>
        <p:spPr>
          <a:xfrm>
            <a:off x="5072066" y="1571612"/>
            <a:ext cx="3859622" cy="33575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Στο παιδί μου, Μ  Αναγνωστάκης (1) (1).mp4">
            <a:hlinkClick r:id="" action="ppaction://media"/>
          </p:cNvPr>
          <p:cNvPicPr>
            <a:picLocks noRot="1" noChangeAspect="1"/>
          </p:cNvPicPr>
          <p:nvPr>
            <a:videoFile r:link="rId1"/>
          </p:nvPr>
        </p:nvPicPr>
        <p:blipFill>
          <a:blip r:embed="rId3"/>
          <a:stretch>
            <a:fillRect/>
          </a:stretch>
        </p:blipFill>
        <p:spPr>
          <a:xfrm>
            <a:off x="-152400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Μερικές ερμηνείες ακόμα από το λεξικό της κοινής νεοελληνικής γλώσσας</a:t>
            </a:r>
            <a:endParaRPr lang="el-GR" sz="3200" dirty="0"/>
          </a:p>
        </p:txBody>
      </p:sp>
      <p:sp>
        <p:nvSpPr>
          <p:cNvPr id="3" name="2 - Θέση περιεχομένου"/>
          <p:cNvSpPr>
            <a:spLocks noGrp="1"/>
          </p:cNvSpPr>
          <p:nvPr>
            <p:ph sz="half" idx="1"/>
          </p:nvPr>
        </p:nvSpPr>
        <p:spPr/>
        <p:txBody>
          <a:bodyPr>
            <a:normAutofit fontScale="55000" lnSpcReduction="20000"/>
          </a:bodyPr>
          <a:lstStyle/>
          <a:p>
            <a:r>
              <a:rPr lang="el-GR" dirty="0" smtClean="0"/>
              <a:t>Παραχάραξη της ιστορίας</a:t>
            </a:r>
          </a:p>
          <a:p>
            <a:endParaRPr lang="el-GR" dirty="0" smtClean="0"/>
          </a:p>
          <a:p>
            <a:endParaRPr lang="el-GR" dirty="0" smtClean="0"/>
          </a:p>
          <a:p>
            <a:r>
              <a:rPr lang="el-GR" dirty="0" smtClean="0"/>
              <a:t>Χειραγωγώ</a:t>
            </a:r>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t>προπαγάνδα</a:t>
            </a:r>
            <a:endParaRPr lang="el-GR" dirty="0"/>
          </a:p>
        </p:txBody>
      </p:sp>
      <p:sp>
        <p:nvSpPr>
          <p:cNvPr id="4" name="3 - Θέση περιεχομένου"/>
          <p:cNvSpPr>
            <a:spLocks noGrp="1"/>
          </p:cNvSpPr>
          <p:nvPr>
            <p:ph sz="half" idx="2"/>
          </p:nvPr>
        </p:nvSpPr>
        <p:spPr/>
        <p:txBody>
          <a:bodyPr>
            <a:normAutofit fontScale="55000" lnSpcReduction="20000"/>
          </a:bodyPr>
          <a:lstStyle/>
          <a:p>
            <a:r>
              <a:rPr lang="el-GR" dirty="0" smtClean="0"/>
              <a:t> (μτφ.) η παραποίηση, η διαστρέβλωση: ~</a:t>
            </a:r>
            <a:r>
              <a:rPr lang="el-GR" i="1" dirty="0" smtClean="0"/>
              <a:t> της αλήθειας / της ιστορίας / της πραγματικότητας</a:t>
            </a:r>
          </a:p>
          <a:p>
            <a:r>
              <a:rPr lang="el-GR" b="1" dirty="0" smtClean="0"/>
              <a:t>1.</a:t>
            </a:r>
            <a:r>
              <a:rPr lang="el-GR" dirty="0" smtClean="0"/>
              <a:t>(λόγ.) οδηγώ κπ. κρατώντας τον από το χέρι: </a:t>
            </a:r>
            <a:r>
              <a:rPr lang="el-GR" i="1" dirty="0" smtClean="0"/>
              <a:t>H </a:t>
            </a:r>
            <a:r>
              <a:rPr lang="el-GR" i="1" dirty="0" err="1" smtClean="0"/>
              <a:t>Aντιγόνη</a:t>
            </a:r>
            <a:r>
              <a:rPr lang="el-GR" i="1" dirty="0" smtClean="0"/>
              <a:t> χειραγωγούσε τον τυφλό Οιδίποδα.</a:t>
            </a:r>
            <a:r>
              <a:rPr lang="el-GR" dirty="0" smtClean="0"/>
              <a:t> </a:t>
            </a:r>
            <a:r>
              <a:rPr lang="el-GR" b="1" dirty="0" smtClean="0"/>
              <a:t>2.</a:t>
            </a:r>
            <a:r>
              <a:rPr lang="el-GR" dirty="0" smtClean="0"/>
              <a:t> (μτφ.) </a:t>
            </a:r>
            <a:r>
              <a:rPr lang="el-GR" b="1" dirty="0" smtClean="0"/>
              <a:t>α.</a:t>
            </a:r>
            <a:r>
              <a:rPr lang="el-GR" dirty="0" smtClean="0"/>
              <a:t> με συμβουλές και συνεχή συμπαράσταση βοηθώ κπ. να ακολουθήσει μια σωστή πορεία στη ζωή· καθοδηγώ: </a:t>
            </a:r>
            <a:r>
              <a:rPr lang="el-GR" i="1" dirty="0" smtClean="0"/>
              <a:t>Οι δάσκαλοι χειραγωγούν τη νεολαία. Οι λαϊκές μάζες χειραγωγούνται από την πνευματική ηγεσία.</a:t>
            </a:r>
            <a:r>
              <a:rPr lang="el-GR" dirty="0" smtClean="0"/>
              <a:t> </a:t>
            </a:r>
            <a:r>
              <a:rPr lang="el-GR" b="1" dirty="0" smtClean="0"/>
              <a:t>β.</a:t>
            </a:r>
            <a:r>
              <a:rPr lang="el-GR" dirty="0" smtClean="0"/>
              <a:t> (</a:t>
            </a:r>
            <a:r>
              <a:rPr lang="el-GR" dirty="0" err="1" smtClean="0"/>
              <a:t>μειωτ</a:t>
            </a:r>
            <a:r>
              <a:rPr lang="el-GR" dirty="0" smtClean="0"/>
              <a:t>.) ασκώ σε κπ. τέτοια επίδραση, με αποτέλεσμα να του αφαιρώ κάθε πρωτοβουλία και κάθε ανεξαρτησία στη σκέψη. [λόγ. &lt; ελνστ. </a:t>
            </a:r>
            <a:r>
              <a:rPr lang="el-GR" i="1" dirty="0" err="1" smtClean="0"/>
              <a:t>χειραγωγῶ</a:t>
            </a:r>
            <a:r>
              <a:rPr lang="el-GR" dirty="0" smtClean="0"/>
              <a:t>]</a:t>
            </a:r>
          </a:p>
          <a:p>
            <a:r>
              <a:rPr lang="el-GR" dirty="0" smtClean="0"/>
              <a:t>η (έντυπη ή προφορική) συστηματική και οργανωμένη προσπάθεια διάδοσης πολιτικών, θρησκευτικών κτλ. ιδεών και απόψεων με σκοπό τον επηρεασμό της συνείδησης της κοινής γνώμης προς συγκεκριμένη κατεύθυνση και με συγκεκριμένους στόχους: </a:t>
            </a:r>
            <a:r>
              <a:rPr lang="el-GR" i="1" dirty="0" err="1" smtClean="0"/>
              <a:t>Kομμουνιστική</a:t>
            </a:r>
            <a:r>
              <a:rPr lang="el-GR" i="1" dirty="0" smtClean="0"/>
              <a:t> / αθεϊστική / ανθελληνική</a:t>
            </a:r>
            <a:r>
              <a:rPr lang="el-GR" dirty="0" smtClean="0"/>
              <a:t> </a:t>
            </a:r>
            <a:endParaRPr lang="el-GR" dirty="0"/>
          </a:p>
        </p:txBody>
      </p:sp>
      <p:sp>
        <p:nvSpPr>
          <p:cNvPr id="5" name="4 - Δεξιό βέλος"/>
          <p:cNvSpPr/>
          <p:nvPr/>
        </p:nvSpPr>
        <p:spPr>
          <a:xfrm>
            <a:off x="4143372" y="17144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Ερμηνεία στιχ.4-8 </a:t>
            </a:r>
            <a:endParaRPr lang="el-GR" dirty="0"/>
          </a:p>
        </p:txBody>
      </p:sp>
      <p:sp>
        <p:nvSpPr>
          <p:cNvPr id="5" name="4 - Θέση περιεχομένου"/>
          <p:cNvSpPr>
            <a:spLocks noGrp="1"/>
          </p:cNvSpPr>
          <p:nvPr>
            <p:ph sz="half" idx="1"/>
          </p:nvPr>
        </p:nvSpPr>
        <p:spPr/>
        <p:txBody>
          <a:bodyPr>
            <a:normAutofit fontScale="70000" lnSpcReduction="20000"/>
          </a:bodyPr>
          <a:lstStyle/>
          <a:p>
            <a:r>
              <a:rPr lang="el-GR" i="1" dirty="0" smtClean="0">
                <a:solidFill>
                  <a:srgbClr val="FFFF00"/>
                </a:solidFill>
                <a:effectLst>
                  <a:outerShdw blurRad="38100" dist="38100" dir="2700000" algn="tl">
                    <a:srgbClr val="000000">
                      <a:alpha val="43137"/>
                    </a:srgbClr>
                  </a:outerShdw>
                </a:effectLst>
              </a:rPr>
              <a:t>Μα </a:t>
            </a:r>
            <a:r>
              <a:rPr lang="el-GR" i="1" dirty="0" smtClean="0"/>
              <a:t>στο παιδί μου δεν άρεσαν ποτέ τα παραμύθια</a:t>
            </a:r>
          </a:p>
          <a:p>
            <a:r>
              <a:rPr lang="el-GR" i="1" dirty="0" smtClean="0">
                <a:solidFill>
                  <a:srgbClr val="FFFF00"/>
                </a:solidFill>
                <a:effectLst>
                  <a:outerShdw blurRad="38100" dist="38100" dir="2700000" algn="tl">
                    <a:srgbClr val="000000">
                      <a:alpha val="43137"/>
                    </a:srgbClr>
                  </a:outerShdw>
                </a:effectLst>
              </a:rPr>
              <a:t>Τώρα,</a:t>
            </a:r>
            <a:r>
              <a:rPr lang="el-GR" i="1" dirty="0" smtClean="0"/>
              <a:t> τα βράδια, κάθομαι και του μιλώ</a:t>
            </a:r>
            <a:br>
              <a:rPr lang="el-GR" i="1" dirty="0" smtClean="0"/>
            </a:br>
            <a:r>
              <a:rPr lang="el-GR" i="1" dirty="0" smtClean="0"/>
              <a:t>Λέω το σκύλο σκύλο, το λύκο λύκο, το σκοτάδι σκοτάδι,</a:t>
            </a:r>
            <a:br>
              <a:rPr lang="el-GR" i="1" dirty="0" smtClean="0"/>
            </a:br>
            <a:r>
              <a:rPr lang="el-GR" i="1" dirty="0" smtClean="0"/>
              <a:t>Του δείχνω με το χέρι τους κακούς, του μαθαίνω</a:t>
            </a:r>
            <a:br>
              <a:rPr lang="el-GR" i="1" dirty="0" smtClean="0"/>
            </a:br>
            <a:r>
              <a:rPr lang="el-GR" i="1" dirty="0" err="1" smtClean="0"/>
              <a:t>Oνόματα</a:t>
            </a:r>
            <a:r>
              <a:rPr lang="el-GR" i="1" dirty="0" smtClean="0"/>
              <a:t> σαν προσευχές, του τραγουδώ τους νεκρούς μας.</a:t>
            </a:r>
          </a:p>
          <a:p>
            <a:endParaRPr lang="el-GR" i="1" dirty="0"/>
          </a:p>
        </p:txBody>
      </p:sp>
      <p:sp>
        <p:nvSpPr>
          <p:cNvPr id="6" name="5 - Θέση περιεχομένου"/>
          <p:cNvSpPr>
            <a:spLocks noGrp="1"/>
          </p:cNvSpPr>
          <p:nvPr>
            <p:ph sz="half" idx="2"/>
          </p:nvPr>
        </p:nvSpPr>
        <p:spPr/>
        <p:txBody>
          <a:bodyPr>
            <a:normAutofit fontScale="70000" lnSpcReduction="20000"/>
          </a:bodyPr>
          <a:lstStyle/>
          <a:p>
            <a:r>
              <a:rPr lang="el-GR" dirty="0" smtClean="0"/>
              <a:t>Ο αντιθετικός σύνδεσμος εκφράζει την αντίδραση του παιδιού/λαού στην παραπλάνηση</a:t>
            </a:r>
          </a:p>
          <a:p>
            <a:r>
              <a:rPr lang="el-GR" dirty="0" smtClean="0"/>
              <a:t>Τώρα= σε μια εποχή ταραγμένη αφού πολλοί προσπάθησαν να εξαπατήσουν το παιδί/λαό ο ποιητής διαχωρίζει τη θέση του. Θα πει τα πράγματα με το όνομα τους για να γνωρίσει τους πραγματικούς του εχθρούς και να τιμήσει τους αληθινούς αγωνιστές ώστε ελεύθερο να πιστεύει, να αμφισβητεί, να αναθεωρεί και να προοδεύει.</a:t>
            </a:r>
          </a:p>
          <a:p>
            <a:endParaRPr lang="el-GR" dirty="0"/>
          </a:p>
        </p:txBody>
      </p:sp>
      <p:pic>
        <p:nvPicPr>
          <p:cNvPr id="57345" name="Picture 1" descr="C:\Users\User\Desktop\images.jpg"/>
          <p:cNvPicPr>
            <a:picLocks noChangeAspect="1" noChangeArrowheads="1"/>
          </p:cNvPicPr>
          <p:nvPr/>
        </p:nvPicPr>
        <p:blipFill>
          <a:blip r:embed="rId2"/>
          <a:srcRect/>
          <a:stretch>
            <a:fillRect/>
          </a:stretch>
        </p:blipFill>
        <p:spPr bwMode="auto">
          <a:xfrm>
            <a:off x="2071670" y="4214818"/>
            <a:ext cx="2581275" cy="17716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Ερμηνεία στιχ.9</a:t>
            </a:r>
            <a:endParaRPr lang="el-GR" dirty="0"/>
          </a:p>
        </p:txBody>
      </p:sp>
      <p:sp>
        <p:nvSpPr>
          <p:cNvPr id="6" name="5 - Θέση περιεχομένου"/>
          <p:cNvSpPr>
            <a:spLocks noGrp="1"/>
          </p:cNvSpPr>
          <p:nvPr>
            <p:ph sz="half" idx="1"/>
          </p:nvPr>
        </p:nvSpPr>
        <p:spPr/>
        <p:txBody>
          <a:bodyPr>
            <a:normAutofit fontScale="92500" lnSpcReduction="20000"/>
          </a:bodyPr>
          <a:lstStyle/>
          <a:p>
            <a:r>
              <a:rPr lang="el-GR" i="1" dirty="0" smtClean="0">
                <a:solidFill>
                  <a:srgbClr val="FFFF00"/>
                </a:solidFill>
                <a:effectLst>
                  <a:outerShdw blurRad="38100" dist="38100" dir="2700000" algn="tl">
                    <a:srgbClr val="000000">
                      <a:alpha val="43137"/>
                    </a:srgbClr>
                  </a:outerShdw>
                </a:effectLst>
              </a:rPr>
              <a:t>Α, φτάνει πια</a:t>
            </a:r>
            <a:r>
              <a:rPr lang="el-GR" i="1" dirty="0" smtClean="0"/>
              <a:t>! </a:t>
            </a:r>
            <a:r>
              <a:rPr lang="el-GR" i="1" dirty="0" smtClean="0">
                <a:solidFill>
                  <a:srgbClr val="FFFF00"/>
                </a:solidFill>
                <a:effectLst>
                  <a:outerShdw blurRad="38100" dist="38100" dir="2700000" algn="tl">
                    <a:srgbClr val="000000">
                      <a:alpha val="43137"/>
                    </a:srgbClr>
                  </a:outerShdw>
                </a:effectLst>
              </a:rPr>
              <a:t>Πρέπει</a:t>
            </a:r>
            <a:r>
              <a:rPr lang="el-GR" i="1" dirty="0" smtClean="0"/>
              <a:t> να λέμε την αλήθεια στα παιδιά.</a:t>
            </a:r>
          </a:p>
          <a:p>
            <a:pPr>
              <a:buNone/>
            </a:pPr>
            <a:endParaRPr lang="el-GR" i="1" dirty="0" smtClean="0"/>
          </a:p>
          <a:p>
            <a:endParaRPr lang="el-GR" dirty="0"/>
          </a:p>
        </p:txBody>
      </p:sp>
      <p:sp>
        <p:nvSpPr>
          <p:cNvPr id="7" name="6 - Θέση περιεχομένου"/>
          <p:cNvSpPr>
            <a:spLocks noGrp="1"/>
          </p:cNvSpPr>
          <p:nvPr>
            <p:ph sz="half" idx="2"/>
          </p:nvPr>
        </p:nvSpPr>
        <p:spPr/>
        <p:txBody>
          <a:bodyPr>
            <a:normAutofit fontScale="92500" lnSpcReduction="20000"/>
          </a:bodyPr>
          <a:lstStyle/>
          <a:p>
            <a:r>
              <a:rPr lang="el-GR" dirty="0" smtClean="0">
                <a:solidFill>
                  <a:srgbClr val="FFFF00"/>
                </a:solidFill>
                <a:effectLst>
                  <a:outerShdw blurRad="38100" dist="38100" dir="2700000" algn="tl">
                    <a:srgbClr val="000000">
                      <a:alpha val="43137"/>
                    </a:srgbClr>
                  </a:outerShdw>
                </a:effectLst>
              </a:rPr>
              <a:t>Η </a:t>
            </a:r>
            <a:r>
              <a:rPr lang="el-GR" dirty="0" err="1" smtClean="0">
                <a:solidFill>
                  <a:srgbClr val="FFFF00"/>
                </a:solidFill>
                <a:effectLst>
                  <a:outerShdw blurRad="38100" dist="38100" dir="2700000" algn="tl">
                    <a:srgbClr val="000000">
                      <a:alpha val="43137"/>
                    </a:srgbClr>
                  </a:outerShdw>
                </a:effectLst>
              </a:rPr>
              <a:t>επιφωνηματική</a:t>
            </a:r>
            <a:r>
              <a:rPr lang="el-GR" dirty="0" smtClean="0">
                <a:solidFill>
                  <a:srgbClr val="FFFF00"/>
                </a:solidFill>
                <a:effectLst>
                  <a:outerShdw blurRad="38100" dist="38100" dir="2700000" algn="tl">
                    <a:srgbClr val="000000">
                      <a:alpha val="43137"/>
                    </a:srgbClr>
                  </a:outerShdw>
                </a:effectLst>
              </a:rPr>
              <a:t> φράση </a:t>
            </a:r>
            <a:r>
              <a:rPr lang="el-GR" dirty="0" smtClean="0"/>
              <a:t>εκφράζει την αγανάκτηση του ποιητή, την οργή του για τους πνευματικούς ανθρώπους που αντί να διαφωτίζουν το λαό τον παραπλανούν για να τον ελέγχουν. Η ποίηση απαιτεί συνέπεια ανάμεσα στα λόγια και στις πράξεις, ο πνευματικός άνθρωπος </a:t>
            </a:r>
            <a:r>
              <a:rPr lang="el-GR" dirty="0" smtClean="0">
                <a:solidFill>
                  <a:srgbClr val="FFFF00"/>
                </a:solidFill>
                <a:effectLst>
                  <a:outerShdw blurRad="38100" dist="38100" dir="2700000" algn="tl">
                    <a:srgbClr val="000000">
                      <a:alpha val="43137"/>
                    </a:srgbClr>
                  </a:outerShdw>
                </a:effectLst>
              </a:rPr>
              <a:t>πρέπει</a:t>
            </a:r>
            <a:r>
              <a:rPr lang="el-GR" dirty="0" smtClean="0"/>
              <a:t> να λέει την αλήθεια.</a:t>
            </a:r>
            <a:endParaRPr lang="el-GR" dirty="0"/>
          </a:p>
        </p:txBody>
      </p:sp>
      <p:pic>
        <p:nvPicPr>
          <p:cNvPr id="56321" name="Picture 1" descr="C:\Users\User\Desktop\unnamed.jpg"/>
          <p:cNvPicPr>
            <a:picLocks noChangeAspect="1" noChangeArrowheads="1"/>
          </p:cNvPicPr>
          <p:nvPr/>
        </p:nvPicPr>
        <p:blipFill>
          <a:blip r:embed="rId2"/>
          <a:srcRect/>
          <a:stretch>
            <a:fillRect/>
          </a:stretch>
        </p:blipFill>
        <p:spPr bwMode="auto">
          <a:xfrm>
            <a:off x="1785918" y="2770627"/>
            <a:ext cx="3286148" cy="228714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Εναλλαγή στη χρήση ρηματικών προσώπων</a:t>
            </a:r>
            <a:endParaRPr lang="el-GR" dirty="0"/>
          </a:p>
        </p:txBody>
      </p:sp>
      <p:sp>
        <p:nvSpPr>
          <p:cNvPr id="3" name="2 - Θέση περιεχομένου"/>
          <p:cNvSpPr>
            <a:spLocks noGrp="1"/>
          </p:cNvSpPr>
          <p:nvPr>
            <p:ph sz="half" idx="1"/>
          </p:nvPr>
        </p:nvSpPr>
        <p:spPr/>
        <p:txBody>
          <a:bodyPr>
            <a:normAutofit fontScale="70000" lnSpcReduction="20000"/>
          </a:bodyPr>
          <a:lstStyle/>
          <a:p>
            <a:r>
              <a:rPr lang="el-GR" dirty="0" err="1" smtClean="0"/>
              <a:t>γ΄πληθυντικό</a:t>
            </a:r>
            <a:r>
              <a:rPr lang="el-GR" dirty="0" smtClean="0"/>
              <a:t> (του μιλούσανε)</a:t>
            </a:r>
          </a:p>
          <a:p>
            <a:r>
              <a:rPr lang="el-GR" b="1" dirty="0" err="1" smtClean="0"/>
              <a:t>α΄</a:t>
            </a:r>
            <a:r>
              <a:rPr lang="el-GR" b="1" dirty="0" smtClean="0"/>
              <a:t>  ενικό</a:t>
            </a:r>
            <a:r>
              <a:rPr lang="el-GR" i="1" dirty="0" smtClean="0"/>
              <a:t>(κάθομαι, του μιλώ, λέω, του δείχνω, του μαθαίνω, του τραγουδώ</a:t>
            </a:r>
            <a:r>
              <a:rPr lang="el-GR" dirty="0" smtClean="0"/>
              <a:t>)</a:t>
            </a:r>
          </a:p>
          <a:p>
            <a:pPr>
              <a:buNone/>
            </a:pPr>
            <a:endParaRPr lang="el-GR" dirty="0"/>
          </a:p>
        </p:txBody>
      </p:sp>
      <p:sp>
        <p:nvSpPr>
          <p:cNvPr id="4" name="3 - Θέση περιεχομένου"/>
          <p:cNvSpPr>
            <a:spLocks noGrp="1"/>
          </p:cNvSpPr>
          <p:nvPr>
            <p:ph sz="half" idx="2"/>
          </p:nvPr>
        </p:nvSpPr>
        <p:spPr/>
        <p:txBody>
          <a:bodyPr>
            <a:normAutofit fontScale="70000" lnSpcReduction="20000"/>
          </a:bodyPr>
          <a:lstStyle/>
          <a:p>
            <a:pPr lvl="0"/>
            <a:r>
              <a:rPr lang="el-GR" dirty="0" smtClean="0"/>
              <a:t>Οι κάθε λογής εξουσίες, το δικτατορικό καθεστώς που υποκύπτουν  σε σκοπιμότητες, αποσιωπούν, παραχαράσσουν, πλαστογραφούν την ιστορία.  </a:t>
            </a:r>
          </a:p>
          <a:p>
            <a:pPr lvl="0"/>
            <a:r>
              <a:rPr lang="el-GR" dirty="0" smtClean="0"/>
              <a:t>Τα έξι </a:t>
            </a:r>
            <a:r>
              <a:rPr lang="el-GR" dirty="0" err="1" smtClean="0"/>
              <a:t>πρωτοπρόσωπα</a:t>
            </a:r>
            <a:r>
              <a:rPr lang="el-GR" dirty="0" smtClean="0"/>
              <a:t> ρήματα, όλα σε χρόνο ενεστώτα που τονίζει τη διάρκεια, υπογραμμίζουν το ρόλο και την ευθύνη του ποιητή απέναντι στο κοινό του. Ο ποιητής, ο καλλιτέχνης, ο πνευματικός άνθρωπος οφείλει να αποκαταστήσει αλήθειες, να καταγγείλει ενόχους, να τιμήσει τη μνήμη νεκρών και ηρώων.</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85000" lnSpcReduction="10000"/>
          </a:bodyPr>
          <a:lstStyle/>
          <a:p>
            <a:r>
              <a:rPr lang="el-GR" b="1" dirty="0" err="1" smtClean="0"/>
              <a:t>α΄πληθυντικό</a:t>
            </a:r>
            <a:r>
              <a:rPr lang="el-GR" dirty="0" smtClean="0"/>
              <a:t>(να λέμε)</a:t>
            </a:r>
          </a:p>
          <a:p>
            <a:endParaRPr lang="el-GR" dirty="0" smtClean="0"/>
          </a:p>
          <a:p>
            <a:endParaRPr lang="el-GR" dirty="0"/>
          </a:p>
        </p:txBody>
      </p:sp>
      <p:sp>
        <p:nvSpPr>
          <p:cNvPr id="4" name="3 - Θέση περιεχομένου"/>
          <p:cNvSpPr>
            <a:spLocks noGrp="1"/>
          </p:cNvSpPr>
          <p:nvPr>
            <p:ph sz="half" idx="2"/>
          </p:nvPr>
        </p:nvSpPr>
        <p:spPr/>
        <p:txBody>
          <a:bodyPr>
            <a:normAutofit fontScale="85000" lnSpcReduction="10000"/>
          </a:bodyPr>
          <a:lstStyle/>
          <a:p>
            <a:pPr lvl="0"/>
            <a:r>
              <a:rPr lang="el-GR" dirty="0" smtClean="0"/>
              <a:t>Η μετάβαση από το </a:t>
            </a:r>
            <a:r>
              <a:rPr lang="el-GR" dirty="0" err="1" smtClean="0"/>
              <a:t>α΄ενικό</a:t>
            </a:r>
            <a:r>
              <a:rPr lang="el-GR" dirty="0" smtClean="0"/>
              <a:t> στο </a:t>
            </a:r>
            <a:r>
              <a:rPr lang="el-GR" dirty="0" err="1" smtClean="0"/>
              <a:t>α΄πληθυντικό</a:t>
            </a:r>
            <a:r>
              <a:rPr lang="el-GR" dirty="0" smtClean="0"/>
              <a:t> πρόσωπο σηματοδοτεί τη μετάβαση από την ατομική στη συλλογική - καθολική ευθύνη. Οι ποιητές και γενικότερα οι πολιτικοί και πνευματικοί άνθρωποι ενός τόπου έχουν χρέος να πουν την αλήθεια συμβάλλοντας στη σωστή διαπαιδαγώγηση των νέων.</a:t>
            </a:r>
          </a:p>
          <a:p>
            <a:endParaRPr lang="el-GR" dirty="0"/>
          </a:p>
        </p:txBody>
      </p:sp>
      <p:pic>
        <p:nvPicPr>
          <p:cNvPr id="54273" name="Picture 1" descr="C:\Users\User\Desktop\owl-teacher-cartoon-character-with-a-pointer.jpg"/>
          <p:cNvPicPr>
            <a:picLocks noChangeAspect="1" noChangeArrowheads="1"/>
          </p:cNvPicPr>
          <p:nvPr/>
        </p:nvPicPr>
        <p:blipFill>
          <a:blip r:embed="rId2" cstate="print"/>
          <a:srcRect/>
          <a:stretch>
            <a:fillRect/>
          </a:stretch>
        </p:blipFill>
        <p:spPr bwMode="auto">
          <a:xfrm>
            <a:off x="642910" y="2928934"/>
            <a:ext cx="2658132" cy="257174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Και τέλος οι προβληματισμοί και δύο ακόμα ποιητών για τα μηνύματα της ποιητικής τέχνης</a:t>
            </a:r>
            <a:endParaRPr lang="el-GR" sz="2800" dirty="0"/>
          </a:p>
        </p:txBody>
      </p:sp>
      <p:pic>
        <p:nvPicPr>
          <p:cNvPr id="5" name="4 - Θέση περιεχομένου" descr="αρχείο λήψης.jpg"/>
          <p:cNvPicPr>
            <a:picLocks noGrp="1" noChangeAspect="1"/>
          </p:cNvPicPr>
          <p:nvPr>
            <p:ph sz="half" idx="1"/>
          </p:nvPr>
        </p:nvPicPr>
        <p:blipFill>
          <a:blip r:embed="rId2"/>
          <a:stretch>
            <a:fillRect/>
          </a:stretch>
        </p:blipFill>
        <p:spPr>
          <a:xfrm>
            <a:off x="714348" y="2000240"/>
            <a:ext cx="3143272" cy="3286147"/>
          </a:xfrm>
        </p:spPr>
      </p:pic>
      <p:pic>
        <p:nvPicPr>
          <p:cNvPr id="101378" name="Picture 2" descr="C:\Users\User\Desktop\Dru2dTAXcAADh-l.jpg"/>
          <p:cNvPicPr>
            <a:picLocks noGrp="1" noChangeAspect="1" noChangeArrowheads="1"/>
          </p:cNvPicPr>
          <p:nvPr>
            <p:ph sz="half" idx="2"/>
          </p:nvPr>
        </p:nvPicPr>
        <p:blipFill>
          <a:blip r:embed="rId3"/>
          <a:stretch>
            <a:fillRect/>
          </a:stretch>
        </p:blipFill>
        <p:spPr bwMode="auto">
          <a:xfrm>
            <a:off x="5276850" y="2027237"/>
            <a:ext cx="3657600" cy="3657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4294967295"/>
          </p:nvPr>
        </p:nvSpPr>
        <p:spPr>
          <a:xfrm>
            <a:off x="1644650" y="1447800"/>
            <a:ext cx="7499350" cy="4800600"/>
          </a:xfrm>
        </p:spPr>
        <p:txBody>
          <a:bodyPr>
            <a:normAutofit fontScale="70000" lnSpcReduction="20000"/>
          </a:bodyPr>
          <a:lstStyle/>
          <a:p>
            <a:pPr>
              <a:buNone/>
            </a:pPr>
            <a:r>
              <a:rPr lang="el-GR" i="1" dirty="0" smtClean="0"/>
              <a:t>Και να αδελφέ μου που μάθαμε να κουβεντιάζουμε ήσυχα κι απλά</a:t>
            </a:r>
            <a:endParaRPr lang="el-GR" dirty="0" smtClean="0"/>
          </a:p>
          <a:p>
            <a:pPr>
              <a:buNone/>
            </a:pPr>
            <a:r>
              <a:rPr lang="el-GR" i="1" dirty="0" smtClean="0"/>
              <a:t>Καταλαβαινόμαστε τώρα, δε χρειάζονται περισσότερα</a:t>
            </a:r>
            <a:endParaRPr lang="el-GR" dirty="0" smtClean="0"/>
          </a:p>
          <a:p>
            <a:pPr>
              <a:buNone/>
            </a:pPr>
            <a:r>
              <a:rPr lang="el-GR" i="1" dirty="0" smtClean="0"/>
              <a:t>Κι αύριο λέω θα γίνουμε ακόμα πιο απλοί.</a:t>
            </a:r>
            <a:endParaRPr lang="el-GR" dirty="0" smtClean="0"/>
          </a:p>
          <a:p>
            <a:pPr>
              <a:buNone/>
            </a:pPr>
            <a:r>
              <a:rPr lang="el-GR" i="1" dirty="0" smtClean="0"/>
              <a:t>Θα βρούμε αυτά τα λόγια που παίρνουνε το ίδιο βάρος σ' όλες τις καρδιές, σ' όλα τα χείλη</a:t>
            </a:r>
            <a:endParaRPr lang="el-GR" dirty="0" smtClean="0"/>
          </a:p>
          <a:p>
            <a:pPr>
              <a:buNone/>
            </a:pPr>
            <a:r>
              <a:rPr lang="el-GR" i="1" dirty="0" err="1" smtClean="0"/>
              <a:t>΄Ετσι</a:t>
            </a:r>
            <a:r>
              <a:rPr lang="el-GR" i="1" dirty="0" smtClean="0"/>
              <a:t> να λέμε πια τα σύκα-σύκα και τη σκάφη-σκάφη</a:t>
            </a:r>
            <a:endParaRPr lang="el-GR" dirty="0" smtClean="0"/>
          </a:p>
          <a:p>
            <a:pPr>
              <a:buNone/>
            </a:pPr>
            <a:r>
              <a:rPr lang="el-GR" i="1" dirty="0" smtClean="0"/>
              <a:t>Κι έτσι που να χαμογελάνε οι άλλοι και να λένε,</a:t>
            </a:r>
            <a:endParaRPr lang="el-GR" dirty="0" smtClean="0"/>
          </a:p>
          <a:p>
            <a:pPr>
              <a:buNone/>
            </a:pPr>
            <a:r>
              <a:rPr lang="el-GR" i="1" dirty="0" smtClean="0"/>
              <a:t>"Τέτοια ποιήματα, σου φτιάχνουμε εκατό την ώρα"</a:t>
            </a:r>
            <a:endParaRPr lang="el-GR" dirty="0" smtClean="0"/>
          </a:p>
          <a:p>
            <a:pPr>
              <a:buNone/>
            </a:pPr>
            <a:r>
              <a:rPr lang="el-GR" i="1" dirty="0" smtClean="0"/>
              <a:t>Αυτό θέλουμε κι εμείς.</a:t>
            </a:r>
            <a:endParaRPr lang="el-GR" dirty="0" smtClean="0"/>
          </a:p>
          <a:p>
            <a:pPr>
              <a:buNone/>
            </a:pPr>
            <a:r>
              <a:rPr lang="el-GR" i="1" dirty="0" smtClean="0"/>
              <a:t>Γιατί εμείς δεν τραγουδάμε για να ξεχωρίσουμε αδελφέ μου απ' τον κόσμο.</a:t>
            </a:r>
            <a:endParaRPr lang="el-GR" dirty="0" smtClean="0"/>
          </a:p>
          <a:p>
            <a:pPr>
              <a:buNone/>
            </a:pPr>
            <a:r>
              <a:rPr lang="el-GR" i="1" dirty="0" smtClean="0"/>
              <a:t>Εμείς τραγουδάμε για να σμίξουμε τον κόσμο./(...)</a:t>
            </a:r>
            <a:r>
              <a:rPr lang="el-GR" dirty="0" smtClean="0"/>
              <a:t> </a:t>
            </a:r>
          </a:p>
          <a:p>
            <a:endParaRPr lang="el-GR" dirty="0"/>
          </a:p>
        </p:txBody>
      </p:sp>
      <p:sp>
        <p:nvSpPr>
          <p:cNvPr id="5" name="4 - Τίτλος"/>
          <p:cNvSpPr>
            <a:spLocks noGrp="1"/>
          </p:cNvSpPr>
          <p:nvPr>
            <p:ph type="title" idx="4294967295"/>
          </p:nvPr>
        </p:nvSpPr>
        <p:spPr>
          <a:xfrm>
            <a:off x="1644650" y="274638"/>
            <a:ext cx="7499350" cy="1143000"/>
          </a:xfrm>
        </p:spPr>
        <p:txBody>
          <a:bodyPr>
            <a:normAutofit fontScale="90000"/>
          </a:bodyPr>
          <a:lstStyle/>
          <a:p>
            <a:r>
              <a:rPr lang="el-GR" dirty="0" smtClean="0"/>
              <a:t>Γιάννης Ρίτσος («Καπνισμένο Τσουκάλι»)</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571604" y="1428736"/>
            <a:ext cx="6143668" cy="1754326"/>
          </a:xfrm>
          <a:prstGeom prst="rect">
            <a:avLst/>
          </a:prstGeom>
        </p:spPr>
        <p:txBody>
          <a:bodyPr wrap="square">
            <a:spAutoFit/>
          </a:bodyPr>
          <a:lstStyle/>
          <a:p>
            <a:r>
              <a:rPr lang="el-GR" dirty="0" smtClean="0"/>
              <a:t>Δε θέλω τίποτε άλλο παρά να μιλήσω απλά, να μου δοθεί ετούτη η χάρη. Γιατί και το τραγούδι το φορτώσαμε με τόσες μουσικές που σιγά σιγά βουλιάζει και την τέχνη μας τη στολίσαμε τόσο πολύ που φαγώθηκε από τα μαλάματα το πρόσωπό της κι είναι καιρός να πούμε τα λιγοστά μας λόγια γιατί η ψυχή μας αύριο κάνει πανιά.</a:t>
            </a:r>
            <a:endParaRPr lang="el-GR" dirty="0"/>
          </a:p>
        </p:txBody>
      </p:sp>
      <p:sp>
        <p:nvSpPr>
          <p:cNvPr id="5" name="4 - Τίτλος"/>
          <p:cNvSpPr>
            <a:spLocks noGrp="1"/>
          </p:cNvSpPr>
          <p:nvPr>
            <p:ph type="title"/>
          </p:nvPr>
        </p:nvSpPr>
        <p:spPr/>
        <p:txBody>
          <a:bodyPr>
            <a:normAutofit fontScale="90000"/>
          </a:bodyPr>
          <a:lstStyle/>
          <a:p>
            <a:r>
              <a:rPr lang="el-GR" sz="3200" dirty="0" smtClean="0"/>
              <a:t> «Ένας γέροντας στην ακροποταμιά»</a:t>
            </a:r>
            <a:br>
              <a:rPr lang="el-GR" sz="3200" dirty="0" smtClean="0"/>
            </a:br>
            <a:r>
              <a:rPr lang="el-GR" sz="3200" dirty="0" smtClean="0"/>
              <a:t>Γιώργος Σεφέρης (απόσπασμα)</a:t>
            </a:r>
            <a:br>
              <a:rPr lang="el-GR" sz="3200" dirty="0" smtClean="0"/>
            </a:br>
            <a:endParaRPr lang="el-GR" sz="3200"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711" y="592438"/>
            <a:ext cx="7155122" cy="996518"/>
          </a:xfrm>
          <a:prstGeom prst="rect">
            <a:avLst/>
          </a:prstGeom>
        </p:spPr>
        <p:txBody>
          <a:bodyPr vert="horz" wrap="square" lIns="0" tIns="11520" rIns="0" bIns="0" rtlCol="0">
            <a:spAutoFit/>
          </a:bodyPr>
          <a:lstStyle/>
          <a:p>
            <a:pPr marL="11520">
              <a:spcBef>
                <a:spcPts val="91"/>
              </a:spcBef>
            </a:pPr>
            <a:r>
              <a:rPr sz="3200" b="1" dirty="0">
                <a:solidFill>
                  <a:schemeClr val="tx1"/>
                </a:solidFill>
                <a:latin typeface="+mn-lt"/>
                <a:cs typeface="Arial"/>
              </a:rPr>
              <a:t>ΜΑΝΟΛΗΣ </a:t>
            </a:r>
            <a:r>
              <a:rPr sz="3200" b="1" spc="-5" dirty="0">
                <a:solidFill>
                  <a:schemeClr val="tx1"/>
                </a:solidFill>
                <a:latin typeface="+mn-lt"/>
                <a:cs typeface="Arial"/>
              </a:rPr>
              <a:t>ΑΝΑΓΝΩΣΤΑΚΗΣ</a:t>
            </a:r>
            <a:r>
              <a:rPr sz="3200" b="1" spc="-23" dirty="0">
                <a:solidFill>
                  <a:schemeClr val="tx1"/>
                </a:solidFill>
                <a:latin typeface="+mn-lt"/>
                <a:cs typeface="Arial"/>
              </a:rPr>
              <a:t> </a:t>
            </a:r>
            <a:r>
              <a:rPr sz="3200" b="1" dirty="0">
                <a:solidFill>
                  <a:schemeClr val="tx1"/>
                </a:solidFill>
                <a:latin typeface="+mn-lt"/>
                <a:cs typeface="Arial"/>
              </a:rPr>
              <a:t>(1925-2005</a:t>
            </a:r>
            <a:r>
              <a:rPr sz="2900" b="1" dirty="0">
                <a:solidFill>
                  <a:schemeClr val="tx1"/>
                </a:solidFill>
                <a:latin typeface="Arial"/>
                <a:cs typeface="Arial"/>
              </a:rPr>
              <a:t>)</a:t>
            </a:r>
            <a:endParaRPr sz="2900">
              <a:solidFill>
                <a:schemeClr val="tx1"/>
              </a:solidFill>
              <a:latin typeface="Arial"/>
              <a:cs typeface="Arial"/>
            </a:endParaRPr>
          </a:p>
        </p:txBody>
      </p:sp>
      <p:sp>
        <p:nvSpPr>
          <p:cNvPr id="3" name="object 3"/>
          <p:cNvSpPr txBox="1"/>
          <p:nvPr/>
        </p:nvSpPr>
        <p:spPr>
          <a:xfrm>
            <a:off x="543573" y="1425772"/>
            <a:ext cx="8118467" cy="4984095"/>
          </a:xfrm>
          <a:prstGeom prst="rect">
            <a:avLst/>
          </a:prstGeom>
        </p:spPr>
        <p:txBody>
          <a:bodyPr vert="horz" wrap="square" lIns="0" tIns="150914" rIns="0" bIns="0" rtlCol="0">
            <a:spAutoFit/>
          </a:bodyPr>
          <a:lstStyle/>
          <a:p>
            <a:pPr marL="11520">
              <a:spcBef>
                <a:spcPts val="1188"/>
              </a:spcBef>
              <a:buFont typeface="Arial" pitchFamily="34" charset="0"/>
              <a:buChar char="•"/>
            </a:pPr>
            <a:r>
              <a:rPr sz="2400" dirty="0">
                <a:latin typeface="Calibri Light"/>
                <a:cs typeface="Arial"/>
              </a:rPr>
              <a:t>Η </a:t>
            </a:r>
            <a:r>
              <a:rPr sz="2400" spc="-5" dirty="0">
                <a:latin typeface="Calibri Light"/>
                <a:cs typeface="Arial"/>
              </a:rPr>
              <a:t>ΖΩΗ</a:t>
            </a:r>
            <a:r>
              <a:rPr sz="2400" spc="14" dirty="0">
                <a:latin typeface="Calibri Light"/>
                <a:cs typeface="Arial"/>
              </a:rPr>
              <a:t> </a:t>
            </a:r>
            <a:r>
              <a:rPr sz="2400" dirty="0">
                <a:latin typeface="Calibri Light"/>
                <a:cs typeface="Arial"/>
              </a:rPr>
              <a:t>ΤΟΥ</a:t>
            </a:r>
            <a:endParaRPr sz="2400">
              <a:latin typeface="Calibri Light"/>
              <a:cs typeface="Arial"/>
            </a:endParaRPr>
          </a:p>
          <a:p>
            <a:pPr marL="305285" marR="4608" indent="-293764">
              <a:lnSpc>
                <a:spcPct val="93100"/>
              </a:lnSpc>
              <a:spcBef>
                <a:spcPts val="1293"/>
              </a:spcBef>
              <a:buFont typeface="Arial" pitchFamily="34" charset="0"/>
              <a:buChar char="•"/>
            </a:pPr>
            <a:r>
              <a:rPr sz="2400" spc="5" dirty="0">
                <a:latin typeface="Calibri Light"/>
                <a:cs typeface="Arial"/>
              </a:rPr>
              <a:t>Γεννήθηκε </a:t>
            </a:r>
            <a:r>
              <a:rPr sz="2400" dirty="0">
                <a:latin typeface="Calibri Light"/>
                <a:cs typeface="Arial"/>
              </a:rPr>
              <a:t>στη Θεσσαλονίκη και </a:t>
            </a:r>
            <a:r>
              <a:rPr sz="2400" spc="-5" dirty="0">
                <a:latin typeface="Calibri Light"/>
                <a:cs typeface="Arial"/>
              </a:rPr>
              <a:t>σπούδασε ιατρική. </a:t>
            </a:r>
            <a:r>
              <a:rPr sz="2400" dirty="0">
                <a:latin typeface="Calibri Light"/>
                <a:cs typeface="Arial"/>
              </a:rPr>
              <a:t>Πήρε την  ειδικότητα της ακτινολογίας στη Βιέννη. Άσκησε το  επάγγελμα του </a:t>
            </a:r>
            <a:r>
              <a:rPr sz="2400" spc="-5" dirty="0">
                <a:latin typeface="Calibri Light"/>
                <a:cs typeface="Arial"/>
              </a:rPr>
              <a:t>γιατρού </a:t>
            </a:r>
            <a:r>
              <a:rPr sz="2400" dirty="0">
                <a:latin typeface="Calibri Light"/>
                <a:cs typeface="Arial"/>
              </a:rPr>
              <a:t>μέχρι το 1978 στη Θεσσαλονίκη  και κατόπιν στην</a:t>
            </a:r>
            <a:r>
              <a:rPr sz="2400" spc="-14" dirty="0">
                <a:latin typeface="Calibri Light"/>
                <a:cs typeface="Arial"/>
              </a:rPr>
              <a:t> </a:t>
            </a:r>
            <a:r>
              <a:rPr sz="2400" dirty="0">
                <a:latin typeface="Calibri Light"/>
                <a:cs typeface="Arial"/>
              </a:rPr>
              <a:t>Αθήνα.</a:t>
            </a:r>
            <a:endParaRPr sz="2400">
              <a:latin typeface="Calibri Light"/>
              <a:cs typeface="Arial"/>
            </a:endParaRPr>
          </a:p>
          <a:p>
            <a:pPr marL="305285" marR="31680" indent="-293764">
              <a:lnSpc>
                <a:spcPct val="93100"/>
              </a:lnSpc>
              <a:spcBef>
                <a:spcPts val="1284"/>
              </a:spcBef>
              <a:buFont typeface="Arial" pitchFamily="34" charset="0"/>
              <a:buChar char="•"/>
            </a:pPr>
            <a:r>
              <a:rPr sz="2400" dirty="0">
                <a:latin typeface="Calibri Light"/>
                <a:cs typeface="Arial"/>
              </a:rPr>
              <a:t>Πολιτικά στρατευμένος από νεαρή ηλικία στο </a:t>
            </a:r>
            <a:r>
              <a:rPr sz="2400" spc="-5" dirty="0">
                <a:latin typeface="Calibri Light"/>
                <a:cs typeface="Arial"/>
              </a:rPr>
              <a:t>χώρο </a:t>
            </a:r>
            <a:r>
              <a:rPr sz="2400" dirty="0">
                <a:latin typeface="Calibri Light"/>
                <a:cs typeface="Arial"/>
              </a:rPr>
              <a:t>της  ανανεωτικής </a:t>
            </a:r>
            <a:r>
              <a:rPr sz="2400" spc="-5" dirty="0">
                <a:latin typeface="Calibri Light"/>
                <a:cs typeface="Arial"/>
              </a:rPr>
              <a:t>αριστεράς. </a:t>
            </a:r>
            <a:r>
              <a:rPr sz="2400" dirty="0">
                <a:latin typeface="Calibri Light"/>
                <a:cs typeface="Arial"/>
              </a:rPr>
              <a:t>Πήρε μέρος στην Εθνική  Αντίσταση και κατά τη </a:t>
            </a:r>
            <a:r>
              <a:rPr sz="2400" spc="-5" dirty="0">
                <a:latin typeface="Calibri Light"/>
                <a:cs typeface="Arial"/>
              </a:rPr>
              <a:t>διάρκεια </a:t>
            </a:r>
            <a:r>
              <a:rPr sz="2400" dirty="0">
                <a:latin typeface="Calibri Light"/>
                <a:cs typeface="Arial"/>
              </a:rPr>
              <a:t>του Εμφυλίου  καταδικάστηκε από το </a:t>
            </a:r>
            <a:r>
              <a:rPr sz="2400" spc="-5" dirty="0">
                <a:latin typeface="Calibri Light"/>
                <a:cs typeface="Arial"/>
              </a:rPr>
              <a:t>στρατοδικείο </a:t>
            </a:r>
            <a:r>
              <a:rPr sz="2400" dirty="0">
                <a:latin typeface="Calibri Light"/>
                <a:cs typeface="Arial"/>
              </a:rPr>
              <a:t>σε θάνατο για την  παράνομη πολιτική του </a:t>
            </a:r>
            <a:r>
              <a:rPr sz="2400" spc="-5" dirty="0">
                <a:latin typeface="Calibri Light"/>
                <a:cs typeface="Arial"/>
              </a:rPr>
              <a:t>δράση (1949). </a:t>
            </a:r>
            <a:r>
              <a:rPr sz="2400" dirty="0">
                <a:latin typeface="Calibri Light"/>
                <a:cs typeface="Arial"/>
              </a:rPr>
              <a:t>Αποφυλακίστηκε με  τη γενική αμνηστία του 1951.</a:t>
            </a:r>
            <a:endParaRPr sz="2400">
              <a:latin typeface="Calibri Light"/>
              <a:cs typeface="Arial"/>
            </a:endParaRPr>
          </a:p>
          <a:p>
            <a:pPr marL="11520">
              <a:spcBef>
                <a:spcPts val="1089"/>
              </a:spcBef>
              <a:buFont typeface="Arial" pitchFamily="34" charset="0"/>
              <a:buChar char="•"/>
            </a:pPr>
            <a:r>
              <a:rPr sz="2400" dirty="0">
                <a:latin typeface="Calibri Light"/>
                <a:cs typeface="Arial"/>
              </a:rPr>
              <a:t>Πέθανε στην Αθήνα </a:t>
            </a:r>
            <a:r>
              <a:rPr sz="2400" spc="-5" dirty="0">
                <a:latin typeface="Calibri Light"/>
                <a:cs typeface="Arial"/>
              </a:rPr>
              <a:t>στις </a:t>
            </a:r>
            <a:r>
              <a:rPr sz="2400" dirty="0">
                <a:latin typeface="Calibri Light"/>
                <a:cs typeface="Arial"/>
              </a:rPr>
              <a:t>23 Ιουνίου</a:t>
            </a:r>
            <a:r>
              <a:rPr sz="2400" spc="18" dirty="0">
                <a:latin typeface="Calibri Light"/>
                <a:cs typeface="Arial"/>
              </a:rPr>
              <a:t> </a:t>
            </a:r>
            <a:r>
              <a:rPr sz="2400" dirty="0">
                <a:latin typeface="Calibri Light"/>
                <a:cs typeface="Arial"/>
              </a:rPr>
              <a:t>2005.</a:t>
            </a:r>
            <a:endParaRPr sz="2400">
              <a:latin typeface="Calibri Light"/>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684" y="623560"/>
            <a:ext cx="7939963" cy="3695205"/>
          </a:xfrm>
          <a:prstGeom prst="rect">
            <a:avLst/>
          </a:prstGeom>
        </p:spPr>
        <p:txBody>
          <a:bodyPr vert="horz" wrap="square" lIns="0" tIns="11520" rIns="0" bIns="0" rtlCol="0">
            <a:spAutoFit/>
          </a:bodyPr>
          <a:lstStyle/>
          <a:p>
            <a:pPr marL="11520">
              <a:spcBef>
                <a:spcPts val="91"/>
              </a:spcBef>
            </a:pPr>
            <a:r>
              <a:rPr sz="2000" spc="-9" dirty="0">
                <a:latin typeface="Calibri" pitchFamily="34" charset="0"/>
                <a:cs typeface="Calibri" pitchFamily="34" charset="0"/>
              </a:rPr>
              <a:t>ΤΟ </a:t>
            </a:r>
            <a:r>
              <a:rPr sz="2000" spc="-9">
                <a:latin typeface="Calibri" pitchFamily="34" charset="0"/>
                <a:cs typeface="Calibri" pitchFamily="34" charset="0"/>
              </a:rPr>
              <a:t>ΕΡΓΟ</a:t>
            </a:r>
            <a:r>
              <a:rPr sz="2000" spc="5">
                <a:latin typeface="Calibri" pitchFamily="34" charset="0"/>
                <a:cs typeface="Calibri" pitchFamily="34" charset="0"/>
              </a:rPr>
              <a:t> </a:t>
            </a:r>
            <a:r>
              <a:rPr sz="2000" spc="-5" smtClean="0">
                <a:latin typeface="Calibri" pitchFamily="34" charset="0"/>
                <a:cs typeface="Calibri" pitchFamily="34" charset="0"/>
              </a:rPr>
              <a:t>ΤΟ</a:t>
            </a:r>
            <a:endParaRPr lang="en-US" sz="2000" spc="-5" dirty="0" smtClean="0">
              <a:latin typeface="Calibri" pitchFamily="34" charset="0"/>
              <a:cs typeface="Calibri" pitchFamily="34" charset="0"/>
            </a:endParaRPr>
          </a:p>
          <a:p>
            <a:pPr marL="11520">
              <a:spcBef>
                <a:spcPts val="91"/>
              </a:spcBef>
            </a:pPr>
            <a:r>
              <a:rPr lang="el-GR" sz="2000" u="sng" spc="-5" dirty="0" smtClean="0">
                <a:latin typeface="Calibri" pitchFamily="34" charset="0"/>
                <a:cs typeface="Calibri" pitchFamily="34" charset="0"/>
              </a:rPr>
              <a:t>Γενικά χαρακτηριστικά</a:t>
            </a:r>
            <a:endParaRPr sz="2000" u="sng" smtClean="0">
              <a:latin typeface="Calibri" pitchFamily="34" charset="0"/>
              <a:cs typeface="Calibri" pitchFamily="34" charset="0"/>
            </a:endParaRPr>
          </a:p>
          <a:p>
            <a:pPr marL="109442">
              <a:lnSpc>
                <a:spcPts val="2939"/>
              </a:lnSpc>
              <a:spcBef>
                <a:spcPts val="1070"/>
              </a:spcBef>
            </a:pPr>
            <a:r>
              <a:rPr sz="2000" spc="-5" smtClean="0">
                <a:latin typeface="Calibri" pitchFamily="34" charset="0"/>
                <a:cs typeface="Calibri" pitchFamily="34" charset="0"/>
              </a:rPr>
              <a:t>Είναι </a:t>
            </a:r>
            <a:r>
              <a:rPr sz="2000" spc="-5" dirty="0">
                <a:latin typeface="Calibri" pitchFamily="34" charset="0"/>
                <a:cs typeface="Calibri" pitchFamily="34" charset="0"/>
              </a:rPr>
              <a:t>από </a:t>
            </a:r>
            <a:r>
              <a:rPr sz="2000" spc="-9" dirty="0">
                <a:latin typeface="Calibri" pitchFamily="34" charset="0"/>
                <a:cs typeface="Calibri" pitchFamily="34" charset="0"/>
              </a:rPr>
              <a:t>τους </a:t>
            </a:r>
            <a:r>
              <a:rPr sz="2000" spc="-5" dirty="0">
                <a:latin typeface="Calibri" pitchFamily="34" charset="0"/>
                <a:cs typeface="Calibri" pitchFamily="34" charset="0"/>
              </a:rPr>
              <a:t>πιο αντιπροσωπευτικούς ποιητές</a:t>
            </a:r>
            <a:r>
              <a:rPr sz="2000" spc="45" dirty="0">
                <a:latin typeface="Calibri" pitchFamily="34" charset="0"/>
                <a:cs typeface="Calibri" pitchFamily="34" charset="0"/>
              </a:rPr>
              <a:t> </a:t>
            </a:r>
            <a:r>
              <a:rPr sz="2000" dirty="0">
                <a:latin typeface="Calibri" pitchFamily="34" charset="0"/>
                <a:cs typeface="Calibri" pitchFamily="34" charset="0"/>
              </a:rPr>
              <a:t>της</a:t>
            </a:r>
            <a:endParaRPr sz="2000">
              <a:latin typeface="Calibri" pitchFamily="34" charset="0"/>
              <a:cs typeface="Calibri" pitchFamily="34" charset="0"/>
            </a:endParaRPr>
          </a:p>
          <a:p>
            <a:pPr marL="403206">
              <a:lnSpc>
                <a:spcPts val="2939"/>
              </a:lnSpc>
            </a:pPr>
            <a:r>
              <a:rPr sz="2000" b="1" spc="-5" dirty="0">
                <a:latin typeface="Calibri" pitchFamily="34" charset="0"/>
                <a:cs typeface="Calibri" pitchFamily="34" charset="0"/>
              </a:rPr>
              <a:t>πρώτης μεταπολεμικής</a:t>
            </a:r>
            <a:r>
              <a:rPr sz="2000" b="1" dirty="0">
                <a:latin typeface="Calibri" pitchFamily="34" charset="0"/>
                <a:cs typeface="Calibri" pitchFamily="34" charset="0"/>
              </a:rPr>
              <a:t> </a:t>
            </a:r>
            <a:r>
              <a:rPr sz="2000" b="1" spc="-5" dirty="0">
                <a:latin typeface="Calibri" pitchFamily="34" charset="0"/>
                <a:cs typeface="Calibri" pitchFamily="34" charset="0"/>
              </a:rPr>
              <a:t>γενιάς.</a:t>
            </a:r>
            <a:endParaRPr sz="2000">
              <a:latin typeface="Calibri" pitchFamily="34" charset="0"/>
              <a:cs typeface="Calibri" pitchFamily="34" charset="0"/>
            </a:endParaRPr>
          </a:p>
          <a:p>
            <a:pPr marL="403206" marR="4608" indent="-293764">
              <a:lnSpc>
                <a:spcPct val="92900"/>
              </a:lnSpc>
              <a:spcBef>
                <a:spcPts val="1288"/>
              </a:spcBef>
            </a:pPr>
            <a:r>
              <a:rPr sz="2000" dirty="0">
                <a:latin typeface="Calibri" pitchFamily="34" charset="0"/>
                <a:cs typeface="Calibri" pitchFamily="34" charset="0"/>
              </a:rPr>
              <a:t>Η γενιά </a:t>
            </a:r>
            <a:r>
              <a:rPr sz="2000" spc="-5" dirty="0">
                <a:latin typeface="Calibri" pitchFamily="34" charset="0"/>
                <a:cs typeface="Calibri" pitchFamily="34" charset="0"/>
              </a:rPr>
              <a:t>αυτή που έζησε την κατοχή </a:t>
            </a:r>
            <a:r>
              <a:rPr sz="2000" dirty="0">
                <a:latin typeface="Calibri" pitchFamily="34" charset="0"/>
                <a:cs typeface="Calibri" pitchFamily="34" charset="0"/>
              </a:rPr>
              <a:t>και </a:t>
            </a:r>
            <a:r>
              <a:rPr sz="2000" spc="-5" dirty="0">
                <a:latin typeface="Calibri" pitchFamily="34" charset="0"/>
                <a:cs typeface="Calibri" pitchFamily="34" charset="0"/>
              </a:rPr>
              <a:t>την αντίσταση,  σημαδεύτηκε από τον χαρακτηρισμό </a:t>
            </a:r>
            <a:r>
              <a:rPr sz="2000" spc="-9" dirty="0">
                <a:latin typeface="Calibri" pitchFamily="34" charset="0"/>
                <a:cs typeface="Calibri" pitchFamily="34" charset="0"/>
              </a:rPr>
              <a:t>“</a:t>
            </a:r>
            <a:r>
              <a:rPr sz="2000" b="1" spc="-9" dirty="0">
                <a:latin typeface="Calibri" pitchFamily="34" charset="0"/>
                <a:cs typeface="Calibri" pitchFamily="34" charset="0"/>
              </a:rPr>
              <a:t>ποίηση </a:t>
            </a:r>
            <a:r>
              <a:rPr sz="2000" b="1" spc="-5" dirty="0">
                <a:latin typeface="Calibri" pitchFamily="34" charset="0"/>
                <a:cs typeface="Calibri" pitchFamily="34" charset="0"/>
              </a:rPr>
              <a:t>της  ήττας</a:t>
            </a:r>
            <a:r>
              <a:rPr sz="2000" spc="-5" dirty="0">
                <a:latin typeface="Calibri" pitchFamily="34" charset="0"/>
                <a:cs typeface="Calibri" pitchFamily="34" charset="0"/>
              </a:rPr>
              <a:t>”, καθώς </a:t>
            </a:r>
            <a:r>
              <a:rPr sz="2000" dirty="0">
                <a:latin typeface="Calibri" pitchFamily="34" charset="0"/>
                <a:cs typeface="Calibri" pitchFamily="34" charset="0"/>
              </a:rPr>
              <a:t>πολλοί </a:t>
            </a:r>
            <a:r>
              <a:rPr sz="2000" spc="-5" dirty="0">
                <a:latin typeface="Calibri" pitchFamily="34" charset="0"/>
                <a:cs typeface="Calibri" pitchFamily="34" charset="0"/>
              </a:rPr>
              <a:t>δημιουργοί </a:t>
            </a:r>
            <a:r>
              <a:rPr sz="2000" dirty="0">
                <a:latin typeface="Calibri" pitchFamily="34" charset="0"/>
                <a:cs typeface="Calibri" pitchFamily="34" charset="0"/>
              </a:rPr>
              <a:t>της </a:t>
            </a:r>
            <a:r>
              <a:rPr sz="2000" spc="-5" dirty="0">
                <a:latin typeface="Calibri" pitchFamily="34" charset="0"/>
                <a:cs typeface="Calibri" pitchFamily="34" charset="0"/>
              </a:rPr>
              <a:t>διέγραψαν την  πορεία από την αισιόδοξη πίστη </a:t>
            </a:r>
            <a:r>
              <a:rPr sz="2000" dirty="0">
                <a:latin typeface="Calibri" pitchFamily="34" charset="0"/>
                <a:cs typeface="Calibri" pitchFamily="34" charset="0"/>
              </a:rPr>
              <a:t>στο </a:t>
            </a:r>
            <a:r>
              <a:rPr sz="2000" spc="-5" dirty="0">
                <a:latin typeface="Calibri" pitchFamily="34" charset="0"/>
                <a:cs typeface="Calibri" pitchFamily="34" charset="0"/>
              </a:rPr>
              <a:t>κομμουνιστικό  </a:t>
            </a:r>
            <a:r>
              <a:rPr sz="2000" dirty="0">
                <a:latin typeface="Calibri" pitchFamily="34" charset="0"/>
                <a:cs typeface="Calibri" pitchFamily="34" charset="0"/>
              </a:rPr>
              <a:t>όραμα, </a:t>
            </a:r>
            <a:r>
              <a:rPr sz="2000" spc="-5" dirty="0">
                <a:latin typeface="Calibri" pitchFamily="34" charset="0"/>
                <a:cs typeface="Calibri" pitchFamily="34" charset="0"/>
              </a:rPr>
              <a:t>στην απαισιοδοξία που προέκυψε από τη  διάψευση των </a:t>
            </a:r>
            <a:r>
              <a:rPr sz="2000" dirty="0">
                <a:latin typeface="Calibri" pitchFamily="34" charset="0"/>
                <a:cs typeface="Calibri" pitchFamily="34" charset="0"/>
              </a:rPr>
              <a:t>προσδοκιών </a:t>
            </a:r>
            <a:r>
              <a:rPr sz="2000" spc="-5" dirty="0">
                <a:latin typeface="Calibri" pitchFamily="34" charset="0"/>
                <a:cs typeface="Calibri" pitchFamily="34" charset="0"/>
              </a:rPr>
              <a:t>τους. Κατέληξαν </a:t>
            </a:r>
            <a:r>
              <a:rPr sz="2000" dirty="0">
                <a:latin typeface="Calibri" pitchFamily="34" charset="0"/>
                <a:cs typeface="Calibri" pitchFamily="34" charset="0"/>
              </a:rPr>
              <a:t>στη  </a:t>
            </a:r>
            <a:r>
              <a:rPr sz="2000" spc="-5" dirty="0">
                <a:latin typeface="Calibri" pitchFamily="34" charset="0"/>
                <a:cs typeface="Calibri" pitchFamily="34" charset="0"/>
              </a:rPr>
              <a:t>διαπίστωση που </a:t>
            </a:r>
            <a:r>
              <a:rPr sz="2000" dirty="0">
                <a:latin typeface="Calibri" pitchFamily="34" charset="0"/>
                <a:cs typeface="Calibri" pitchFamily="34" charset="0"/>
              </a:rPr>
              <a:t>θα </a:t>
            </a:r>
            <a:r>
              <a:rPr sz="2000" spc="-5" dirty="0">
                <a:latin typeface="Calibri" pitchFamily="34" charset="0"/>
                <a:cs typeface="Calibri" pitchFamily="34" charset="0"/>
              </a:rPr>
              <a:t>τους απορρυθμίσει: </a:t>
            </a:r>
            <a:r>
              <a:rPr sz="2000" dirty="0">
                <a:latin typeface="Calibri" pitchFamily="34" charset="0"/>
                <a:cs typeface="Calibri" pitchFamily="34" charset="0"/>
              </a:rPr>
              <a:t>“</a:t>
            </a:r>
            <a:r>
              <a:rPr sz="2000" b="1" dirty="0">
                <a:latin typeface="Calibri" pitchFamily="34" charset="0"/>
                <a:cs typeface="Calibri" pitchFamily="34" charset="0"/>
              </a:rPr>
              <a:t>η </a:t>
            </a:r>
            <a:r>
              <a:rPr sz="2000" b="1" spc="-5" dirty="0">
                <a:latin typeface="Calibri" pitchFamily="34" charset="0"/>
                <a:cs typeface="Calibri" pitchFamily="34" charset="0"/>
              </a:rPr>
              <a:t>ποιητική  λειτουργία είναι </a:t>
            </a:r>
            <a:r>
              <a:rPr sz="2000" b="1" spc="-9" dirty="0">
                <a:latin typeface="Calibri" pitchFamily="34" charset="0"/>
                <a:cs typeface="Calibri" pitchFamily="34" charset="0"/>
              </a:rPr>
              <a:t>τόσο </a:t>
            </a:r>
            <a:r>
              <a:rPr sz="2000" b="1" spc="-5" dirty="0">
                <a:latin typeface="Calibri" pitchFamily="34" charset="0"/>
                <a:cs typeface="Calibri" pitchFamily="34" charset="0"/>
              </a:rPr>
              <a:t>περιθωριακή όσο και  αναποτελεσματική</a:t>
            </a:r>
            <a:r>
              <a:rPr sz="2000" spc="-5" dirty="0">
                <a:latin typeface="Calibri" pitchFamily="34" charset="0"/>
                <a:cs typeface="Calibri" pitchFamily="34" charset="0"/>
              </a:rPr>
              <a:t>...”</a:t>
            </a:r>
            <a:endParaRPr sz="20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684" y="983171"/>
            <a:ext cx="4369312" cy="442520"/>
          </a:xfrm>
          <a:prstGeom prst="rect">
            <a:avLst/>
          </a:prstGeom>
        </p:spPr>
        <p:txBody>
          <a:bodyPr vert="horz" wrap="square" lIns="0" tIns="11520" rIns="0" bIns="0" rtlCol="0">
            <a:spAutoFit/>
          </a:bodyPr>
          <a:lstStyle/>
          <a:p>
            <a:pPr marL="11520">
              <a:spcBef>
                <a:spcPts val="91"/>
              </a:spcBef>
            </a:pPr>
            <a:r>
              <a:rPr lang="el-GR" sz="2800" u="heavy" spc="-5" dirty="0" smtClean="0">
                <a:solidFill>
                  <a:schemeClr val="tx1"/>
                </a:solidFill>
                <a:uFill>
                  <a:solidFill>
                    <a:srgbClr val="270098"/>
                  </a:solidFill>
                </a:uFill>
              </a:rPr>
              <a:t>Ιδιαίτερα </a:t>
            </a:r>
            <a:r>
              <a:rPr lang="el-GR" sz="2800" u="heavy" spc="-5" dirty="0" smtClean="0">
                <a:solidFill>
                  <a:schemeClr val="tx1"/>
                </a:solidFill>
                <a:uFill>
                  <a:solidFill>
                    <a:srgbClr val="270098"/>
                  </a:solidFill>
                </a:uFill>
                <a:latin typeface="Calibri" pitchFamily="34" charset="0"/>
                <a:cs typeface="Calibri" pitchFamily="34" charset="0"/>
              </a:rPr>
              <a:t>χαρακτηριστικά</a:t>
            </a:r>
            <a:endParaRPr sz="2800" u="heavy" spc="-9" dirty="0">
              <a:solidFill>
                <a:schemeClr val="tx1"/>
              </a:solidFill>
              <a:uFill>
                <a:solidFill>
                  <a:srgbClr val="270098"/>
                </a:solidFill>
              </a:uFill>
              <a:latin typeface="Calibri" pitchFamily="34" charset="0"/>
              <a:cs typeface="Calibri" pitchFamily="34" charset="0"/>
            </a:endParaRPr>
          </a:p>
        </p:txBody>
      </p:sp>
      <p:sp>
        <p:nvSpPr>
          <p:cNvPr id="3" name="object 3"/>
          <p:cNvSpPr txBox="1"/>
          <p:nvPr/>
        </p:nvSpPr>
        <p:spPr>
          <a:xfrm>
            <a:off x="543573" y="1567543"/>
            <a:ext cx="7947449" cy="3011981"/>
          </a:xfrm>
          <a:prstGeom prst="rect">
            <a:avLst/>
          </a:prstGeom>
        </p:spPr>
        <p:txBody>
          <a:bodyPr vert="horz" wrap="square" lIns="0" tIns="40897" rIns="0" bIns="0" rtlCol="0">
            <a:spAutoFit/>
          </a:bodyPr>
          <a:lstStyle/>
          <a:p>
            <a:pPr marL="305285" marR="262084" indent="-293764">
              <a:lnSpc>
                <a:spcPts val="2431"/>
              </a:lnSpc>
              <a:spcBef>
                <a:spcPts val="322"/>
              </a:spcBef>
              <a:buFont typeface="Arial" pitchFamily="34" charset="0"/>
              <a:buChar char="•"/>
            </a:pPr>
            <a:r>
              <a:rPr sz="2200" dirty="0">
                <a:latin typeface="Calibri" pitchFamily="34" charset="0"/>
                <a:cs typeface="Calibri" pitchFamily="34" charset="0"/>
              </a:rPr>
              <a:t>Η </a:t>
            </a:r>
            <a:r>
              <a:rPr sz="2200" spc="-5" dirty="0">
                <a:latin typeface="Calibri" pitchFamily="34" charset="0"/>
                <a:cs typeface="Calibri" pitchFamily="34" charset="0"/>
              </a:rPr>
              <a:t>ποίηση του Αναγνωστάκη απηχεί </a:t>
            </a:r>
            <a:r>
              <a:rPr sz="2200" b="1" spc="-5">
                <a:latin typeface="Calibri" pitchFamily="34" charset="0"/>
                <a:cs typeface="Calibri" pitchFamily="34" charset="0"/>
              </a:rPr>
              <a:t>κοινωνικές </a:t>
            </a:r>
            <a:r>
              <a:rPr sz="2200" b="1" spc="-5" smtClean="0">
                <a:latin typeface="Calibri" pitchFamily="34" charset="0"/>
                <a:cs typeface="Calibri" pitchFamily="34" charset="0"/>
              </a:rPr>
              <a:t>και πολιτικές  συγκρούσεις </a:t>
            </a:r>
            <a:r>
              <a:rPr sz="2200" spc="-5" smtClean="0">
                <a:latin typeface="Calibri" pitchFamily="34" charset="0"/>
                <a:cs typeface="Calibri" pitchFamily="34" charset="0"/>
              </a:rPr>
              <a:t>που ακολούθησαν </a:t>
            </a:r>
            <a:r>
              <a:rPr sz="2200" spc="-5" dirty="0">
                <a:latin typeface="Calibri" pitchFamily="34" charset="0"/>
                <a:cs typeface="Calibri" pitchFamily="34" charset="0"/>
              </a:rPr>
              <a:t>μετά την</a:t>
            </a:r>
            <a:r>
              <a:rPr sz="2200" spc="9" dirty="0">
                <a:latin typeface="Calibri" pitchFamily="34" charset="0"/>
                <a:cs typeface="Calibri" pitchFamily="34" charset="0"/>
              </a:rPr>
              <a:t> </a:t>
            </a:r>
            <a:r>
              <a:rPr sz="2200" spc="-5" dirty="0">
                <a:latin typeface="Calibri" pitchFamily="34" charset="0"/>
                <a:cs typeface="Calibri" pitchFamily="34" charset="0"/>
              </a:rPr>
              <a:t>κατοχή.</a:t>
            </a:r>
            <a:endParaRPr sz="2200">
              <a:latin typeface="Calibri" pitchFamily="34" charset="0"/>
              <a:cs typeface="Calibri" pitchFamily="34" charset="0"/>
            </a:endParaRPr>
          </a:p>
          <a:p>
            <a:pPr marL="305285" marR="4608" indent="-293764">
              <a:lnSpc>
                <a:spcPct val="92900"/>
              </a:lnSpc>
              <a:spcBef>
                <a:spcPts val="1234"/>
              </a:spcBef>
              <a:buFont typeface="Arial" pitchFamily="34" charset="0"/>
              <a:buChar char="•"/>
            </a:pPr>
            <a:r>
              <a:rPr sz="2200" spc="-5" dirty="0">
                <a:latin typeface="Calibri" pitchFamily="34" charset="0"/>
                <a:cs typeface="Calibri" pitchFamily="34" charset="0"/>
              </a:rPr>
              <a:t>Το </a:t>
            </a:r>
            <a:r>
              <a:rPr sz="2200" b="1" spc="-5" dirty="0">
                <a:latin typeface="Calibri" pitchFamily="34" charset="0"/>
                <a:cs typeface="Calibri" pitchFamily="34" charset="0"/>
              </a:rPr>
              <a:t>πρόβλημα της ηθικής στάσης </a:t>
            </a:r>
            <a:r>
              <a:rPr sz="2200" spc="-9" dirty="0">
                <a:latin typeface="Calibri" pitchFamily="34" charset="0"/>
                <a:cs typeface="Calibri" pitchFamily="34" charset="0"/>
              </a:rPr>
              <a:t>σε </a:t>
            </a:r>
            <a:r>
              <a:rPr sz="2200" spc="-5" dirty="0">
                <a:latin typeface="Calibri" pitchFamily="34" charset="0"/>
                <a:cs typeface="Calibri" pitchFamily="34" charset="0"/>
              </a:rPr>
              <a:t>μια εποχή ταραγμένη </a:t>
            </a:r>
            <a:r>
              <a:rPr sz="2200" dirty="0">
                <a:latin typeface="Calibri" pitchFamily="34" charset="0"/>
                <a:cs typeface="Calibri" pitchFamily="34" charset="0"/>
              </a:rPr>
              <a:t>από  τα </a:t>
            </a:r>
            <a:r>
              <a:rPr sz="2200" spc="-5" dirty="0">
                <a:latin typeface="Calibri" pitchFamily="34" charset="0"/>
                <a:cs typeface="Calibri" pitchFamily="34" charset="0"/>
              </a:rPr>
              <a:t>πάθη </a:t>
            </a:r>
            <a:r>
              <a:rPr sz="2200" dirty="0">
                <a:latin typeface="Calibri" pitchFamily="34" charset="0"/>
                <a:cs typeface="Calibri" pitchFamily="34" charset="0"/>
              </a:rPr>
              <a:t>και </a:t>
            </a:r>
            <a:r>
              <a:rPr sz="2200" spc="-5" dirty="0">
                <a:latin typeface="Calibri" pitchFamily="34" charset="0"/>
                <a:cs typeface="Calibri" pitchFamily="34" charset="0"/>
              </a:rPr>
              <a:t>την ιδεολογική </a:t>
            </a:r>
            <a:r>
              <a:rPr sz="2200" spc="-9" dirty="0">
                <a:latin typeface="Calibri" pitchFamily="34" charset="0"/>
                <a:cs typeface="Calibri" pitchFamily="34" charset="0"/>
              </a:rPr>
              <a:t>σύγχυση </a:t>
            </a:r>
            <a:r>
              <a:rPr sz="2200" spc="-5" dirty="0">
                <a:latin typeface="Calibri" pitchFamily="34" charset="0"/>
                <a:cs typeface="Calibri" pitchFamily="34" charset="0"/>
              </a:rPr>
              <a:t>είναι βασικό στοιχείο της  </a:t>
            </a:r>
            <a:r>
              <a:rPr sz="2200" spc="-9" dirty="0">
                <a:latin typeface="Calibri" pitchFamily="34" charset="0"/>
                <a:cs typeface="Calibri" pitchFamily="34" charset="0"/>
              </a:rPr>
              <a:t>ποίησής </a:t>
            </a:r>
            <a:r>
              <a:rPr sz="2200" spc="-5" dirty="0">
                <a:latin typeface="Calibri" pitchFamily="34" charset="0"/>
                <a:cs typeface="Calibri" pitchFamily="34" charset="0"/>
              </a:rPr>
              <a:t>του.</a:t>
            </a:r>
            <a:endParaRPr sz="2200">
              <a:latin typeface="Calibri" pitchFamily="34" charset="0"/>
              <a:cs typeface="Calibri" pitchFamily="34" charset="0"/>
            </a:endParaRPr>
          </a:p>
          <a:p>
            <a:pPr marL="305285" marR="463111" indent="-293764">
              <a:lnSpc>
                <a:spcPts val="2431"/>
              </a:lnSpc>
              <a:spcBef>
                <a:spcPts val="1329"/>
              </a:spcBef>
              <a:buFont typeface="Arial" pitchFamily="34" charset="0"/>
              <a:buChar char="•"/>
            </a:pPr>
            <a:r>
              <a:rPr sz="2200" dirty="0">
                <a:latin typeface="Calibri" pitchFamily="34" charset="0"/>
                <a:cs typeface="Calibri" pitchFamily="34" charset="0"/>
              </a:rPr>
              <a:t>Υπάρχει </a:t>
            </a:r>
            <a:r>
              <a:rPr sz="2200" spc="-5" dirty="0">
                <a:latin typeface="Calibri" pitchFamily="34" charset="0"/>
                <a:cs typeface="Calibri" pitchFamily="34" charset="0"/>
              </a:rPr>
              <a:t>όμως </a:t>
            </a:r>
            <a:r>
              <a:rPr sz="2200" dirty="0">
                <a:latin typeface="Calibri" pitchFamily="34" charset="0"/>
                <a:cs typeface="Calibri" pitchFamily="34" charset="0"/>
              </a:rPr>
              <a:t>και ένα </a:t>
            </a:r>
            <a:r>
              <a:rPr sz="2200" b="1" spc="-5" dirty="0">
                <a:latin typeface="Calibri" pitchFamily="34" charset="0"/>
                <a:cs typeface="Calibri" pitchFamily="34" charset="0"/>
              </a:rPr>
              <a:t>αίσθημα αισιοδοξίας </a:t>
            </a:r>
            <a:r>
              <a:rPr sz="2200" spc="-5" dirty="0">
                <a:latin typeface="Calibri" pitchFamily="34" charset="0"/>
                <a:cs typeface="Calibri" pitchFamily="34" charset="0"/>
              </a:rPr>
              <a:t>ως αποτέλεσμα  πικρής</a:t>
            </a:r>
            <a:r>
              <a:rPr sz="2200" spc="-9" dirty="0">
                <a:latin typeface="Calibri" pitchFamily="34" charset="0"/>
                <a:cs typeface="Calibri" pitchFamily="34" charset="0"/>
              </a:rPr>
              <a:t> </a:t>
            </a:r>
            <a:r>
              <a:rPr sz="2200" spc="-5" dirty="0">
                <a:latin typeface="Calibri" pitchFamily="34" charset="0"/>
                <a:cs typeface="Calibri" pitchFamily="34" charset="0"/>
              </a:rPr>
              <a:t>εμπειρίας.</a:t>
            </a:r>
            <a:endParaRPr sz="2200">
              <a:latin typeface="Calibri" pitchFamily="34" charset="0"/>
              <a:cs typeface="Calibri" pitchFamily="34" charset="0"/>
            </a:endParaRPr>
          </a:p>
          <a:p>
            <a:pPr marL="305285" marR="226370" indent="-293764">
              <a:lnSpc>
                <a:spcPts val="2431"/>
              </a:lnSpc>
              <a:spcBef>
                <a:spcPts val="1279"/>
              </a:spcBef>
            </a:pPr>
            <a:r>
              <a:rPr sz="2200" spc="-5" smtClean="0">
                <a:latin typeface="Calibri" pitchFamily="34" charset="0"/>
                <a:cs typeface="Calibri" pitchFamily="34" charset="0"/>
              </a:rPr>
              <a:t>.</a:t>
            </a:r>
            <a:endParaRPr sz="2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4859" y="820655"/>
            <a:ext cx="8152440" cy="3252537"/>
          </a:xfrm>
          <a:prstGeom prst="rect">
            <a:avLst/>
          </a:prstGeom>
        </p:spPr>
        <p:txBody>
          <a:bodyPr vert="horz" wrap="square" lIns="0" tIns="46081" rIns="0" bIns="0" rtlCol="0">
            <a:spAutoFit/>
          </a:bodyPr>
          <a:lstStyle/>
          <a:p>
            <a:pPr marL="304708" marR="1258003" indent="-293764">
              <a:lnSpc>
                <a:spcPts val="2830"/>
              </a:lnSpc>
              <a:spcBef>
                <a:spcPts val="1288"/>
              </a:spcBef>
              <a:buFont typeface="Arial" pitchFamily="34" charset="0"/>
              <a:buChar char="•"/>
            </a:pPr>
            <a:r>
              <a:rPr sz="2500" spc="-5" smtClean="0">
                <a:latin typeface="Calibri Light"/>
                <a:cs typeface="Arial"/>
              </a:rPr>
              <a:t>Επιχειρεί </a:t>
            </a:r>
            <a:r>
              <a:rPr sz="2500" dirty="0">
                <a:latin typeface="Calibri Light"/>
                <a:cs typeface="Arial"/>
              </a:rPr>
              <a:t>τη </a:t>
            </a:r>
            <a:r>
              <a:rPr sz="2500" spc="-5" dirty="0">
                <a:latin typeface="Calibri Light"/>
                <a:cs typeface="Arial"/>
              </a:rPr>
              <a:t>διαφύλαξη των ανθρωπιστικών  συναισθημάτων </a:t>
            </a:r>
            <a:r>
              <a:rPr sz="2500" spc="-9" dirty="0">
                <a:latin typeface="Calibri Light"/>
                <a:cs typeface="Arial"/>
              </a:rPr>
              <a:t>και </a:t>
            </a:r>
            <a:r>
              <a:rPr sz="2500" spc="-5" dirty="0">
                <a:latin typeface="Calibri Light"/>
                <a:cs typeface="Arial"/>
              </a:rPr>
              <a:t>αξιών που χάνονται στο  σύγχρονο</a:t>
            </a:r>
            <a:r>
              <a:rPr sz="2500" dirty="0">
                <a:latin typeface="Calibri Light"/>
                <a:cs typeface="Arial"/>
              </a:rPr>
              <a:t> </a:t>
            </a:r>
            <a:r>
              <a:rPr sz="2500" spc="-5" dirty="0">
                <a:latin typeface="Calibri Light"/>
                <a:cs typeface="Arial"/>
              </a:rPr>
              <a:t>κόσμο.</a:t>
            </a:r>
            <a:endParaRPr sz="2500">
              <a:latin typeface="Calibri Light"/>
              <a:cs typeface="Arial"/>
            </a:endParaRPr>
          </a:p>
          <a:p>
            <a:pPr marL="304708" marR="906061" indent="-293764">
              <a:lnSpc>
                <a:spcPts val="2830"/>
              </a:lnSpc>
              <a:spcBef>
                <a:spcPts val="1288"/>
              </a:spcBef>
              <a:buFont typeface="Arial" pitchFamily="34" charset="0"/>
              <a:buChar char="•"/>
            </a:pPr>
            <a:r>
              <a:rPr sz="2500" spc="-5" dirty="0">
                <a:latin typeface="Calibri Light"/>
                <a:cs typeface="Arial"/>
              </a:rPr>
              <a:t>Συχνά υπάρχει μια φαινομενική </a:t>
            </a:r>
            <a:r>
              <a:rPr sz="2500" spc="-9" dirty="0">
                <a:latin typeface="Calibri Light"/>
                <a:cs typeface="Arial"/>
              </a:rPr>
              <a:t>συναισθηματική  απόσταση </a:t>
            </a:r>
            <a:r>
              <a:rPr sz="2500" spc="-5" dirty="0">
                <a:latin typeface="Calibri Light"/>
                <a:cs typeface="Arial"/>
              </a:rPr>
              <a:t>από τα θέματα που </a:t>
            </a:r>
            <a:r>
              <a:rPr sz="2500" dirty="0">
                <a:latin typeface="Calibri Light"/>
                <a:cs typeface="Arial"/>
              </a:rPr>
              <a:t>τον</a:t>
            </a:r>
            <a:r>
              <a:rPr sz="2500" spc="27" dirty="0">
                <a:latin typeface="Calibri Light"/>
                <a:cs typeface="Arial"/>
              </a:rPr>
              <a:t> </a:t>
            </a:r>
            <a:r>
              <a:rPr sz="2500" spc="-5" dirty="0">
                <a:latin typeface="Calibri Light"/>
                <a:cs typeface="Arial"/>
              </a:rPr>
              <a:t>απασχολούν</a:t>
            </a:r>
            <a:endParaRPr sz="2500">
              <a:latin typeface="Calibri Light"/>
              <a:cs typeface="Arial"/>
            </a:endParaRPr>
          </a:p>
          <a:p>
            <a:pPr marL="304708" marR="183171" indent="-293764">
              <a:lnSpc>
                <a:spcPts val="2830"/>
              </a:lnSpc>
              <a:spcBef>
                <a:spcPts val="1288"/>
              </a:spcBef>
              <a:buFont typeface="Arial" pitchFamily="34" charset="0"/>
              <a:buChar char="•"/>
            </a:pPr>
            <a:r>
              <a:rPr sz="2500" spc="-5" dirty="0">
                <a:latin typeface="Calibri Light"/>
                <a:cs typeface="Arial"/>
              </a:rPr>
              <a:t>Συχνή </a:t>
            </a:r>
            <a:r>
              <a:rPr sz="2500" dirty="0">
                <a:latin typeface="Calibri Light"/>
                <a:cs typeface="Arial"/>
              </a:rPr>
              <a:t>είναι </a:t>
            </a:r>
            <a:r>
              <a:rPr sz="2500" spc="-5" dirty="0">
                <a:latin typeface="Calibri Light"/>
                <a:cs typeface="Arial"/>
              </a:rPr>
              <a:t>επίσης στο </a:t>
            </a:r>
            <a:r>
              <a:rPr sz="2500" dirty="0">
                <a:latin typeface="Calibri Light"/>
                <a:cs typeface="Arial"/>
              </a:rPr>
              <a:t>έργο </a:t>
            </a:r>
            <a:r>
              <a:rPr sz="2500" spc="-5" dirty="0">
                <a:latin typeface="Calibri Light"/>
                <a:cs typeface="Arial"/>
              </a:rPr>
              <a:t>του </a:t>
            </a:r>
            <a:r>
              <a:rPr sz="2500" dirty="0">
                <a:latin typeface="Calibri Light"/>
                <a:cs typeface="Arial"/>
              </a:rPr>
              <a:t>η </a:t>
            </a:r>
            <a:r>
              <a:rPr sz="2500" spc="-9" dirty="0">
                <a:latin typeface="Calibri Light"/>
                <a:cs typeface="Arial"/>
              </a:rPr>
              <a:t>παρουσία </a:t>
            </a:r>
            <a:r>
              <a:rPr sz="2500" spc="-5" dirty="0">
                <a:latin typeface="Calibri Light"/>
                <a:cs typeface="Arial"/>
              </a:rPr>
              <a:t>της  μνήμης, </a:t>
            </a:r>
            <a:r>
              <a:rPr sz="2500" dirty="0">
                <a:latin typeface="Calibri Light"/>
                <a:cs typeface="Arial"/>
              </a:rPr>
              <a:t>οι </a:t>
            </a:r>
            <a:r>
              <a:rPr sz="2500" spc="-5" dirty="0">
                <a:latin typeface="Calibri Light"/>
                <a:cs typeface="Arial"/>
              </a:rPr>
              <a:t>αναφορές </a:t>
            </a:r>
            <a:r>
              <a:rPr sz="2500" spc="-9" dirty="0">
                <a:latin typeface="Calibri Light"/>
                <a:cs typeface="Arial"/>
              </a:rPr>
              <a:t>στην </a:t>
            </a:r>
            <a:r>
              <a:rPr sz="2500" spc="-5" dirty="0">
                <a:latin typeface="Calibri Light"/>
                <a:cs typeface="Arial"/>
              </a:rPr>
              <a:t>παιδική ηλικία </a:t>
            </a:r>
            <a:r>
              <a:rPr sz="2500" spc="-9" dirty="0">
                <a:latin typeface="Calibri Light"/>
                <a:cs typeface="Arial"/>
              </a:rPr>
              <a:t>και </a:t>
            </a:r>
            <a:r>
              <a:rPr sz="2500" spc="-5" dirty="0">
                <a:latin typeface="Calibri Light"/>
                <a:cs typeface="Arial"/>
              </a:rPr>
              <a:t>τους  φίλους, </a:t>
            </a:r>
            <a:r>
              <a:rPr sz="2500" dirty="0">
                <a:latin typeface="Calibri Light"/>
                <a:cs typeface="Arial"/>
              </a:rPr>
              <a:t>η </a:t>
            </a:r>
            <a:r>
              <a:rPr sz="2500" spc="-5" dirty="0">
                <a:latin typeface="Calibri Light"/>
                <a:cs typeface="Arial"/>
              </a:rPr>
              <a:t>ταύτιση ποίησης και ζωής</a:t>
            </a:r>
            <a:r>
              <a:rPr sz="2500" spc="-5" dirty="0">
                <a:solidFill>
                  <a:srgbClr val="00007F"/>
                </a:solidFill>
                <a:cs typeface="Arial"/>
              </a:rPr>
              <a:t>.</a:t>
            </a:r>
            <a:endParaRPr sz="2500">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 παιδί μου</a:t>
            </a:r>
            <a:endParaRPr lang="el-GR" dirty="0"/>
          </a:p>
        </p:txBody>
      </p:sp>
      <p:sp>
        <p:nvSpPr>
          <p:cNvPr id="3" name="2 - Θέση περιεχομένου"/>
          <p:cNvSpPr>
            <a:spLocks noGrp="1"/>
          </p:cNvSpPr>
          <p:nvPr>
            <p:ph idx="1"/>
          </p:nvPr>
        </p:nvSpPr>
        <p:spPr/>
        <p:txBody>
          <a:bodyPr>
            <a:normAutofit/>
          </a:bodyPr>
          <a:lstStyle/>
          <a:p>
            <a:r>
              <a:rPr lang="el-GR" sz="2400" dirty="0" smtClean="0">
                <a:latin typeface="Calibri" pitchFamily="34" charset="0"/>
                <a:cs typeface="Calibri" pitchFamily="34" charset="0"/>
              </a:rPr>
              <a:t>Το  ποίημα ανήκει στην ποιητική συλλογή </a:t>
            </a:r>
            <a:r>
              <a:rPr lang="el-GR" sz="2400" b="1" dirty="0" smtClean="0">
                <a:latin typeface="Calibri" pitchFamily="34" charset="0"/>
                <a:cs typeface="Calibri" pitchFamily="34" charset="0"/>
              </a:rPr>
              <a:t>«Ο Στόχος» </a:t>
            </a:r>
            <a:r>
              <a:rPr lang="el-GR" sz="2400" dirty="0" smtClean="0">
                <a:latin typeface="Calibri" pitchFamily="34" charset="0"/>
                <a:cs typeface="Calibri" pitchFamily="34" charset="0"/>
              </a:rPr>
              <a:t>και δημοσιεύθηκε για πρώτη φορά  στο πλαίσιο της αντιστασιακής συλλογικής έκδοσης </a:t>
            </a:r>
            <a:r>
              <a:rPr lang="el-GR" sz="2400" b="1" dirty="0" smtClean="0">
                <a:latin typeface="Calibri" pitchFamily="34" charset="0"/>
                <a:cs typeface="Calibri" pitchFamily="34" charset="0"/>
              </a:rPr>
              <a:t>«Δεκαοχτώ κείμενα»</a:t>
            </a:r>
            <a:r>
              <a:rPr lang="el-GR" sz="2400" dirty="0" smtClean="0">
                <a:latin typeface="Calibri" pitchFamily="34" charset="0"/>
                <a:cs typeface="Calibri" pitchFamily="34" charset="0"/>
              </a:rPr>
              <a:t> </a:t>
            </a:r>
            <a:r>
              <a:rPr lang="el-GR" sz="2400" b="1" dirty="0" smtClean="0">
                <a:latin typeface="Calibri" pitchFamily="34" charset="0"/>
                <a:cs typeface="Calibri" pitchFamily="34" charset="0"/>
              </a:rPr>
              <a:t>εκδόσεις ΚΕΔΡΟΣ, 1971</a:t>
            </a:r>
            <a:r>
              <a:rPr lang="el-GR" sz="2400" dirty="0" smtClean="0">
                <a:latin typeface="Calibri" pitchFamily="34" charset="0"/>
                <a:cs typeface="Calibri" pitchFamily="34" charset="0"/>
              </a:rPr>
              <a:t>. Το ποίημα «Στο παιδί μου» αποτελεί μια πολιτική αλληγορία και είναι αντιπροσωπευτικό της ποιητικής του Μ. Αναγνωστάκη.</a:t>
            </a:r>
            <a:endParaRPr lang="el-G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5389098" y="1143000"/>
            <a:ext cx="3183430" cy="642926"/>
          </a:xfrm>
        </p:spPr>
        <p:txBody>
          <a:bodyPr>
            <a:normAutofit/>
          </a:bodyPr>
          <a:lstStyle/>
          <a:p>
            <a:pPr algn="ctr"/>
            <a:r>
              <a:rPr lang="el-GR" sz="2800" dirty="0" smtClean="0">
                <a:latin typeface="Calibri" pitchFamily="34" charset="0"/>
                <a:cs typeface="Calibri" pitchFamily="34" charset="0"/>
              </a:rPr>
              <a:t>Δεκαοχτώ κείμενα</a:t>
            </a:r>
            <a:endParaRPr lang="el-GR" sz="2800" dirty="0">
              <a:latin typeface="Calibri" pitchFamily="34" charset="0"/>
              <a:cs typeface="Calibri" pitchFamily="34" charset="0"/>
            </a:endParaRPr>
          </a:p>
        </p:txBody>
      </p:sp>
      <p:pic>
        <p:nvPicPr>
          <p:cNvPr id="9" name="8 - Θέση εικόνας" descr="22.jpg"/>
          <p:cNvPicPr>
            <a:picLocks noGrp="1" noChangeAspect="1"/>
          </p:cNvPicPr>
          <p:nvPr>
            <p:ph type="pic" idx="1"/>
          </p:nvPr>
        </p:nvPicPr>
        <p:blipFill>
          <a:blip r:embed="rId2"/>
          <a:srcRect l="10705" r="10705"/>
          <a:stretch>
            <a:fillRect/>
          </a:stretch>
        </p:blipFill>
        <p:spPr/>
      </p:pic>
      <p:sp>
        <p:nvSpPr>
          <p:cNvPr id="3" name="2 - Θέση κειμένου"/>
          <p:cNvSpPr>
            <a:spLocks noGrp="1"/>
          </p:cNvSpPr>
          <p:nvPr>
            <p:ph type="body" sz="half" idx="2"/>
          </p:nvPr>
        </p:nvSpPr>
        <p:spPr>
          <a:xfrm>
            <a:off x="5572132" y="2428868"/>
            <a:ext cx="2857520" cy="2286016"/>
          </a:xfrm>
        </p:spPr>
        <p:txBody>
          <a:bodyPr>
            <a:normAutofit/>
          </a:bodyPr>
          <a:lstStyle/>
          <a:p>
            <a:r>
              <a:rPr lang="el-GR" sz="2000" dirty="0" smtClean="0">
                <a:solidFill>
                  <a:srgbClr val="4D5156"/>
                </a:solidFill>
                <a:latin typeface="Calibri Light"/>
              </a:rPr>
              <a:t>Τα Δεκαοχτώ κείμενα είναι συλλογικός τόμος δεκαοκτώ λογοτεχνών που εκδόθηκε τον Ιούλιο του 1971, από τις εκδόσεις Κέδρος, με έντονο αντιδικτατορικό περιεχόμενο</a:t>
            </a:r>
            <a:endParaRPr lang="el-GR" sz="2000" dirty="0">
              <a:latin typeface="Calibri Ligh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494</TotalTime>
  <Words>1058</Words>
  <Application>Microsoft Office PowerPoint</Application>
  <PresentationFormat>Προβολή στην οθόνη (4:3)</PresentationFormat>
  <Paragraphs>91</Paragraphs>
  <Slides>37</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Ηλιοστάσιο</vt:lpstr>
      <vt:lpstr>Στο παιδί μου</vt:lpstr>
      <vt:lpstr>Ο ΠΟΙΗΤΗΣ</vt:lpstr>
      <vt:lpstr>Διαφάνεια 3</vt:lpstr>
      <vt:lpstr>ΜΑΝΟΛΗΣ ΑΝΑΓΝΩΣΤΑΚΗΣ (1925-2005)</vt:lpstr>
      <vt:lpstr>Διαφάνεια 5</vt:lpstr>
      <vt:lpstr>Ιδιαίτερα χαρακτηριστικά</vt:lpstr>
      <vt:lpstr>Διαφάνεια 7</vt:lpstr>
      <vt:lpstr>Στο παιδί μου</vt:lpstr>
      <vt:lpstr>Δεκαοχτώ κείμενα</vt:lpstr>
      <vt:lpstr>Το ιστορικό πλαίσιο</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Το θέμα</vt:lpstr>
      <vt:lpstr>αλληγορια</vt:lpstr>
      <vt:lpstr>Ερμηνεία: το ποίημα είναι μία πολιτική αλληγορία, στιχ.1</vt:lpstr>
      <vt:lpstr>Ερμηνεία στιχ.2-3</vt:lpstr>
      <vt:lpstr>Κόσμος παραμυθιού </vt:lpstr>
      <vt:lpstr>Μερικές ερμηνείες ακόμα από το λεξικό της κοινής νεοελληνικής γλώσσας</vt:lpstr>
      <vt:lpstr>Ερμηνεία στιχ.4-8 </vt:lpstr>
      <vt:lpstr>Ερμηνεία στιχ.9</vt:lpstr>
      <vt:lpstr>Εναλλαγή στη χρήση ρηματικών προσώπων</vt:lpstr>
      <vt:lpstr>Διαφάνεια 34</vt:lpstr>
      <vt:lpstr>Και τέλος οι προβληματισμοί και δύο ακόμα ποιητών για τα μηνύματα της ποιητικής τέχνης</vt:lpstr>
      <vt:lpstr>Γιάννης Ρίτσος («Καπνισμένο Τσουκάλι»)</vt:lpstr>
      <vt:lpstr> «Ένας γέροντας στην ακροποταμιά» Γιώργος Σεφέρης (απόσπασμα)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 παιδί μου</dc:title>
  <dc:creator>User</dc:creator>
  <cp:lastModifiedBy>User</cp:lastModifiedBy>
  <cp:revision>54</cp:revision>
  <dcterms:created xsi:type="dcterms:W3CDTF">2020-11-16T06:34:01Z</dcterms:created>
  <dcterms:modified xsi:type="dcterms:W3CDTF">2024-11-03T19:37:08Z</dcterms:modified>
</cp:coreProperties>
</file>