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00AFE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00AFE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00AFE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627" y="609345"/>
            <a:ext cx="8512810" cy="1999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00AFE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647314"/>
            <a:ext cx="8529319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l.wikipedia.org/w/index.php?title=%CE%9A%CE%B5%CF%8B%CE%BD%CF%83%CE%B9%CE%B1%CE%BD%CE%AE_%CF%81%CF%8D%CE%B8%CE%BC%CE%B9%CF%83%CE%B7&amp;action=edit&amp;redlink=1" TargetMode="External"/><Relationship Id="rId3" Type="http://schemas.openxmlformats.org/officeDocument/2006/relationships/hyperlink" Target="http://el.wikipedia.org/wiki/1883" TargetMode="External"/><Relationship Id="rId7" Type="http://schemas.openxmlformats.org/officeDocument/2006/relationships/hyperlink" Target="http://el.wikipedia.org/wiki/%CE%9C%CE%AF%CE%BB%CF%84%CE%BF%CE%BD_%CE%A6%CF%81%CE%AF%CE%BD%CF%84%CE%BC%CE%B1%CE%BD" TargetMode="External"/><Relationship Id="rId2" Type="http://schemas.openxmlformats.org/officeDocument/2006/relationships/hyperlink" Target="http://el.wikipedia.org/wiki/5_%CE%99%CE%BF%CF%85%CE%BD%CE%AF%CE%BF%CF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.wikipedia.org/wiki/%CE%91%CE%B3%CE%B3%CE%BB%CE%AF%CE%B1" TargetMode="External"/><Relationship Id="rId5" Type="http://schemas.openxmlformats.org/officeDocument/2006/relationships/hyperlink" Target="http://el.wikipedia.org/wiki/1946" TargetMode="External"/><Relationship Id="rId4" Type="http://schemas.openxmlformats.org/officeDocument/2006/relationships/hyperlink" Target="http://el.wikipedia.org/wiki/21_%CE%91%CF%80%CF%81%CE%B9%CE%BB%CE%AF%CE%BF%CF%8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782" y="151846"/>
            <a:ext cx="6726555" cy="6673215"/>
            <a:chOff x="131782" y="151846"/>
            <a:chExt cx="6726555" cy="6673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82" y="3200398"/>
              <a:ext cx="2437972" cy="3624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4389" y="151846"/>
              <a:ext cx="3735895" cy="3879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505199"/>
              <a:ext cx="1905000" cy="19812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1347" rIns="0" bIns="0" rtlCol="0">
            <a:spAutoFit/>
          </a:bodyPr>
          <a:lstStyle/>
          <a:p>
            <a:pPr marL="5495925" marR="5715" algn="r">
              <a:lnSpc>
                <a:spcPct val="100000"/>
              </a:lnSpc>
              <a:spcBef>
                <a:spcPts val="105"/>
              </a:spcBef>
            </a:pPr>
            <a:r>
              <a:rPr sz="2000" b="0" u="none" dirty="0">
                <a:solidFill>
                  <a:srgbClr val="000000"/>
                </a:solidFill>
                <a:latin typeface="Comic Sans MS"/>
                <a:cs typeface="Comic Sans MS"/>
              </a:rPr>
              <a:t>Ενότητα</a:t>
            </a:r>
            <a:r>
              <a:rPr sz="2000" b="0" u="none" spc="-11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41:</a:t>
            </a:r>
            <a:endParaRPr sz="2000">
              <a:latin typeface="Comic Sans MS"/>
              <a:cs typeface="Comic Sans MS"/>
            </a:endParaRPr>
          </a:p>
          <a:p>
            <a:pPr marL="5495925" marR="5080" algn="r">
              <a:lnSpc>
                <a:spcPct val="100000"/>
              </a:lnSpc>
            </a:pPr>
            <a:r>
              <a:rPr sz="2000" b="0" u="none" dirty="0">
                <a:solidFill>
                  <a:srgbClr val="000000"/>
                </a:solidFill>
                <a:latin typeface="Comic Sans MS"/>
                <a:cs typeface="Comic Sans MS"/>
              </a:rPr>
              <a:t>Κοινωνικές</a:t>
            </a:r>
            <a:r>
              <a:rPr sz="2000" b="0" u="none" spc="-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omic Sans MS"/>
                <a:cs typeface="Comic Sans MS"/>
              </a:rPr>
              <a:t>διαστάσεις</a:t>
            </a:r>
            <a:r>
              <a:rPr sz="2000" b="0" u="none" spc="-6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της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6904" y="2077338"/>
            <a:ext cx="3119120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1585">
              <a:lnSpc>
                <a:spcPts val="232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κρίσης</a:t>
            </a:r>
            <a:r>
              <a:rPr sz="2000" spc="-5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του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1929</a:t>
            </a:r>
            <a:endParaRPr sz="2000">
              <a:latin typeface="Comic Sans MS"/>
              <a:cs typeface="Comic Sans MS"/>
            </a:endParaRPr>
          </a:p>
          <a:p>
            <a:pPr marL="1239520">
              <a:lnSpc>
                <a:spcPts val="2030"/>
              </a:lnSpc>
            </a:pPr>
            <a:r>
              <a:rPr sz="1800" spc="-55" dirty="0">
                <a:solidFill>
                  <a:srgbClr val="A6A6A6"/>
                </a:solidFill>
                <a:latin typeface="Cambria"/>
                <a:cs typeface="Cambria"/>
              </a:rPr>
              <a:t>Μ</a:t>
            </a:r>
            <a:r>
              <a:rPr sz="1800" spc="-55" dirty="0">
                <a:solidFill>
                  <a:srgbClr val="A6A6A6"/>
                </a:solidFill>
                <a:latin typeface="Lucida Sans Unicode"/>
                <a:cs typeface="Lucida Sans Unicode"/>
              </a:rPr>
              <a:t>π</a:t>
            </a:r>
            <a:r>
              <a:rPr sz="1800" spc="-55" dirty="0">
                <a:solidFill>
                  <a:srgbClr val="A6A6A6"/>
                </a:solidFill>
                <a:latin typeface="Cambria"/>
                <a:cs typeface="Cambria"/>
              </a:rPr>
              <a:t>ακάλης</a:t>
            </a:r>
            <a:r>
              <a:rPr sz="1800" spc="-40" dirty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Cambria"/>
                <a:cs typeface="Cambria"/>
              </a:rPr>
              <a:t>Κώστας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110"/>
              </a:lnSpc>
            </a:pPr>
            <a:r>
              <a:rPr sz="1800" spc="-150" dirty="0">
                <a:solidFill>
                  <a:srgbClr val="A6A6A6"/>
                </a:solidFill>
                <a:latin typeface="Lucida Sans Unicode"/>
                <a:cs typeface="Lucida Sans Unicode"/>
              </a:rPr>
              <a:t>history-logotexnia.blogspot.com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1400" y="4191000"/>
            <a:ext cx="1447800" cy="1703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05680" y="5487111"/>
            <a:ext cx="4566285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Tahoma"/>
                <a:cs typeface="Tahoma"/>
              </a:rPr>
              <a:t>▲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-15" dirty="0">
                <a:latin typeface="Cambria"/>
                <a:cs typeface="Cambria"/>
              </a:rPr>
              <a:t>Τζ</a:t>
            </a:r>
            <a:r>
              <a:rPr sz="1800" dirty="0">
                <a:latin typeface="Cambria"/>
                <a:cs typeface="Cambria"/>
              </a:rPr>
              <a:t>ων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Μέυ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spc="-5" dirty="0">
                <a:latin typeface="Cambria"/>
                <a:cs typeface="Cambria"/>
              </a:rPr>
              <a:t>αρν</a:t>
            </a:r>
            <a:r>
              <a:rPr sz="1800" dirty="0">
                <a:latin typeface="Cambria"/>
                <a:cs typeface="Cambria"/>
              </a:rPr>
              <a:t>τ</a:t>
            </a:r>
            <a:r>
              <a:rPr sz="1800" spc="-5" dirty="0">
                <a:latin typeface="Cambria"/>
                <a:cs typeface="Cambria"/>
              </a:rPr>
              <a:t> Κέυ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ς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mbria"/>
              <a:cs typeface="Cambria"/>
            </a:endParaRPr>
          </a:p>
          <a:p>
            <a:pPr marL="2140585">
              <a:lnSpc>
                <a:spcPct val="100000"/>
              </a:lnSpc>
            </a:pPr>
            <a:r>
              <a:rPr sz="1800" spc="5" dirty="0">
                <a:latin typeface="Cambria"/>
                <a:cs typeface="Cambria"/>
              </a:rPr>
              <a:t>Φραγκλίνος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Ρούζβελτ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40" dirty="0">
                <a:latin typeface="Tahoma"/>
                <a:cs typeface="Tahoma"/>
              </a:rPr>
              <a:t>▲</a:t>
            </a:r>
            <a:endParaRPr sz="1800">
              <a:latin typeface="Tahoma"/>
              <a:cs typeface="Tahoma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1800" b="1" spc="-190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Νέ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18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mbria"/>
                <a:cs typeface="Cambria"/>
              </a:rPr>
              <a:t>Κ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ο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ι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νων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ι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κή</a:t>
            </a:r>
            <a:r>
              <a:rPr sz="1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Συμφωνί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1800" b="1" spc="-210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b="1" spc="39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30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8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8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851" y="299415"/>
            <a:ext cx="8243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Cambria"/>
                <a:cs typeface="Cambria"/>
              </a:rPr>
              <a:t>Αντιμέτω</a:t>
            </a:r>
            <a:r>
              <a:rPr sz="2000" spc="-45" dirty="0">
                <a:latin typeface="Lucida Sans Unicode"/>
                <a:cs typeface="Lucida Sans Unicode"/>
              </a:rPr>
              <a:t>π</a:t>
            </a:r>
            <a:r>
              <a:rPr sz="2000" spc="-45" dirty="0">
                <a:latin typeface="Cambria"/>
                <a:cs typeface="Cambria"/>
              </a:rPr>
              <a:t>ες</a:t>
            </a:r>
            <a:r>
              <a:rPr sz="2000" spc="-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με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σοβαρά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κοινωνικά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45" dirty="0">
                <a:latin typeface="Cambria"/>
                <a:cs typeface="Cambria"/>
              </a:rPr>
              <a:t>συμ</a:t>
            </a:r>
            <a:r>
              <a:rPr sz="2000" spc="-45" dirty="0">
                <a:latin typeface="Lucida Sans Unicode"/>
                <a:cs typeface="Lucida Sans Unicode"/>
              </a:rPr>
              <a:t>π</a:t>
            </a:r>
            <a:r>
              <a:rPr sz="2000" spc="-45" dirty="0">
                <a:latin typeface="Cambria"/>
                <a:cs typeface="Cambria"/>
              </a:rPr>
              <a:t>τώματα </a:t>
            </a:r>
            <a:r>
              <a:rPr sz="2000" dirty="0">
                <a:latin typeface="Cambria"/>
                <a:cs typeface="Cambria"/>
              </a:rPr>
              <a:t>της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κρίσης</a:t>
            </a:r>
            <a:r>
              <a:rPr sz="2000" spc="-35" dirty="0">
                <a:latin typeface="Lucida Sans Unicode"/>
                <a:cs typeface="Lucida Sans Unicode"/>
              </a:rPr>
              <a:t>,</a:t>
            </a:r>
            <a:r>
              <a:rPr sz="2000" spc="-229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Cambria"/>
                <a:cs typeface="Cambria"/>
              </a:rPr>
              <a:t>οι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κυβερνήσεις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59079" marR="5080" indent="-247015" algn="r">
              <a:lnSpc>
                <a:spcPct val="107500"/>
              </a:lnSpc>
              <a:spcBef>
                <a:spcPts val="315"/>
              </a:spcBef>
            </a:pP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στη</a:t>
            </a:r>
            <a:r>
              <a:rPr sz="2000" b="0" u="none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Δύση</a:t>
            </a:r>
            <a:r>
              <a:rPr sz="2000" b="0" u="none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αναζήτησαν</a:t>
            </a:r>
            <a:r>
              <a:rPr sz="2000" b="0" u="none" spc="-40" dirty="0">
                <a:solidFill>
                  <a:srgbClr val="000000"/>
                </a:solidFill>
                <a:latin typeface="Cambria"/>
                <a:cs typeface="Cambria"/>
              </a:rPr>
              <a:t> λύσεις</a:t>
            </a:r>
            <a:r>
              <a:rPr b="0" u="none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.</a:t>
            </a:r>
            <a:r>
              <a:rPr b="0" u="none" spc="-2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mbria"/>
                <a:cs typeface="Cambria"/>
              </a:rPr>
              <a:t>Καθώς 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ο</a:t>
            </a:r>
            <a:r>
              <a:rPr sz="2000" b="0" u="none" spc="2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i="1" spc="-15" dirty="0">
                <a:latin typeface="Cambria"/>
                <a:cs typeface="Cambria"/>
              </a:rPr>
              <a:t>οικονομικός</a:t>
            </a:r>
            <a:r>
              <a:rPr i="1" spc="5" dirty="0">
                <a:latin typeface="Cambria"/>
                <a:cs typeface="Cambria"/>
              </a:rPr>
              <a:t> </a:t>
            </a:r>
            <a:r>
              <a:rPr i="1" dirty="0">
                <a:latin typeface="Cambria"/>
                <a:cs typeface="Cambria"/>
              </a:rPr>
              <a:t>φιλελευθερισμός </a:t>
            </a:r>
            <a:r>
              <a:rPr i="1" u="none" spc="-515" dirty="0">
                <a:latin typeface="Cambria"/>
                <a:cs typeface="Cambria"/>
              </a:rPr>
              <a:t> </a:t>
            </a:r>
            <a:r>
              <a:rPr u="none" spc="-5" dirty="0">
                <a:latin typeface="Arial"/>
                <a:cs typeface="Arial"/>
              </a:rPr>
              <a:t>(</a:t>
            </a:r>
            <a:r>
              <a:rPr spc="-5" dirty="0"/>
              <a:t>ελεύθερος </a:t>
            </a:r>
            <a:r>
              <a:rPr spc="-15" dirty="0"/>
              <a:t>οικονομικός </a:t>
            </a:r>
            <a:r>
              <a:rPr spc="-25" dirty="0"/>
              <a:t>ανταγωνισμός</a:t>
            </a:r>
            <a:r>
              <a:rPr spc="-25" dirty="0">
                <a:latin typeface="Arial"/>
                <a:cs typeface="Arial"/>
              </a:rPr>
              <a:t>, </a:t>
            </a:r>
            <a:r>
              <a:rPr spc="-70" dirty="0"/>
              <a:t>α</a:t>
            </a:r>
            <a:r>
              <a:rPr spc="-70" dirty="0">
                <a:latin typeface="Arial"/>
                <a:cs typeface="Arial"/>
              </a:rPr>
              <a:t>π</a:t>
            </a:r>
            <a:r>
              <a:rPr spc="-70" dirty="0"/>
              <a:t>ουσία </a:t>
            </a:r>
            <a:r>
              <a:rPr spc="-5" dirty="0"/>
              <a:t>κρατικής </a:t>
            </a:r>
            <a:r>
              <a:rPr u="none" spc="-515" dirty="0"/>
              <a:t> </a:t>
            </a:r>
            <a:r>
              <a:rPr spc="-450" dirty="0">
                <a:latin typeface="Arial"/>
                <a:cs typeface="Arial"/>
              </a:rPr>
              <a:t>π</a:t>
            </a:r>
            <a:r>
              <a:rPr spc="-5" dirty="0"/>
              <a:t>αρέ</a:t>
            </a:r>
            <a:r>
              <a:rPr spc="5" dirty="0"/>
              <a:t>μ</a:t>
            </a:r>
            <a:r>
              <a:rPr spc="-5" dirty="0"/>
              <a:t>βαση</a:t>
            </a:r>
            <a:r>
              <a:rPr spc="5" dirty="0"/>
              <a:t>ς</a:t>
            </a:r>
            <a:r>
              <a:rPr spc="-155" dirty="0">
                <a:latin typeface="Arial"/>
                <a:cs typeface="Arial"/>
              </a:rPr>
              <a:t>,</a:t>
            </a:r>
            <a:r>
              <a:rPr spc="-185" dirty="0">
                <a:latin typeface="Arial"/>
                <a:cs typeface="Arial"/>
              </a:rPr>
              <a:t> </a:t>
            </a:r>
            <a:r>
              <a:rPr dirty="0"/>
              <a:t>ε</a:t>
            </a:r>
            <a:r>
              <a:rPr spc="5" dirty="0"/>
              <a:t>λ</a:t>
            </a:r>
            <a:r>
              <a:rPr dirty="0"/>
              <a:t>εύθ</a:t>
            </a:r>
            <a:r>
              <a:rPr spc="5" dirty="0"/>
              <a:t>ε</a:t>
            </a:r>
            <a:r>
              <a:rPr spc="-5" dirty="0"/>
              <a:t>ρ</a:t>
            </a:r>
            <a:r>
              <a:rPr dirty="0"/>
              <a:t>η</a:t>
            </a:r>
            <a:r>
              <a:rPr spc="-45" dirty="0"/>
              <a:t> </a:t>
            </a:r>
            <a:r>
              <a:rPr dirty="0"/>
              <a:t>δι</a:t>
            </a:r>
            <a:r>
              <a:rPr spc="5" dirty="0"/>
              <a:t>α</a:t>
            </a:r>
            <a:r>
              <a:rPr dirty="0"/>
              <a:t>μ</a:t>
            </a:r>
            <a:r>
              <a:rPr spc="-5" dirty="0"/>
              <a:t>ό</a:t>
            </a:r>
            <a:r>
              <a:rPr dirty="0"/>
              <a:t>ρφ</a:t>
            </a:r>
            <a:r>
              <a:rPr spc="5" dirty="0"/>
              <a:t>ω</a:t>
            </a:r>
            <a:r>
              <a:rPr dirty="0"/>
              <a:t>ση</a:t>
            </a:r>
            <a:r>
              <a:rPr spc="-45" dirty="0"/>
              <a:t> </a:t>
            </a:r>
            <a:r>
              <a:rPr spc="-5" dirty="0"/>
              <a:t>τιμ</a:t>
            </a:r>
            <a:r>
              <a:rPr dirty="0"/>
              <a:t>ών</a:t>
            </a:r>
            <a:r>
              <a:rPr spc="-15" dirty="0"/>
              <a:t> </a:t>
            </a:r>
            <a:r>
              <a:rPr spc="-50" dirty="0"/>
              <a:t>κ</a:t>
            </a:r>
            <a:r>
              <a:rPr spc="-5" dirty="0"/>
              <a:t>α</a:t>
            </a:r>
            <a:r>
              <a:rPr dirty="0"/>
              <a:t>ι</a:t>
            </a:r>
            <a:r>
              <a:rPr spc="-20" dirty="0"/>
              <a:t> </a:t>
            </a:r>
            <a:r>
              <a:rPr spc="-5" dirty="0"/>
              <a:t>α</a:t>
            </a:r>
            <a:r>
              <a:rPr dirty="0"/>
              <a:t>μ</a:t>
            </a:r>
            <a:r>
              <a:rPr spc="-5" dirty="0"/>
              <a:t>οιβ</a:t>
            </a:r>
            <a:r>
              <a:rPr dirty="0"/>
              <a:t>ώ</a:t>
            </a:r>
            <a:r>
              <a:rPr spc="5" dirty="0"/>
              <a:t>ν</a:t>
            </a:r>
            <a:r>
              <a:rPr spc="-3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403860">
              <a:lnSpc>
                <a:spcPts val="6040"/>
              </a:lnSpc>
            </a:pP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φ</a:t>
            </a:r>
            <a:r>
              <a:rPr sz="2000" b="0" u="none" spc="5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ι</a:t>
            </a:r>
            <a:r>
              <a:rPr sz="2000" b="0" u="none" spc="25" dirty="0">
                <a:solidFill>
                  <a:srgbClr val="000000"/>
                </a:solidFill>
                <a:latin typeface="Cambria"/>
                <a:cs typeface="Cambria"/>
              </a:rPr>
              <a:t>ν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ό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τ</a:t>
            </a:r>
            <a:r>
              <a:rPr sz="2000" b="0" u="none" spc="5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ν</a:t>
            </a:r>
            <a:r>
              <a:rPr sz="2000" b="0" u="none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5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ανί</a:t>
            </a:r>
            <a:r>
              <a:rPr sz="5400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κ</a:t>
            </a:r>
            <a:r>
              <a:rPr sz="5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ανο</a:t>
            </a:r>
            <a:r>
              <a:rPr sz="5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ς</a:t>
            </a:r>
            <a:r>
              <a:rPr sz="5400" u="none" spc="-40" dirty="0">
                <a:solidFill>
                  <a:srgbClr val="FF0000"/>
                </a:solidFill>
              </a:rPr>
              <a:t> </a:t>
            </a:r>
            <a:r>
              <a:rPr sz="2000" b="0" u="none" spc="15" dirty="0">
                <a:solidFill>
                  <a:srgbClr val="000000"/>
                </a:solidFill>
                <a:latin typeface="Cambria"/>
                <a:cs typeface="Cambria"/>
              </a:rPr>
              <a:t>ν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spc="-415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ροσφέρε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ι</a:t>
            </a:r>
            <a:r>
              <a:rPr sz="2000" b="0" u="none" spc="-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θερ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spc="-415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ε</a:t>
            </a:r>
            <a:r>
              <a:rPr sz="2000" b="0" u="none" spc="-10" dirty="0">
                <a:solidFill>
                  <a:srgbClr val="000000"/>
                </a:solidFill>
                <a:latin typeface="Cambria"/>
                <a:cs typeface="Cambria"/>
              </a:rPr>
              <a:t>ί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2000" b="0" u="none" spc="-2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όλο</a:t>
            </a:r>
            <a:r>
              <a:rPr sz="2000" b="0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spc="10" dirty="0">
                <a:solidFill>
                  <a:srgbClr val="000000"/>
                </a:solidFill>
                <a:latin typeface="Cambria"/>
                <a:cs typeface="Cambria"/>
              </a:rPr>
              <a:t>κ</a:t>
            </a:r>
            <a:r>
              <a:rPr sz="2000" b="0" u="none" spc="-5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2000" b="0" u="none" dirty="0">
                <a:solidFill>
                  <a:srgbClr val="000000"/>
                </a:solidFill>
                <a:latin typeface="Cambria"/>
                <a:cs typeface="Cambria"/>
              </a:rPr>
              <a:t>ι</a:t>
            </a:r>
            <a:r>
              <a:rPr sz="2000" b="0" u="none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b="0" u="none" spc="-415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2000" b="0" u="none" spc="-10" dirty="0">
                <a:solidFill>
                  <a:srgbClr val="000000"/>
                </a:solidFill>
                <a:latin typeface="Cambria"/>
                <a:cs typeface="Cambria"/>
              </a:rPr>
              <a:t>ιο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3429000"/>
            <a:ext cx="5111496" cy="32476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79550" y="2647314"/>
            <a:ext cx="7357109" cy="300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1945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latin typeface="Lucida Sans Unicode"/>
                <a:cs typeface="Lucida Sans Unicode"/>
              </a:rPr>
              <a:t>π</a:t>
            </a:r>
            <a:r>
              <a:rPr sz="2000" spc="-65" dirty="0">
                <a:latin typeface="Cambria"/>
                <a:cs typeface="Cambria"/>
              </a:rPr>
              <a:t>ολλοί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π</a:t>
            </a:r>
            <a:r>
              <a:rPr sz="2000" spc="-55" dirty="0">
                <a:latin typeface="Cambria"/>
                <a:cs typeface="Cambria"/>
              </a:rPr>
              <a:t>ίστευαν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ότι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το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κράτος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θα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140" dirty="0">
                <a:latin typeface="Cambria"/>
                <a:cs typeface="Cambria"/>
              </a:rPr>
              <a:t>έ</a:t>
            </a:r>
            <a:r>
              <a:rPr sz="2000" spc="-140" dirty="0">
                <a:latin typeface="Lucida Sans Unicode"/>
                <a:cs typeface="Lucida Sans Unicode"/>
              </a:rPr>
              <a:t>π</a:t>
            </a:r>
            <a:r>
              <a:rPr sz="2000" spc="-140" dirty="0">
                <a:latin typeface="Cambria"/>
                <a:cs typeface="Cambria"/>
              </a:rPr>
              <a:t>ρε</a:t>
            </a:r>
            <a:r>
              <a:rPr sz="2000" spc="-140" dirty="0">
                <a:latin typeface="Lucida Sans Unicode"/>
                <a:cs typeface="Lucida Sans Unicode"/>
              </a:rPr>
              <a:t>π</a:t>
            </a:r>
            <a:r>
              <a:rPr sz="2000" spc="-140" dirty="0">
                <a:latin typeface="Cambria"/>
                <a:cs typeface="Cambria"/>
              </a:rPr>
              <a:t>ε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5" dirty="0">
                <a:latin typeface="Cambria"/>
                <a:cs typeface="Cambria"/>
              </a:rPr>
              <a:t>να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80" dirty="0">
                <a:latin typeface="Cambria"/>
                <a:cs typeface="Cambria"/>
              </a:rPr>
              <a:t>ε</a:t>
            </a:r>
            <a:r>
              <a:rPr sz="2000" spc="-80" dirty="0">
                <a:latin typeface="Lucida Sans Unicode"/>
                <a:cs typeface="Lucida Sans Unicode"/>
              </a:rPr>
              <a:t>π</a:t>
            </a:r>
            <a:r>
              <a:rPr sz="2000" spc="-80" dirty="0">
                <a:latin typeface="Cambria"/>
                <a:cs typeface="Cambria"/>
              </a:rPr>
              <a:t>έμβει</a:t>
            </a:r>
            <a:r>
              <a:rPr sz="2000" spc="-80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>
              <a:latin typeface="Lucida Sans Unicode"/>
              <a:cs typeface="Lucida Sans Unicode"/>
            </a:endParaRPr>
          </a:p>
          <a:p>
            <a:pPr marL="19685" marR="5110480" indent="493395" algn="r">
              <a:lnSpc>
                <a:spcPts val="2160"/>
              </a:lnSpc>
              <a:buFont typeface="Times New Roman"/>
              <a:buChar char="►"/>
              <a:tabLst>
                <a:tab pos="805180" algn="l"/>
              </a:tabLst>
            </a:pPr>
            <a:r>
              <a:rPr sz="1800" i="1" spc="-5" dirty="0">
                <a:latin typeface="Cambria"/>
                <a:cs typeface="Cambria"/>
              </a:rPr>
              <a:t>Φ</a:t>
            </a:r>
            <a:r>
              <a:rPr sz="1800" i="1" spc="-100" dirty="0">
                <a:latin typeface="Cambria"/>
                <a:cs typeface="Cambria"/>
              </a:rPr>
              <a:t>τ</a:t>
            </a:r>
            <a:r>
              <a:rPr sz="1800" i="1" spc="-50" dirty="0">
                <a:latin typeface="Cambria"/>
                <a:cs typeface="Cambria"/>
              </a:rPr>
              <a:t>ω</a:t>
            </a:r>
            <a:r>
              <a:rPr sz="1800" i="1" dirty="0">
                <a:latin typeface="Cambria"/>
                <a:cs typeface="Cambria"/>
              </a:rPr>
              <a:t>χοί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μαύροι  </a:t>
            </a:r>
            <a:r>
              <a:rPr sz="1800" i="1" spc="-5" dirty="0">
                <a:latin typeface="Cambria"/>
                <a:cs typeface="Cambria"/>
              </a:rPr>
              <a:t>Αμερικανοί 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εριμένουν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στην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ουρά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τους</a:t>
            </a:r>
            <a:endParaRPr sz="1800">
              <a:latin typeface="Cambria"/>
              <a:cs typeface="Cambria"/>
            </a:endParaRPr>
          </a:p>
          <a:p>
            <a:pPr marL="12700" marR="5109845" indent="91440" algn="just">
              <a:lnSpc>
                <a:spcPts val="2160"/>
              </a:lnSpc>
            </a:pPr>
            <a:r>
              <a:rPr sz="1800" i="1" dirty="0">
                <a:latin typeface="Cambria"/>
                <a:cs typeface="Cambria"/>
              </a:rPr>
              <a:t>μοιράσουν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7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ρόφιμα</a:t>
            </a:r>
            <a:r>
              <a:rPr sz="1900" i="1" spc="-145" dirty="0">
                <a:latin typeface="Arial"/>
                <a:cs typeface="Arial"/>
              </a:rPr>
              <a:t>.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Η  </a:t>
            </a:r>
            <a:r>
              <a:rPr sz="1800" i="1" spc="-5" dirty="0">
                <a:latin typeface="Cambria"/>
                <a:cs typeface="Cambria"/>
              </a:rPr>
              <a:t>αφίσα </a:t>
            </a:r>
            <a:r>
              <a:rPr sz="1900" i="1" spc="-65" dirty="0">
                <a:latin typeface="Arial"/>
                <a:cs typeface="Arial"/>
              </a:rPr>
              <a:t>π</a:t>
            </a:r>
            <a:r>
              <a:rPr sz="1800" i="1" spc="-65" dirty="0">
                <a:latin typeface="Cambria"/>
                <a:cs typeface="Cambria"/>
              </a:rPr>
              <a:t>ίσω </a:t>
            </a:r>
            <a:r>
              <a:rPr sz="1800" i="1" spc="-5" dirty="0">
                <a:latin typeface="Cambria"/>
                <a:cs typeface="Cambria"/>
              </a:rPr>
              <a:t>διαφημίζει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τον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λούσιο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65" dirty="0">
                <a:latin typeface="Cambria"/>
                <a:cs typeface="Cambria"/>
              </a:rPr>
              <a:t>τρό</a:t>
            </a:r>
            <a:r>
              <a:rPr sz="1900" i="1" spc="-65" dirty="0">
                <a:latin typeface="Arial"/>
                <a:cs typeface="Arial"/>
              </a:rPr>
              <a:t>π</a:t>
            </a:r>
            <a:r>
              <a:rPr sz="1800" i="1" spc="-65" dirty="0">
                <a:latin typeface="Cambria"/>
                <a:cs typeface="Cambria"/>
              </a:rPr>
              <a:t>ο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ου</a:t>
            </a:r>
            <a:endParaRPr sz="1800">
              <a:latin typeface="Cambria"/>
              <a:cs typeface="Cambria"/>
            </a:endParaRPr>
          </a:p>
          <a:p>
            <a:pPr marL="147955">
              <a:lnSpc>
                <a:spcPts val="2039"/>
              </a:lnSpc>
            </a:pPr>
            <a:r>
              <a:rPr sz="1800" i="1" spc="-20" dirty="0">
                <a:latin typeface="Cambria"/>
                <a:cs typeface="Cambria"/>
              </a:rPr>
              <a:t>ζουν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ορισμένοι</a:t>
            </a:r>
            <a:r>
              <a:rPr sz="1800" i="1" spc="-6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λευκοί</a:t>
            </a:r>
            <a:endParaRPr sz="1800">
              <a:latin typeface="Cambria"/>
              <a:cs typeface="Cambria"/>
            </a:endParaRPr>
          </a:p>
          <a:p>
            <a:pPr marL="1114425">
              <a:lnSpc>
                <a:spcPts val="2230"/>
              </a:lnSpc>
            </a:pPr>
            <a:r>
              <a:rPr sz="1800" i="1" spc="-20" dirty="0">
                <a:latin typeface="Cambria"/>
                <a:cs typeface="Cambria"/>
              </a:rPr>
              <a:t>Αμερικανοί</a:t>
            </a:r>
            <a:r>
              <a:rPr sz="1900" i="1" spc="-2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602" y="238759"/>
            <a:ext cx="7371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6790" algn="l"/>
                <a:tab pos="5688330" algn="l"/>
              </a:tabLst>
            </a:pPr>
            <a:r>
              <a:rPr sz="360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Β</a:t>
            </a:r>
            <a:r>
              <a:rPr sz="3600" u="none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r>
              <a:rPr sz="360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 1932</a:t>
            </a:r>
            <a:r>
              <a:rPr sz="3600" u="none" dirty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  <a:r>
              <a:rPr sz="3600" u="none" spc="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Παρέμβασ</a:t>
            </a:r>
            <a:r>
              <a:rPr sz="3600" u="none" dirty="0">
                <a:solidFill>
                  <a:srgbClr val="000000"/>
                </a:solidFill>
                <a:latin typeface="Comic Sans MS"/>
                <a:cs typeface="Comic Sans MS"/>
              </a:rPr>
              <a:t>η	</a:t>
            </a:r>
            <a:r>
              <a:rPr sz="360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το</a:t>
            </a:r>
            <a:r>
              <a:rPr sz="3600" u="none" dirty="0">
                <a:solidFill>
                  <a:srgbClr val="000000"/>
                </a:solidFill>
                <a:latin typeface="Comic Sans MS"/>
                <a:cs typeface="Comic Sans MS"/>
              </a:rPr>
              <a:t>υ	</a:t>
            </a:r>
            <a:r>
              <a:rPr sz="3600" u="none" spc="-5" dirty="0">
                <a:solidFill>
                  <a:srgbClr val="000000"/>
                </a:solidFill>
                <a:latin typeface="Comic Sans MS"/>
                <a:cs typeface="Comic Sans MS"/>
              </a:rPr>
              <a:t>κράτους</a:t>
            </a:r>
            <a:endParaRPr sz="36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08" y="1258824"/>
            <a:ext cx="8408035" cy="1143000"/>
            <a:chOff x="368808" y="1258824"/>
            <a:chExt cx="8408035" cy="1143000"/>
          </a:xfrm>
        </p:grpSpPr>
        <p:sp>
          <p:nvSpPr>
            <p:cNvPr id="4" name="object 4"/>
            <p:cNvSpPr/>
            <p:nvPr/>
          </p:nvSpPr>
          <p:spPr>
            <a:xfrm>
              <a:off x="381762" y="1271778"/>
              <a:ext cx="8382000" cy="1117600"/>
            </a:xfrm>
            <a:custGeom>
              <a:avLst/>
              <a:gdLst/>
              <a:ahLst/>
              <a:cxnLst/>
              <a:rect l="l" t="t" r="r" b="b"/>
              <a:pathLst>
                <a:path w="8382000" h="1117600">
                  <a:moveTo>
                    <a:pt x="8195818" y="0"/>
                  </a:moveTo>
                  <a:lnTo>
                    <a:pt x="186182" y="0"/>
                  </a:lnTo>
                  <a:lnTo>
                    <a:pt x="136689" y="6647"/>
                  </a:lnTo>
                  <a:lnTo>
                    <a:pt x="92215" y="25409"/>
                  </a:lnTo>
                  <a:lnTo>
                    <a:pt x="54533" y="54514"/>
                  </a:lnTo>
                  <a:lnTo>
                    <a:pt x="25420" y="92192"/>
                  </a:lnTo>
                  <a:lnTo>
                    <a:pt x="6651" y="136671"/>
                  </a:lnTo>
                  <a:lnTo>
                    <a:pt x="0" y="186182"/>
                  </a:lnTo>
                  <a:lnTo>
                    <a:pt x="0" y="930910"/>
                  </a:lnTo>
                  <a:lnTo>
                    <a:pt x="6651" y="980420"/>
                  </a:lnTo>
                  <a:lnTo>
                    <a:pt x="25420" y="1024899"/>
                  </a:lnTo>
                  <a:lnTo>
                    <a:pt x="54533" y="1062577"/>
                  </a:lnTo>
                  <a:lnTo>
                    <a:pt x="92215" y="1091682"/>
                  </a:lnTo>
                  <a:lnTo>
                    <a:pt x="136689" y="1110444"/>
                  </a:lnTo>
                  <a:lnTo>
                    <a:pt x="186182" y="1117092"/>
                  </a:lnTo>
                  <a:lnTo>
                    <a:pt x="8195818" y="1117092"/>
                  </a:lnTo>
                  <a:lnTo>
                    <a:pt x="8245328" y="1110444"/>
                  </a:lnTo>
                  <a:lnTo>
                    <a:pt x="8289807" y="1091682"/>
                  </a:lnTo>
                  <a:lnTo>
                    <a:pt x="8327485" y="1062577"/>
                  </a:lnTo>
                  <a:lnTo>
                    <a:pt x="8356590" y="1024899"/>
                  </a:lnTo>
                  <a:lnTo>
                    <a:pt x="8375352" y="980420"/>
                  </a:lnTo>
                  <a:lnTo>
                    <a:pt x="8382000" y="930910"/>
                  </a:lnTo>
                  <a:lnTo>
                    <a:pt x="8382000" y="186182"/>
                  </a:lnTo>
                  <a:lnTo>
                    <a:pt x="8375352" y="136671"/>
                  </a:lnTo>
                  <a:lnTo>
                    <a:pt x="8356590" y="92192"/>
                  </a:lnTo>
                  <a:lnTo>
                    <a:pt x="8327485" y="54514"/>
                  </a:lnTo>
                  <a:lnTo>
                    <a:pt x="8289807" y="25409"/>
                  </a:lnTo>
                  <a:lnTo>
                    <a:pt x="8245328" y="6647"/>
                  </a:lnTo>
                  <a:lnTo>
                    <a:pt x="819581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2" y="1271778"/>
              <a:ext cx="8382000" cy="1117600"/>
            </a:xfrm>
            <a:custGeom>
              <a:avLst/>
              <a:gdLst/>
              <a:ahLst/>
              <a:cxnLst/>
              <a:rect l="l" t="t" r="r" b="b"/>
              <a:pathLst>
                <a:path w="8382000" h="1117600">
                  <a:moveTo>
                    <a:pt x="0" y="186182"/>
                  </a:moveTo>
                  <a:lnTo>
                    <a:pt x="6651" y="136671"/>
                  </a:lnTo>
                  <a:lnTo>
                    <a:pt x="25420" y="92192"/>
                  </a:lnTo>
                  <a:lnTo>
                    <a:pt x="54533" y="54514"/>
                  </a:lnTo>
                  <a:lnTo>
                    <a:pt x="92215" y="25409"/>
                  </a:lnTo>
                  <a:lnTo>
                    <a:pt x="136689" y="6647"/>
                  </a:lnTo>
                  <a:lnTo>
                    <a:pt x="186182" y="0"/>
                  </a:lnTo>
                  <a:lnTo>
                    <a:pt x="8195818" y="0"/>
                  </a:lnTo>
                  <a:lnTo>
                    <a:pt x="8245328" y="6647"/>
                  </a:lnTo>
                  <a:lnTo>
                    <a:pt x="8289807" y="25409"/>
                  </a:lnTo>
                  <a:lnTo>
                    <a:pt x="8327485" y="54514"/>
                  </a:lnTo>
                  <a:lnTo>
                    <a:pt x="8356590" y="92192"/>
                  </a:lnTo>
                  <a:lnTo>
                    <a:pt x="8375352" y="136671"/>
                  </a:lnTo>
                  <a:lnTo>
                    <a:pt x="8382000" y="186182"/>
                  </a:lnTo>
                  <a:lnTo>
                    <a:pt x="8382000" y="930910"/>
                  </a:lnTo>
                  <a:lnTo>
                    <a:pt x="8375352" y="980420"/>
                  </a:lnTo>
                  <a:lnTo>
                    <a:pt x="8356590" y="1024899"/>
                  </a:lnTo>
                  <a:lnTo>
                    <a:pt x="8327485" y="1062577"/>
                  </a:lnTo>
                  <a:lnTo>
                    <a:pt x="8289807" y="1091682"/>
                  </a:lnTo>
                  <a:lnTo>
                    <a:pt x="8245328" y="1110444"/>
                  </a:lnTo>
                  <a:lnTo>
                    <a:pt x="8195818" y="1117092"/>
                  </a:lnTo>
                  <a:lnTo>
                    <a:pt x="186182" y="1117092"/>
                  </a:lnTo>
                  <a:lnTo>
                    <a:pt x="136689" y="1110444"/>
                  </a:lnTo>
                  <a:lnTo>
                    <a:pt x="92215" y="1091682"/>
                  </a:lnTo>
                  <a:lnTo>
                    <a:pt x="54533" y="1062577"/>
                  </a:lnTo>
                  <a:lnTo>
                    <a:pt x="25420" y="1024899"/>
                  </a:lnTo>
                  <a:lnTo>
                    <a:pt x="6651" y="980420"/>
                  </a:lnTo>
                  <a:lnTo>
                    <a:pt x="0" y="930910"/>
                  </a:lnTo>
                  <a:lnTo>
                    <a:pt x="0" y="18618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601" y="1408059"/>
            <a:ext cx="7929245" cy="4838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b="1" i="1" spc="7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100" b="1" i="1" spc="-540" dirty="0">
                <a:solidFill>
                  <a:srgbClr val="FFFFFF"/>
                </a:solidFill>
                <a:latin typeface="Arial"/>
                <a:cs typeface="Arial"/>
              </a:rPr>
              <a:t>ew</a:t>
            </a:r>
            <a:r>
              <a:rPr sz="4100" b="1" i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00" b="1" i="1" spc="3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100" b="1" i="1" spc="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00" b="1" i="1" spc="-2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100" b="1" i="1" spc="-3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4100">
              <a:latin typeface="Arial"/>
              <a:cs typeface="Arial"/>
            </a:endParaRPr>
          </a:p>
          <a:p>
            <a:pPr marL="287020" marR="5715" indent="-287020" algn="r">
              <a:lnSpc>
                <a:spcPct val="100000"/>
              </a:lnSpc>
              <a:spcBef>
                <a:spcPts val="2745"/>
              </a:spcBef>
              <a:buFont typeface="Lucida Sans Unicode"/>
              <a:buChar char="•"/>
              <a:tabLst>
                <a:tab pos="287020" algn="l"/>
              </a:tabLst>
            </a:pPr>
            <a:r>
              <a:rPr sz="3000" dirty="0">
                <a:latin typeface="Cambria"/>
                <a:cs typeface="Cambria"/>
              </a:rPr>
              <a:t>Ο</a:t>
            </a:r>
            <a:r>
              <a:rPr sz="3000" spc="-30" dirty="0">
                <a:latin typeface="Cambria"/>
                <a:cs typeface="Cambria"/>
              </a:rPr>
              <a:t> </a:t>
            </a:r>
            <a:r>
              <a:rPr sz="3150" b="1" i="1" spc="-70" dirty="0">
                <a:latin typeface="Arial"/>
                <a:cs typeface="Arial"/>
              </a:rPr>
              <a:t>π</a:t>
            </a:r>
            <a:r>
              <a:rPr sz="3000" b="1" i="1" spc="-70" dirty="0">
                <a:latin typeface="Cambria"/>
                <a:cs typeface="Cambria"/>
              </a:rPr>
              <a:t>ρόεδρος</a:t>
            </a:r>
            <a:r>
              <a:rPr sz="3000" b="1" i="1" spc="-45" dirty="0">
                <a:latin typeface="Cambria"/>
                <a:cs typeface="Cambria"/>
              </a:rPr>
              <a:t> </a:t>
            </a:r>
            <a:r>
              <a:rPr sz="3000" dirty="0">
                <a:latin typeface="Cambria"/>
                <a:cs typeface="Cambria"/>
              </a:rPr>
              <a:t>των</a:t>
            </a:r>
            <a:r>
              <a:rPr sz="3000" spc="-35" dirty="0">
                <a:latin typeface="Cambria"/>
                <a:cs typeface="Cambria"/>
              </a:rPr>
              <a:t> </a:t>
            </a:r>
            <a:r>
              <a:rPr sz="3000" b="1" spc="-5" dirty="0">
                <a:latin typeface="Cambria"/>
                <a:cs typeface="Cambria"/>
              </a:rPr>
              <a:t>ΗΠΑ</a:t>
            </a:r>
            <a:r>
              <a:rPr sz="3000" b="1" spc="-25" dirty="0">
                <a:latin typeface="Cambria"/>
                <a:cs typeface="Cambria"/>
              </a:rPr>
              <a:t> </a:t>
            </a:r>
            <a:r>
              <a:rPr sz="3000" b="1" i="1" dirty="0">
                <a:latin typeface="Cambria"/>
                <a:cs typeface="Cambria"/>
              </a:rPr>
              <a:t>Φραγκλίνος</a:t>
            </a:r>
            <a:r>
              <a:rPr sz="3000" b="1" i="1" spc="-50" dirty="0">
                <a:latin typeface="Cambria"/>
                <a:cs typeface="Cambria"/>
              </a:rPr>
              <a:t> </a:t>
            </a:r>
            <a:r>
              <a:rPr sz="3000" b="1" i="1" spc="-45" dirty="0">
                <a:latin typeface="Cambria"/>
                <a:cs typeface="Cambria"/>
              </a:rPr>
              <a:t>Ρούζβελτ</a:t>
            </a:r>
            <a:endParaRPr sz="3000">
              <a:latin typeface="Cambria"/>
              <a:cs typeface="Cambria"/>
            </a:endParaRPr>
          </a:p>
          <a:p>
            <a:pPr marR="6985" algn="r">
              <a:lnSpc>
                <a:spcPct val="100000"/>
              </a:lnSpc>
              <a:spcBef>
                <a:spcPts val="465"/>
              </a:spcBef>
            </a:pPr>
            <a:r>
              <a:rPr sz="3000" dirty="0">
                <a:latin typeface="Cambria"/>
                <a:cs typeface="Cambria"/>
              </a:rPr>
              <a:t>εφαρμόζει</a:t>
            </a:r>
            <a:r>
              <a:rPr sz="3000" spc="-25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τ</a:t>
            </a:r>
            <a:r>
              <a:rPr sz="3000" spc="5" dirty="0">
                <a:latin typeface="Cambria"/>
                <a:cs typeface="Cambria"/>
              </a:rPr>
              <a:t>η</a:t>
            </a:r>
            <a:r>
              <a:rPr sz="3000" dirty="0">
                <a:latin typeface="Cambria"/>
                <a:cs typeface="Cambria"/>
              </a:rPr>
              <a:t>ν</a:t>
            </a:r>
            <a:r>
              <a:rPr sz="3000" spc="-30" dirty="0">
                <a:latin typeface="Cambria"/>
                <a:cs typeface="Cambria"/>
              </a:rPr>
              <a:t> </a:t>
            </a:r>
            <a:r>
              <a:rPr sz="3000" spc="-630" dirty="0">
                <a:latin typeface="Lucida Sans Unicode"/>
                <a:cs typeface="Lucida Sans Unicode"/>
              </a:rPr>
              <a:t>π</a:t>
            </a:r>
            <a:r>
              <a:rPr sz="3000" dirty="0">
                <a:latin typeface="Cambria"/>
                <a:cs typeface="Cambria"/>
              </a:rPr>
              <a:t>ολιτι</a:t>
            </a:r>
            <a:r>
              <a:rPr sz="3000" spc="5" dirty="0">
                <a:latin typeface="Cambria"/>
                <a:cs typeface="Cambria"/>
              </a:rPr>
              <a:t>κ</a:t>
            </a:r>
            <a:r>
              <a:rPr sz="3000" dirty="0">
                <a:latin typeface="Cambria"/>
                <a:cs typeface="Cambria"/>
              </a:rPr>
              <a:t>ή</a:t>
            </a:r>
            <a:r>
              <a:rPr sz="3000" spc="-20" dirty="0">
                <a:latin typeface="Cambria"/>
                <a:cs typeface="Cambria"/>
              </a:rPr>
              <a:t> </a:t>
            </a:r>
            <a:r>
              <a:rPr sz="3000" spc="-5" dirty="0">
                <a:latin typeface="Cambria"/>
                <a:cs typeface="Cambria"/>
              </a:rPr>
              <a:t>τ</a:t>
            </a:r>
            <a:r>
              <a:rPr sz="3000" spc="5" dirty="0">
                <a:latin typeface="Cambria"/>
                <a:cs typeface="Cambria"/>
              </a:rPr>
              <a:t>ο</a:t>
            </a:r>
            <a:r>
              <a:rPr sz="3000" dirty="0">
                <a:latin typeface="Cambria"/>
                <a:cs typeface="Cambria"/>
              </a:rPr>
              <a:t>υ</a:t>
            </a:r>
            <a:r>
              <a:rPr sz="3000" spc="-40" dirty="0">
                <a:latin typeface="Cambria"/>
                <a:cs typeface="Cambria"/>
              </a:rPr>
              <a:t> </a:t>
            </a:r>
            <a:r>
              <a:rPr sz="3150" b="1" i="1" spc="550" dirty="0">
                <a:latin typeface="Arial"/>
                <a:cs typeface="Arial"/>
              </a:rPr>
              <a:t>N</a:t>
            </a:r>
            <a:r>
              <a:rPr sz="3150" b="1" i="1" spc="-200" dirty="0">
                <a:latin typeface="Arial"/>
                <a:cs typeface="Arial"/>
              </a:rPr>
              <a:t>e</a:t>
            </a:r>
            <a:r>
              <a:rPr sz="3150" b="1" i="1" spc="-620" dirty="0">
                <a:latin typeface="Arial"/>
                <a:cs typeface="Arial"/>
              </a:rPr>
              <a:t>w</a:t>
            </a:r>
            <a:r>
              <a:rPr sz="3150" b="1" i="1" spc="-254" dirty="0">
                <a:latin typeface="Arial"/>
                <a:cs typeface="Arial"/>
              </a:rPr>
              <a:t> </a:t>
            </a:r>
            <a:r>
              <a:rPr sz="3150" b="1" i="1" spc="695" dirty="0">
                <a:latin typeface="Arial"/>
                <a:cs typeface="Arial"/>
              </a:rPr>
              <a:t>D</a:t>
            </a:r>
            <a:r>
              <a:rPr sz="3150" b="1" i="1" spc="-195" dirty="0">
                <a:latin typeface="Arial"/>
                <a:cs typeface="Arial"/>
              </a:rPr>
              <a:t>e</a:t>
            </a:r>
            <a:r>
              <a:rPr sz="3150" b="1" i="1" spc="-250" dirty="0">
                <a:latin typeface="Arial"/>
                <a:cs typeface="Arial"/>
              </a:rPr>
              <a:t>al</a:t>
            </a:r>
            <a:r>
              <a:rPr sz="3150" b="1" i="1" spc="-260" dirty="0">
                <a:latin typeface="Arial"/>
                <a:cs typeface="Arial"/>
              </a:rPr>
              <a:t> </a:t>
            </a:r>
            <a:r>
              <a:rPr sz="3000" b="1" spc="-195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610235" marR="5715" lvl="1" indent="560705" algn="r">
              <a:lnSpc>
                <a:spcPct val="112400"/>
              </a:lnSpc>
              <a:spcBef>
                <a:spcPts val="940"/>
              </a:spcBef>
              <a:buFont typeface="Lucida Sans Unicode"/>
              <a:buChar char="•"/>
              <a:tabLst>
                <a:tab pos="1458595" algn="l"/>
              </a:tabLst>
            </a:pPr>
            <a:r>
              <a:rPr sz="3000" i="1" spc="-105" dirty="0">
                <a:latin typeface="Cambria"/>
                <a:cs typeface="Cambria"/>
              </a:rPr>
              <a:t>Το</a:t>
            </a:r>
            <a:r>
              <a:rPr sz="3000" i="1" spc="-25" dirty="0">
                <a:latin typeface="Cambria"/>
                <a:cs typeface="Cambria"/>
              </a:rPr>
              <a:t> κράτος</a:t>
            </a:r>
            <a:r>
              <a:rPr sz="3000" i="1" spc="-10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οφείλει</a:t>
            </a:r>
            <a:r>
              <a:rPr sz="3000" i="1" spc="-30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να</a:t>
            </a:r>
            <a:r>
              <a:rPr sz="3000" i="1" spc="-10" dirty="0">
                <a:latin typeface="Cambria"/>
                <a:cs typeface="Cambria"/>
              </a:rPr>
              <a:t> </a:t>
            </a:r>
            <a:r>
              <a:rPr sz="3150" b="1" i="1" spc="-50" dirty="0">
                <a:latin typeface="Arial"/>
                <a:cs typeface="Arial"/>
              </a:rPr>
              <a:t>π</a:t>
            </a:r>
            <a:r>
              <a:rPr sz="3000" b="1" i="1" spc="-50" dirty="0">
                <a:latin typeface="Cambria"/>
                <a:cs typeface="Cambria"/>
              </a:rPr>
              <a:t>αρεμβαίνει </a:t>
            </a:r>
            <a:r>
              <a:rPr sz="3000" i="1" spc="-20" dirty="0">
                <a:latin typeface="Cambria"/>
                <a:cs typeface="Cambria"/>
              </a:rPr>
              <a:t>στην </a:t>
            </a:r>
            <a:r>
              <a:rPr sz="3000" i="1" spc="-645" dirty="0">
                <a:latin typeface="Cambria"/>
                <a:cs typeface="Cambria"/>
              </a:rPr>
              <a:t> </a:t>
            </a:r>
            <a:r>
              <a:rPr sz="3000" i="1" dirty="0">
                <a:latin typeface="Cambria"/>
                <a:cs typeface="Cambria"/>
              </a:rPr>
              <a:t>οικονομία</a:t>
            </a:r>
            <a:r>
              <a:rPr sz="3000" i="1" spc="-20" dirty="0">
                <a:latin typeface="Cambria"/>
                <a:cs typeface="Cambria"/>
              </a:rPr>
              <a:t> </a:t>
            </a:r>
            <a:r>
              <a:rPr sz="3150" i="1" spc="185" dirty="0">
                <a:latin typeface="Arial"/>
                <a:cs typeface="Arial"/>
              </a:rPr>
              <a:t>🢂</a:t>
            </a:r>
            <a:r>
              <a:rPr sz="3150" i="1" spc="-240" dirty="0">
                <a:latin typeface="Arial"/>
                <a:cs typeface="Arial"/>
              </a:rPr>
              <a:t> </a:t>
            </a:r>
            <a:r>
              <a:rPr sz="3000" i="1" spc="-10" dirty="0">
                <a:latin typeface="Cambria"/>
                <a:cs typeface="Cambria"/>
              </a:rPr>
              <a:t>μ</a:t>
            </a:r>
            <a:r>
              <a:rPr sz="3000" i="1" dirty="0">
                <a:latin typeface="Cambria"/>
                <a:cs typeface="Cambria"/>
              </a:rPr>
              <a:t>ε</a:t>
            </a:r>
            <a:r>
              <a:rPr sz="3000" i="1" spc="-5" dirty="0">
                <a:latin typeface="Cambria"/>
                <a:cs typeface="Cambria"/>
              </a:rPr>
              <a:t> </a:t>
            </a:r>
            <a:r>
              <a:rPr sz="3000" b="1" i="1" spc="-5" dirty="0">
                <a:latin typeface="Cambria"/>
                <a:cs typeface="Cambria"/>
              </a:rPr>
              <a:t>με</a:t>
            </a:r>
            <a:r>
              <a:rPr sz="3000" b="1" i="1" spc="5" dirty="0">
                <a:latin typeface="Cambria"/>
                <a:cs typeface="Cambria"/>
              </a:rPr>
              <a:t>γ</a:t>
            </a:r>
            <a:r>
              <a:rPr sz="3000" b="1" i="1" spc="-5" dirty="0">
                <a:latin typeface="Cambria"/>
                <a:cs typeface="Cambria"/>
              </a:rPr>
              <a:t>άλε</a:t>
            </a:r>
            <a:r>
              <a:rPr sz="3000" b="1" i="1" dirty="0">
                <a:latin typeface="Cambria"/>
                <a:cs typeface="Cambria"/>
              </a:rPr>
              <a:t>ς</a:t>
            </a:r>
            <a:r>
              <a:rPr sz="3000" b="1" i="1" spc="-30" dirty="0">
                <a:latin typeface="Cambria"/>
                <a:cs typeface="Cambria"/>
              </a:rPr>
              <a:t> </a:t>
            </a:r>
            <a:r>
              <a:rPr sz="3000" b="1" i="1" dirty="0">
                <a:latin typeface="Cambria"/>
                <a:cs typeface="Cambria"/>
              </a:rPr>
              <a:t>ε</a:t>
            </a:r>
            <a:r>
              <a:rPr sz="3150" b="1" i="1" spc="-520" dirty="0">
                <a:latin typeface="Arial"/>
                <a:cs typeface="Arial"/>
              </a:rPr>
              <a:t>π</a:t>
            </a:r>
            <a:r>
              <a:rPr sz="3000" b="1" i="1" spc="-5" dirty="0">
                <a:latin typeface="Cambria"/>
                <a:cs typeface="Cambria"/>
              </a:rPr>
              <a:t>ε</a:t>
            </a:r>
            <a:r>
              <a:rPr sz="3000" b="1" i="1" spc="-20" dirty="0">
                <a:latin typeface="Cambria"/>
                <a:cs typeface="Cambria"/>
              </a:rPr>
              <a:t>ν</a:t>
            </a:r>
            <a:r>
              <a:rPr sz="3000" b="1" i="1" spc="-5" dirty="0">
                <a:latin typeface="Cambria"/>
                <a:cs typeface="Cambria"/>
              </a:rPr>
              <a:t>δύσ</a:t>
            </a:r>
            <a:r>
              <a:rPr sz="3000" b="1" i="1" spc="10" dirty="0">
                <a:latin typeface="Cambria"/>
                <a:cs typeface="Cambria"/>
              </a:rPr>
              <a:t>ε</a:t>
            </a:r>
            <a:r>
              <a:rPr sz="3000" b="1" i="1" spc="-5" dirty="0">
                <a:latin typeface="Cambria"/>
                <a:cs typeface="Cambria"/>
              </a:rPr>
              <a:t>ι</a:t>
            </a:r>
            <a:r>
              <a:rPr sz="3000" b="1" i="1" spc="-10" dirty="0">
                <a:latin typeface="Cambria"/>
                <a:cs typeface="Cambria"/>
              </a:rPr>
              <a:t>ς</a:t>
            </a:r>
            <a:r>
              <a:rPr sz="3150" i="1" spc="-235" dirty="0">
                <a:latin typeface="Arial"/>
                <a:cs typeface="Arial"/>
              </a:rPr>
              <a:t>,</a:t>
            </a:r>
            <a:r>
              <a:rPr sz="3150" i="1" spc="-260" dirty="0">
                <a:latin typeface="Arial"/>
                <a:cs typeface="Arial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γ</a:t>
            </a:r>
            <a:r>
              <a:rPr sz="3000" i="1" spc="10" dirty="0">
                <a:latin typeface="Cambria"/>
                <a:cs typeface="Cambria"/>
              </a:rPr>
              <a:t>ι</a:t>
            </a:r>
            <a:r>
              <a:rPr sz="3000" i="1" dirty="0">
                <a:latin typeface="Cambria"/>
                <a:cs typeface="Cambria"/>
              </a:rPr>
              <a:t>α</a:t>
            </a:r>
            <a:r>
              <a:rPr sz="3000" i="1" spc="-35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ν</a:t>
            </a:r>
            <a:r>
              <a:rPr sz="3000" i="1" spc="5" dirty="0">
                <a:latin typeface="Cambria"/>
                <a:cs typeface="Cambria"/>
              </a:rPr>
              <a:t>α</a:t>
            </a:r>
            <a:r>
              <a:rPr sz="3150" i="1" spc="-235" dirty="0">
                <a:latin typeface="Arial"/>
                <a:cs typeface="Arial"/>
              </a:rPr>
              <a:t>:</a:t>
            </a:r>
            <a:endParaRPr sz="3150">
              <a:latin typeface="Arial"/>
              <a:cs typeface="Arial"/>
            </a:endParaRPr>
          </a:p>
          <a:p>
            <a:pPr marL="2020570" marR="5080" indent="-1128395" algn="r">
              <a:lnSpc>
                <a:spcPct val="112400"/>
              </a:lnSpc>
              <a:spcBef>
                <a:spcPts val="10"/>
              </a:spcBef>
            </a:pPr>
            <a:r>
              <a:rPr sz="3150" i="1" spc="-630" dirty="0">
                <a:latin typeface="Calibri"/>
                <a:cs typeface="Calibri"/>
              </a:rPr>
              <a:t>❶</a:t>
            </a:r>
            <a:r>
              <a:rPr sz="3150" i="1" spc="-565" dirty="0">
                <a:latin typeface="Calibri"/>
                <a:cs typeface="Calibri"/>
              </a:rPr>
              <a:t> </a:t>
            </a:r>
            <a:r>
              <a:rPr sz="3000" i="1" spc="-55" dirty="0">
                <a:latin typeface="Cambria"/>
                <a:cs typeface="Cambria"/>
              </a:rPr>
              <a:t>χτυ</a:t>
            </a:r>
            <a:r>
              <a:rPr sz="3150" i="1" spc="-55" dirty="0">
                <a:latin typeface="Arial"/>
                <a:cs typeface="Arial"/>
              </a:rPr>
              <a:t>π</a:t>
            </a:r>
            <a:r>
              <a:rPr sz="3000" i="1" spc="-55" dirty="0">
                <a:latin typeface="Cambria"/>
                <a:cs typeface="Cambria"/>
              </a:rPr>
              <a:t>ηθεί</a:t>
            </a:r>
            <a:r>
              <a:rPr sz="3000" i="1" spc="-20" dirty="0">
                <a:latin typeface="Cambria"/>
                <a:cs typeface="Cambria"/>
              </a:rPr>
              <a:t> </a:t>
            </a:r>
            <a:r>
              <a:rPr sz="3000" i="1" dirty="0">
                <a:latin typeface="Cambria"/>
                <a:cs typeface="Cambria"/>
              </a:rPr>
              <a:t>η</a:t>
            </a:r>
            <a:r>
              <a:rPr sz="3000" i="1" spc="-20" dirty="0">
                <a:latin typeface="Cambria"/>
                <a:cs typeface="Cambria"/>
              </a:rPr>
              <a:t> ανεργία</a:t>
            </a:r>
            <a:r>
              <a:rPr sz="3000" i="1" spc="-25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και </a:t>
            </a:r>
            <a:r>
              <a:rPr sz="3150" i="1" spc="-630" dirty="0">
                <a:latin typeface="Calibri"/>
                <a:cs typeface="Calibri"/>
              </a:rPr>
              <a:t>❷</a:t>
            </a:r>
            <a:r>
              <a:rPr sz="3150" i="1" spc="-56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να</a:t>
            </a:r>
            <a:r>
              <a:rPr sz="3000" i="1" spc="-20" dirty="0">
                <a:latin typeface="Cambria"/>
                <a:cs typeface="Cambria"/>
              </a:rPr>
              <a:t> αρχίσουν</a:t>
            </a:r>
            <a:r>
              <a:rPr sz="3000" i="1" spc="-25" dirty="0">
                <a:latin typeface="Cambria"/>
                <a:cs typeface="Cambria"/>
              </a:rPr>
              <a:t> </a:t>
            </a:r>
            <a:r>
              <a:rPr sz="3000" i="1" spc="-850" dirty="0">
                <a:latin typeface="Cambria"/>
                <a:cs typeface="Cambria"/>
              </a:rPr>
              <a:t>να </a:t>
            </a:r>
            <a:r>
              <a:rPr sz="3000" i="1" spc="-650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α</a:t>
            </a:r>
            <a:r>
              <a:rPr sz="3000" i="1" spc="5" dirty="0">
                <a:latin typeface="Cambria"/>
                <a:cs typeface="Cambria"/>
              </a:rPr>
              <a:t>γ</a:t>
            </a:r>
            <a:r>
              <a:rPr sz="3000" i="1" dirty="0">
                <a:latin typeface="Cambria"/>
                <a:cs typeface="Cambria"/>
              </a:rPr>
              <a:t>ορά</a:t>
            </a:r>
            <a:r>
              <a:rPr sz="3000" i="1" spc="-135" dirty="0">
                <a:latin typeface="Cambria"/>
                <a:cs typeface="Cambria"/>
              </a:rPr>
              <a:t>ζ</a:t>
            </a:r>
            <a:r>
              <a:rPr sz="3000" i="1" dirty="0">
                <a:latin typeface="Cambria"/>
                <a:cs typeface="Cambria"/>
              </a:rPr>
              <a:t>ον</a:t>
            </a:r>
            <a:r>
              <a:rPr sz="3000" i="1" spc="-165" dirty="0">
                <a:latin typeface="Cambria"/>
                <a:cs typeface="Cambria"/>
              </a:rPr>
              <a:t>τ</a:t>
            </a:r>
            <a:r>
              <a:rPr sz="3000" i="1" spc="-5" dirty="0">
                <a:latin typeface="Cambria"/>
                <a:cs typeface="Cambria"/>
              </a:rPr>
              <a:t>α</a:t>
            </a:r>
            <a:r>
              <a:rPr sz="3000" i="1" dirty="0">
                <a:latin typeface="Cambria"/>
                <a:cs typeface="Cambria"/>
              </a:rPr>
              <a:t>ι</a:t>
            </a:r>
            <a:r>
              <a:rPr sz="3000" i="1" spc="-25" dirty="0">
                <a:latin typeface="Cambria"/>
                <a:cs typeface="Cambria"/>
              </a:rPr>
              <a:t> </a:t>
            </a:r>
            <a:r>
              <a:rPr sz="3000" i="1" spc="-165" dirty="0">
                <a:latin typeface="Cambria"/>
                <a:cs typeface="Cambria"/>
              </a:rPr>
              <a:t>τ</a:t>
            </a:r>
            <a:r>
              <a:rPr sz="3000" i="1" dirty="0">
                <a:latin typeface="Cambria"/>
                <a:cs typeface="Cambria"/>
              </a:rPr>
              <a:t>α</a:t>
            </a:r>
            <a:r>
              <a:rPr sz="3000" i="1" spc="-20" dirty="0">
                <a:latin typeface="Cambria"/>
                <a:cs typeface="Cambria"/>
              </a:rPr>
              <a:t> </a:t>
            </a:r>
            <a:r>
              <a:rPr sz="3150" i="1" spc="-400" dirty="0">
                <a:latin typeface="Arial"/>
                <a:cs typeface="Arial"/>
              </a:rPr>
              <a:t>π</a:t>
            </a:r>
            <a:r>
              <a:rPr sz="3000" i="1" dirty="0">
                <a:latin typeface="Cambria"/>
                <a:cs typeface="Cambria"/>
              </a:rPr>
              <a:t>ροϊόν</a:t>
            </a:r>
            <a:r>
              <a:rPr sz="3000" i="1" spc="-165" dirty="0">
                <a:latin typeface="Cambria"/>
                <a:cs typeface="Cambria"/>
              </a:rPr>
              <a:t>τ</a:t>
            </a:r>
            <a:r>
              <a:rPr sz="3000" i="1" dirty="0">
                <a:latin typeface="Cambria"/>
                <a:cs typeface="Cambria"/>
              </a:rPr>
              <a:t>α</a:t>
            </a:r>
            <a:r>
              <a:rPr sz="3000" i="1" spc="-20" dirty="0">
                <a:latin typeface="Cambria"/>
                <a:cs typeface="Cambria"/>
              </a:rPr>
              <a:t> </a:t>
            </a:r>
            <a:r>
              <a:rPr sz="3150" i="1" spc="-400" dirty="0">
                <a:latin typeface="Arial"/>
                <a:cs typeface="Arial"/>
              </a:rPr>
              <a:t>π</a:t>
            </a:r>
            <a:r>
              <a:rPr sz="3000" i="1" dirty="0">
                <a:latin typeface="Cambria"/>
                <a:cs typeface="Cambria"/>
              </a:rPr>
              <a:t>ου</a:t>
            </a:r>
            <a:r>
              <a:rPr sz="3000" i="1" spc="-25" dirty="0">
                <a:latin typeface="Cambria"/>
                <a:cs typeface="Cambria"/>
              </a:rPr>
              <a:t> </a:t>
            </a:r>
            <a:r>
              <a:rPr sz="3000" i="1" spc="-5" dirty="0">
                <a:latin typeface="Cambria"/>
                <a:cs typeface="Cambria"/>
              </a:rPr>
              <a:t>έμεναν</a:t>
            </a:r>
            <a:endParaRPr sz="30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470"/>
              </a:spcBef>
            </a:pPr>
            <a:r>
              <a:rPr sz="3000" i="1" spc="-100" dirty="0">
                <a:latin typeface="Cambria"/>
                <a:cs typeface="Cambria"/>
              </a:rPr>
              <a:t>α</a:t>
            </a:r>
            <a:r>
              <a:rPr sz="3150" i="1" spc="-100" dirty="0">
                <a:latin typeface="Arial"/>
                <a:cs typeface="Arial"/>
              </a:rPr>
              <a:t>π</a:t>
            </a:r>
            <a:r>
              <a:rPr sz="3000" i="1" spc="-100" dirty="0">
                <a:latin typeface="Cambria"/>
                <a:cs typeface="Cambria"/>
              </a:rPr>
              <a:t>ούλητα</a:t>
            </a:r>
            <a:r>
              <a:rPr sz="3150" i="1" spc="-100" dirty="0">
                <a:latin typeface="Arial"/>
                <a:cs typeface="Arial"/>
              </a:rPr>
              <a:t>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41100" y="1968944"/>
            <a:ext cx="2738755" cy="1835150"/>
            <a:chOff x="4741100" y="1968944"/>
            <a:chExt cx="2738755" cy="1835150"/>
          </a:xfrm>
        </p:grpSpPr>
        <p:sp>
          <p:nvSpPr>
            <p:cNvPr id="3" name="object 3"/>
            <p:cNvSpPr/>
            <p:nvPr/>
          </p:nvSpPr>
          <p:spPr>
            <a:xfrm>
              <a:off x="4754118" y="1981962"/>
              <a:ext cx="2712720" cy="1809114"/>
            </a:xfrm>
            <a:custGeom>
              <a:avLst/>
              <a:gdLst/>
              <a:ahLst/>
              <a:cxnLst/>
              <a:rect l="l" t="t" r="r" b="b"/>
              <a:pathLst>
                <a:path w="2712720" h="1809114">
                  <a:moveTo>
                    <a:pt x="2712719" y="0"/>
                  </a:moveTo>
                  <a:lnTo>
                    <a:pt x="0" y="0"/>
                  </a:lnTo>
                  <a:lnTo>
                    <a:pt x="0" y="1808988"/>
                  </a:lnTo>
                  <a:lnTo>
                    <a:pt x="2712719" y="1808988"/>
                  </a:lnTo>
                  <a:lnTo>
                    <a:pt x="2712719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4118" y="1981962"/>
              <a:ext cx="2712720" cy="1809114"/>
            </a:xfrm>
            <a:custGeom>
              <a:avLst/>
              <a:gdLst/>
              <a:ahLst/>
              <a:cxnLst/>
              <a:rect l="l" t="t" r="r" b="b"/>
              <a:pathLst>
                <a:path w="2712720" h="1809114">
                  <a:moveTo>
                    <a:pt x="0" y="1808988"/>
                  </a:moveTo>
                  <a:lnTo>
                    <a:pt x="2712719" y="1808988"/>
                  </a:lnTo>
                  <a:lnTo>
                    <a:pt x="2712719" y="0"/>
                  </a:lnTo>
                  <a:lnTo>
                    <a:pt x="0" y="0"/>
                  </a:lnTo>
                  <a:lnTo>
                    <a:pt x="0" y="1808988"/>
                  </a:lnTo>
                  <a:close/>
                </a:path>
              </a:pathLst>
            </a:custGeom>
            <a:ln w="25908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41164" y="1969007"/>
            <a:ext cx="2738755" cy="183515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40335" marR="828040" algn="just">
              <a:lnSpc>
                <a:spcPct val="118200"/>
              </a:lnSpc>
              <a:spcBef>
                <a:spcPts val="1610"/>
              </a:spcBef>
            </a:pPr>
            <a:r>
              <a:rPr sz="1800" spc="-5" dirty="0">
                <a:latin typeface="Cambria"/>
                <a:cs typeface="Cambria"/>
              </a:rPr>
              <a:t>Έτ</a:t>
            </a:r>
            <a:r>
              <a:rPr sz="1800" spc="5" dirty="0">
                <a:latin typeface="Cambria"/>
                <a:cs typeface="Cambria"/>
              </a:rPr>
              <a:t>σι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spc="-5" dirty="0">
                <a:latin typeface="Cambria"/>
                <a:cs typeface="Cambria"/>
              </a:rPr>
              <a:t>ατ</a:t>
            </a:r>
            <a:r>
              <a:rPr sz="1800" spc="5" dirty="0">
                <a:latin typeface="Cambria"/>
                <a:cs typeface="Cambria"/>
              </a:rPr>
              <a:t>έ</a:t>
            </a:r>
            <a:r>
              <a:rPr sz="1800" dirty="0">
                <a:latin typeface="Cambria"/>
                <a:cs typeface="Cambria"/>
              </a:rPr>
              <a:t>θ</a:t>
            </a:r>
            <a:r>
              <a:rPr sz="1800" spc="-10" dirty="0">
                <a:latin typeface="Cambria"/>
                <a:cs typeface="Cambria"/>
              </a:rPr>
              <a:t>η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αν  </a:t>
            </a:r>
            <a:r>
              <a:rPr sz="1800" b="1" i="1" spc="-5" dirty="0">
                <a:latin typeface="Cambria"/>
                <a:cs typeface="Cambria"/>
              </a:rPr>
              <a:t>μεγάλα </a:t>
            </a:r>
            <a:r>
              <a:rPr sz="1800" b="1" i="1" spc="-10" dirty="0">
                <a:latin typeface="Cambria"/>
                <a:cs typeface="Cambria"/>
              </a:rPr>
              <a:t>δημόσια </a:t>
            </a:r>
            <a:r>
              <a:rPr sz="1800" b="1" i="1" spc="-385" dirty="0">
                <a:latin typeface="Cambria"/>
                <a:cs typeface="Cambria"/>
              </a:rPr>
              <a:t> </a:t>
            </a:r>
            <a:r>
              <a:rPr sz="1800" b="1" i="1" spc="-15" dirty="0">
                <a:latin typeface="Cambria"/>
                <a:cs typeface="Cambria"/>
              </a:rPr>
              <a:t>έργα</a:t>
            </a:r>
            <a:r>
              <a:rPr sz="1800" b="1" i="1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σε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ιδιωτικές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εταιρείες</a:t>
            </a:r>
            <a:r>
              <a:rPr sz="1800" spc="-20" dirty="0">
                <a:latin typeface="Lucida Sans Unicode"/>
                <a:cs typeface="Lucida Sans Unicode"/>
              </a:rPr>
              <a:t>,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1164" y="3803903"/>
            <a:ext cx="2738755" cy="1811020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Cambria"/>
                <a:cs typeface="Cambria"/>
              </a:rPr>
              <a:t>οι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υ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άλληλοι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</a:t>
            </a:r>
            <a:endParaRPr sz="1800">
              <a:latin typeface="Cambria"/>
              <a:cs typeface="Cambria"/>
            </a:endParaRPr>
          </a:p>
          <a:p>
            <a:pPr marL="140335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Cambria"/>
                <a:cs typeface="Cambria"/>
              </a:rPr>
              <a:t>εργάτες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βρήκαν</a:t>
            </a:r>
            <a:endParaRPr sz="1800">
              <a:latin typeface="Cambria"/>
              <a:cs typeface="Cambria"/>
            </a:endParaRPr>
          </a:p>
          <a:p>
            <a:pPr marL="140335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δουλειά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άρχισαν</a:t>
            </a:r>
            <a:endParaRPr sz="1800">
              <a:latin typeface="Cambria"/>
              <a:cs typeface="Cambria"/>
            </a:endParaRPr>
          </a:p>
          <a:p>
            <a:pPr marL="140335" marR="666750">
              <a:lnSpc>
                <a:spcPct val="117800"/>
              </a:lnSpc>
              <a:spcBef>
                <a:spcPts val="15"/>
              </a:spcBef>
            </a:pPr>
            <a:r>
              <a:rPr sz="1800" spc="10" dirty="0">
                <a:latin typeface="Cambria"/>
                <a:cs typeface="Cambria"/>
              </a:rPr>
              <a:t>να </a:t>
            </a:r>
            <a:r>
              <a:rPr sz="1800" spc="-5" dirty="0">
                <a:latin typeface="Cambria"/>
                <a:cs typeface="Cambria"/>
              </a:rPr>
              <a:t>αγοράζουν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αγροτικά</a:t>
            </a:r>
            <a:r>
              <a:rPr sz="1800" spc="-85" dirty="0">
                <a:latin typeface="Cambria"/>
                <a:cs typeface="Cambria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π</a:t>
            </a:r>
            <a:r>
              <a:rPr sz="1800" spc="-65" dirty="0">
                <a:latin typeface="Cambria"/>
                <a:cs typeface="Cambria"/>
              </a:rPr>
              <a:t>ροϊόντα</a:t>
            </a:r>
            <a:r>
              <a:rPr sz="1800" spc="-6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92695" y="1245108"/>
            <a:ext cx="1835150" cy="1835150"/>
            <a:chOff x="7092695" y="1245108"/>
            <a:chExt cx="1835150" cy="1835150"/>
          </a:xfrm>
        </p:grpSpPr>
        <p:sp>
          <p:nvSpPr>
            <p:cNvPr id="8" name="object 8"/>
            <p:cNvSpPr/>
            <p:nvPr/>
          </p:nvSpPr>
          <p:spPr>
            <a:xfrm>
              <a:off x="7105649" y="1258062"/>
              <a:ext cx="1809114" cy="1809114"/>
            </a:xfrm>
            <a:custGeom>
              <a:avLst/>
              <a:gdLst/>
              <a:ahLst/>
              <a:cxnLst/>
              <a:rect l="l" t="t" r="r" b="b"/>
              <a:pathLst>
                <a:path w="1809115" h="1809114">
                  <a:moveTo>
                    <a:pt x="904494" y="0"/>
                  </a:moveTo>
                  <a:lnTo>
                    <a:pt x="856461" y="1253"/>
                  </a:lnTo>
                  <a:lnTo>
                    <a:pt x="809081" y="4973"/>
                  </a:lnTo>
                  <a:lnTo>
                    <a:pt x="762416" y="11097"/>
                  </a:lnTo>
                  <a:lnTo>
                    <a:pt x="716529" y="19561"/>
                  </a:lnTo>
                  <a:lnTo>
                    <a:pt x="671481" y="30305"/>
                  </a:lnTo>
                  <a:lnTo>
                    <a:pt x="627337" y="43264"/>
                  </a:lnTo>
                  <a:lnTo>
                    <a:pt x="584157" y="58376"/>
                  </a:lnTo>
                  <a:lnTo>
                    <a:pt x="542005" y="75579"/>
                  </a:lnTo>
                  <a:lnTo>
                    <a:pt x="500944" y="94811"/>
                  </a:lnTo>
                  <a:lnTo>
                    <a:pt x="461035" y="116008"/>
                  </a:lnTo>
                  <a:lnTo>
                    <a:pt x="422342" y="139109"/>
                  </a:lnTo>
                  <a:lnTo>
                    <a:pt x="384926" y="164050"/>
                  </a:lnTo>
                  <a:lnTo>
                    <a:pt x="348851" y="190770"/>
                  </a:lnTo>
                  <a:lnTo>
                    <a:pt x="314178" y="219205"/>
                  </a:lnTo>
                  <a:lnTo>
                    <a:pt x="280972" y="249293"/>
                  </a:lnTo>
                  <a:lnTo>
                    <a:pt x="249293" y="280972"/>
                  </a:lnTo>
                  <a:lnTo>
                    <a:pt x="219205" y="314178"/>
                  </a:lnTo>
                  <a:lnTo>
                    <a:pt x="190770" y="348851"/>
                  </a:lnTo>
                  <a:lnTo>
                    <a:pt x="164050" y="384926"/>
                  </a:lnTo>
                  <a:lnTo>
                    <a:pt x="139109" y="422342"/>
                  </a:lnTo>
                  <a:lnTo>
                    <a:pt x="116008" y="461035"/>
                  </a:lnTo>
                  <a:lnTo>
                    <a:pt x="94811" y="500944"/>
                  </a:lnTo>
                  <a:lnTo>
                    <a:pt x="75579" y="542005"/>
                  </a:lnTo>
                  <a:lnTo>
                    <a:pt x="58376" y="584157"/>
                  </a:lnTo>
                  <a:lnTo>
                    <a:pt x="43264" y="627337"/>
                  </a:lnTo>
                  <a:lnTo>
                    <a:pt x="30305" y="671481"/>
                  </a:lnTo>
                  <a:lnTo>
                    <a:pt x="19561" y="716529"/>
                  </a:lnTo>
                  <a:lnTo>
                    <a:pt x="11097" y="762416"/>
                  </a:lnTo>
                  <a:lnTo>
                    <a:pt x="4973" y="809081"/>
                  </a:lnTo>
                  <a:lnTo>
                    <a:pt x="1253" y="856461"/>
                  </a:lnTo>
                  <a:lnTo>
                    <a:pt x="0" y="904493"/>
                  </a:lnTo>
                  <a:lnTo>
                    <a:pt x="1253" y="952526"/>
                  </a:lnTo>
                  <a:lnTo>
                    <a:pt x="4973" y="999906"/>
                  </a:lnTo>
                  <a:lnTo>
                    <a:pt x="11097" y="1046571"/>
                  </a:lnTo>
                  <a:lnTo>
                    <a:pt x="19561" y="1092458"/>
                  </a:lnTo>
                  <a:lnTo>
                    <a:pt x="30305" y="1137506"/>
                  </a:lnTo>
                  <a:lnTo>
                    <a:pt x="43264" y="1181650"/>
                  </a:lnTo>
                  <a:lnTo>
                    <a:pt x="58376" y="1224830"/>
                  </a:lnTo>
                  <a:lnTo>
                    <a:pt x="75579" y="1266982"/>
                  </a:lnTo>
                  <a:lnTo>
                    <a:pt x="94811" y="1308043"/>
                  </a:lnTo>
                  <a:lnTo>
                    <a:pt x="116008" y="1347952"/>
                  </a:lnTo>
                  <a:lnTo>
                    <a:pt x="139109" y="1386645"/>
                  </a:lnTo>
                  <a:lnTo>
                    <a:pt x="164050" y="1424061"/>
                  </a:lnTo>
                  <a:lnTo>
                    <a:pt x="190770" y="1460136"/>
                  </a:lnTo>
                  <a:lnTo>
                    <a:pt x="219205" y="1494809"/>
                  </a:lnTo>
                  <a:lnTo>
                    <a:pt x="249293" y="1528015"/>
                  </a:lnTo>
                  <a:lnTo>
                    <a:pt x="280972" y="1559694"/>
                  </a:lnTo>
                  <a:lnTo>
                    <a:pt x="314178" y="1589782"/>
                  </a:lnTo>
                  <a:lnTo>
                    <a:pt x="348851" y="1618217"/>
                  </a:lnTo>
                  <a:lnTo>
                    <a:pt x="384926" y="1644937"/>
                  </a:lnTo>
                  <a:lnTo>
                    <a:pt x="422342" y="1669878"/>
                  </a:lnTo>
                  <a:lnTo>
                    <a:pt x="461035" y="1692979"/>
                  </a:lnTo>
                  <a:lnTo>
                    <a:pt x="500944" y="1714176"/>
                  </a:lnTo>
                  <a:lnTo>
                    <a:pt x="542005" y="1733408"/>
                  </a:lnTo>
                  <a:lnTo>
                    <a:pt x="584157" y="1750611"/>
                  </a:lnTo>
                  <a:lnTo>
                    <a:pt x="627337" y="1765723"/>
                  </a:lnTo>
                  <a:lnTo>
                    <a:pt x="671481" y="1778682"/>
                  </a:lnTo>
                  <a:lnTo>
                    <a:pt x="716529" y="1789426"/>
                  </a:lnTo>
                  <a:lnTo>
                    <a:pt x="762416" y="1797890"/>
                  </a:lnTo>
                  <a:lnTo>
                    <a:pt x="809081" y="1804014"/>
                  </a:lnTo>
                  <a:lnTo>
                    <a:pt x="856461" y="1807734"/>
                  </a:lnTo>
                  <a:lnTo>
                    <a:pt x="904494" y="1808988"/>
                  </a:lnTo>
                  <a:lnTo>
                    <a:pt x="952526" y="1807734"/>
                  </a:lnTo>
                  <a:lnTo>
                    <a:pt x="999906" y="1804014"/>
                  </a:lnTo>
                  <a:lnTo>
                    <a:pt x="1046571" y="1797890"/>
                  </a:lnTo>
                  <a:lnTo>
                    <a:pt x="1092458" y="1789426"/>
                  </a:lnTo>
                  <a:lnTo>
                    <a:pt x="1137506" y="1778682"/>
                  </a:lnTo>
                  <a:lnTo>
                    <a:pt x="1181650" y="1765723"/>
                  </a:lnTo>
                  <a:lnTo>
                    <a:pt x="1224830" y="1750611"/>
                  </a:lnTo>
                  <a:lnTo>
                    <a:pt x="1266982" y="1733408"/>
                  </a:lnTo>
                  <a:lnTo>
                    <a:pt x="1308043" y="1714176"/>
                  </a:lnTo>
                  <a:lnTo>
                    <a:pt x="1347952" y="1692979"/>
                  </a:lnTo>
                  <a:lnTo>
                    <a:pt x="1386645" y="1669878"/>
                  </a:lnTo>
                  <a:lnTo>
                    <a:pt x="1424061" y="1644937"/>
                  </a:lnTo>
                  <a:lnTo>
                    <a:pt x="1460136" y="1618217"/>
                  </a:lnTo>
                  <a:lnTo>
                    <a:pt x="1494809" y="1589782"/>
                  </a:lnTo>
                  <a:lnTo>
                    <a:pt x="1528015" y="1559694"/>
                  </a:lnTo>
                  <a:lnTo>
                    <a:pt x="1559694" y="1528015"/>
                  </a:lnTo>
                  <a:lnTo>
                    <a:pt x="1589782" y="1494809"/>
                  </a:lnTo>
                  <a:lnTo>
                    <a:pt x="1618217" y="1460136"/>
                  </a:lnTo>
                  <a:lnTo>
                    <a:pt x="1644937" y="1424061"/>
                  </a:lnTo>
                  <a:lnTo>
                    <a:pt x="1669878" y="1386645"/>
                  </a:lnTo>
                  <a:lnTo>
                    <a:pt x="1692979" y="1347952"/>
                  </a:lnTo>
                  <a:lnTo>
                    <a:pt x="1714176" y="1308043"/>
                  </a:lnTo>
                  <a:lnTo>
                    <a:pt x="1733408" y="1266982"/>
                  </a:lnTo>
                  <a:lnTo>
                    <a:pt x="1750611" y="1224830"/>
                  </a:lnTo>
                  <a:lnTo>
                    <a:pt x="1765723" y="1181650"/>
                  </a:lnTo>
                  <a:lnTo>
                    <a:pt x="1778682" y="1137506"/>
                  </a:lnTo>
                  <a:lnTo>
                    <a:pt x="1789426" y="1092458"/>
                  </a:lnTo>
                  <a:lnTo>
                    <a:pt x="1797890" y="1046571"/>
                  </a:lnTo>
                  <a:lnTo>
                    <a:pt x="1804014" y="999906"/>
                  </a:lnTo>
                  <a:lnTo>
                    <a:pt x="1807734" y="952526"/>
                  </a:lnTo>
                  <a:lnTo>
                    <a:pt x="1808988" y="904493"/>
                  </a:lnTo>
                  <a:lnTo>
                    <a:pt x="1807734" y="856461"/>
                  </a:lnTo>
                  <a:lnTo>
                    <a:pt x="1804014" y="809081"/>
                  </a:lnTo>
                  <a:lnTo>
                    <a:pt x="1797890" y="762416"/>
                  </a:lnTo>
                  <a:lnTo>
                    <a:pt x="1789426" y="716529"/>
                  </a:lnTo>
                  <a:lnTo>
                    <a:pt x="1778682" y="671481"/>
                  </a:lnTo>
                  <a:lnTo>
                    <a:pt x="1765723" y="627337"/>
                  </a:lnTo>
                  <a:lnTo>
                    <a:pt x="1750611" y="584157"/>
                  </a:lnTo>
                  <a:lnTo>
                    <a:pt x="1733408" y="542005"/>
                  </a:lnTo>
                  <a:lnTo>
                    <a:pt x="1714176" y="500944"/>
                  </a:lnTo>
                  <a:lnTo>
                    <a:pt x="1692979" y="461035"/>
                  </a:lnTo>
                  <a:lnTo>
                    <a:pt x="1669878" y="422342"/>
                  </a:lnTo>
                  <a:lnTo>
                    <a:pt x="1644937" y="384926"/>
                  </a:lnTo>
                  <a:lnTo>
                    <a:pt x="1618217" y="348851"/>
                  </a:lnTo>
                  <a:lnTo>
                    <a:pt x="1589782" y="314178"/>
                  </a:lnTo>
                  <a:lnTo>
                    <a:pt x="1559694" y="280972"/>
                  </a:lnTo>
                  <a:lnTo>
                    <a:pt x="1528015" y="249293"/>
                  </a:lnTo>
                  <a:lnTo>
                    <a:pt x="1494809" y="219205"/>
                  </a:lnTo>
                  <a:lnTo>
                    <a:pt x="1460136" y="190770"/>
                  </a:lnTo>
                  <a:lnTo>
                    <a:pt x="1424061" y="164050"/>
                  </a:lnTo>
                  <a:lnTo>
                    <a:pt x="1386645" y="139109"/>
                  </a:lnTo>
                  <a:lnTo>
                    <a:pt x="1347952" y="116008"/>
                  </a:lnTo>
                  <a:lnTo>
                    <a:pt x="1308043" y="94811"/>
                  </a:lnTo>
                  <a:lnTo>
                    <a:pt x="1266982" y="75579"/>
                  </a:lnTo>
                  <a:lnTo>
                    <a:pt x="1224830" y="58376"/>
                  </a:lnTo>
                  <a:lnTo>
                    <a:pt x="1181650" y="43264"/>
                  </a:lnTo>
                  <a:lnTo>
                    <a:pt x="1137506" y="30305"/>
                  </a:lnTo>
                  <a:lnTo>
                    <a:pt x="1092458" y="19561"/>
                  </a:lnTo>
                  <a:lnTo>
                    <a:pt x="1046571" y="11097"/>
                  </a:lnTo>
                  <a:lnTo>
                    <a:pt x="999906" y="4973"/>
                  </a:lnTo>
                  <a:lnTo>
                    <a:pt x="952526" y="1253"/>
                  </a:lnTo>
                  <a:lnTo>
                    <a:pt x="90449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5649" y="1258062"/>
              <a:ext cx="1809114" cy="1809114"/>
            </a:xfrm>
            <a:custGeom>
              <a:avLst/>
              <a:gdLst/>
              <a:ahLst/>
              <a:cxnLst/>
              <a:rect l="l" t="t" r="r" b="b"/>
              <a:pathLst>
                <a:path w="1809115" h="1809114">
                  <a:moveTo>
                    <a:pt x="0" y="904493"/>
                  </a:moveTo>
                  <a:lnTo>
                    <a:pt x="1253" y="856461"/>
                  </a:lnTo>
                  <a:lnTo>
                    <a:pt x="4973" y="809081"/>
                  </a:lnTo>
                  <a:lnTo>
                    <a:pt x="11097" y="762416"/>
                  </a:lnTo>
                  <a:lnTo>
                    <a:pt x="19561" y="716529"/>
                  </a:lnTo>
                  <a:lnTo>
                    <a:pt x="30305" y="671481"/>
                  </a:lnTo>
                  <a:lnTo>
                    <a:pt x="43264" y="627337"/>
                  </a:lnTo>
                  <a:lnTo>
                    <a:pt x="58376" y="584157"/>
                  </a:lnTo>
                  <a:lnTo>
                    <a:pt x="75579" y="542005"/>
                  </a:lnTo>
                  <a:lnTo>
                    <a:pt x="94811" y="500944"/>
                  </a:lnTo>
                  <a:lnTo>
                    <a:pt x="116008" y="461035"/>
                  </a:lnTo>
                  <a:lnTo>
                    <a:pt x="139109" y="422342"/>
                  </a:lnTo>
                  <a:lnTo>
                    <a:pt x="164050" y="384926"/>
                  </a:lnTo>
                  <a:lnTo>
                    <a:pt x="190770" y="348851"/>
                  </a:lnTo>
                  <a:lnTo>
                    <a:pt x="219205" y="314178"/>
                  </a:lnTo>
                  <a:lnTo>
                    <a:pt x="249293" y="280972"/>
                  </a:lnTo>
                  <a:lnTo>
                    <a:pt x="280972" y="249293"/>
                  </a:lnTo>
                  <a:lnTo>
                    <a:pt x="314178" y="219205"/>
                  </a:lnTo>
                  <a:lnTo>
                    <a:pt x="348851" y="190770"/>
                  </a:lnTo>
                  <a:lnTo>
                    <a:pt x="384926" y="164050"/>
                  </a:lnTo>
                  <a:lnTo>
                    <a:pt x="422342" y="139109"/>
                  </a:lnTo>
                  <a:lnTo>
                    <a:pt x="461035" y="116008"/>
                  </a:lnTo>
                  <a:lnTo>
                    <a:pt x="500944" y="94811"/>
                  </a:lnTo>
                  <a:lnTo>
                    <a:pt x="542005" y="75579"/>
                  </a:lnTo>
                  <a:lnTo>
                    <a:pt x="584157" y="58376"/>
                  </a:lnTo>
                  <a:lnTo>
                    <a:pt x="627337" y="43264"/>
                  </a:lnTo>
                  <a:lnTo>
                    <a:pt x="671481" y="30305"/>
                  </a:lnTo>
                  <a:lnTo>
                    <a:pt x="716529" y="19561"/>
                  </a:lnTo>
                  <a:lnTo>
                    <a:pt x="762416" y="11097"/>
                  </a:lnTo>
                  <a:lnTo>
                    <a:pt x="809081" y="4973"/>
                  </a:lnTo>
                  <a:lnTo>
                    <a:pt x="856461" y="1253"/>
                  </a:lnTo>
                  <a:lnTo>
                    <a:pt x="904494" y="0"/>
                  </a:lnTo>
                  <a:lnTo>
                    <a:pt x="952526" y="1253"/>
                  </a:lnTo>
                  <a:lnTo>
                    <a:pt x="999906" y="4973"/>
                  </a:lnTo>
                  <a:lnTo>
                    <a:pt x="1046571" y="11097"/>
                  </a:lnTo>
                  <a:lnTo>
                    <a:pt x="1092458" y="19561"/>
                  </a:lnTo>
                  <a:lnTo>
                    <a:pt x="1137506" y="30305"/>
                  </a:lnTo>
                  <a:lnTo>
                    <a:pt x="1181650" y="43264"/>
                  </a:lnTo>
                  <a:lnTo>
                    <a:pt x="1224830" y="58376"/>
                  </a:lnTo>
                  <a:lnTo>
                    <a:pt x="1266982" y="75579"/>
                  </a:lnTo>
                  <a:lnTo>
                    <a:pt x="1308043" y="94811"/>
                  </a:lnTo>
                  <a:lnTo>
                    <a:pt x="1347952" y="116008"/>
                  </a:lnTo>
                  <a:lnTo>
                    <a:pt x="1386645" y="139109"/>
                  </a:lnTo>
                  <a:lnTo>
                    <a:pt x="1424061" y="164050"/>
                  </a:lnTo>
                  <a:lnTo>
                    <a:pt x="1460136" y="190770"/>
                  </a:lnTo>
                  <a:lnTo>
                    <a:pt x="1494809" y="219205"/>
                  </a:lnTo>
                  <a:lnTo>
                    <a:pt x="1528015" y="249293"/>
                  </a:lnTo>
                  <a:lnTo>
                    <a:pt x="1559694" y="280972"/>
                  </a:lnTo>
                  <a:lnTo>
                    <a:pt x="1589782" y="314178"/>
                  </a:lnTo>
                  <a:lnTo>
                    <a:pt x="1618217" y="348851"/>
                  </a:lnTo>
                  <a:lnTo>
                    <a:pt x="1644937" y="384926"/>
                  </a:lnTo>
                  <a:lnTo>
                    <a:pt x="1669878" y="422342"/>
                  </a:lnTo>
                  <a:lnTo>
                    <a:pt x="1692979" y="461035"/>
                  </a:lnTo>
                  <a:lnTo>
                    <a:pt x="1714176" y="500944"/>
                  </a:lnTo>
                  <a:lnTo>
                    <a:pt x="1733408" y="542005"/>
                  </a:lnTo>
                  <a:lnTo>
                    <a:pt x="1750611" y="584157"/>
                  </a:lnTo>
                  <a:lnTo>
                    <a:pt x="1765723" y="627337"/>
                  </a:lnTo>
                  <a:lnTo>
                    <a:pt x="1778682" y="671481"/>
                  </a:lnTo>
                  <a:lnTo>
                    <a:pt x="1789426" y="716529"/>
                  </a:lnTo>
                  <a:lnTo>
                    <a:pt x="1797890" y="762416"/>
                  </a:lnTo>
                  <a:lnTo>
                    <a:pt x="1804014" y="809081"/>
                  </a:lnTo>
                  <a:lnTo>
                    <a:pt x="1807734" y="856461"/>
                  </a:lnTo>
                  <a:lnTo>
                    <a:pt x="1808988" y="904493"/>
                  </a:lnTo>
                  <a:lnTo>
                    <a:pt x="1807734" y="952526"/>
                  </a:lnTo>
                  <a:lnTo>
                    <a:pt x="1804014" y="999906"/>
                  </a:lnTo>
                  <a:lnTo>
                    <a:pt x="1797890" y="1046571"/>
                  </a:lnTo>
                  <a:lnTo>
                    <a:pt x="1789426" y="1092458"/>
                  </a:lnTo>
                  <a:lnTo>
                    <a:pt x="1778682" y="1137506"/>
                  </a:lnTo>
                  <a:lnTo>
                    <a:pt x="1765723" y="1181650"/>
                  </a:lnTo>
                  <a:lnTo>
                    <a:pt x="1750611" y="1224830"/>
                  </a:lnTo>
                  <a:lnTo>
                    <a:pt x="1733408" y="1266982"/>
                  </a:lnTo>
                  <a:lnTo>
                    <a:pt x="1714176" y="1308043"/>
                  </a:lnTo>
                  <a:lnTo>
                    <a:pt x="1692979" y="1347952"/>
                  </a:lnTo>
                  <a:lnTo>
                    <a:pt x="1669878" y="1386645"/>
                  </a:lnTo>
                  <a:lnTo>
                    <a:pt x="1644937" y="1424061"/>
                  </a:lnTo>
                  <a:lnTo>
                    <a:pt x="1618217" y="1460136"/>
                  </a:lnTo>
                  <a:lnTo>
                    <a:pt x="1589782" y="1494809"/>
                  </a:lnTo>
                  <a:lnTo>
                    <a:pt x="1559694" y="1528015"/>
                  </a:lnTo>
                  <a:lnTo>
                    <a:pt x="1528015" y="1559694"/>
                  </a:lnTo>
                  <a:lnTo>
                    <a:pt x="1494809" y="1589782"/>
                  </a:lnTo>
                  <a:lnTo>
                    <a:pt x="1460136" y="1618217"/>
                  </a:lnTo>
                  <a:lnTo>
                    <a:pt x="1424061" y="1644937"/>
                  </a:lnTo>
                  <a:lnTo>
                    <a:pt x="1386645" y="1669878"/>
                  </a:lnTo>
                  <a:lnTo>
                    <a:pt x="1347952" y="1692979"/>
                  </a:lnTo>
                  <a:lnTo>
                    <a:pt x="1308043" y="1714176"/>
                  </a:lnTo>
                  <a:lnTo>
                    <a:pt x="1266982" y="1733408"/>
                  </a:lnTo>
                  <a:lnTo>
                    <a:pt x="1224830" y="1750611"/>
                  </a:lnTo>
                  <a:lnTo>
                    <a:pt x="1181650" y="1765723"/>
                  </a:lnTo>
                  <a:lnTo>
                    <a:pt x="1137506" y="1778682"/>
                  </a:lnTo>
                  <a:lnTo>
                    <a:pt x="1092458" y="1789426"/>
                  </a:lnTo>
                  <a:lnTo>
                    <a:pt x="1046571" y="1797890"/>
                  </a:lnTo>
                  <a:lnTo>
                    <a:pt x="999906" y="1804014"/>
                  </a:lnTo>
                  <a:lnTo>
                    <a:pt x="952526" y="1807734"/>
                  </a:lnTo>
                  <a:lnTo>
                    <a:pt x="904494" y="1808988"/>
                  </a:lnTo>
                  <a:lnTo>
                    <a:pt x="856461" y="1807734"/>
                  </a:lnTo>
                  <a:lnTo>
                    <a:pt x="809081" y="1804014"/>
                  </a:lnTo>
                  <a:lnTo>
                    <a:pt x="762416" y="1797890"/>
                  </a:lnTo>
                  <a:lnTo>
                    <a:pt x="716529" y="1789426"/>
                  </a:lnTo>
                  <a:lnTo>
                    <a:pt x="671481" y="1778682"/>
                  </a:lnTo>
                  <a:lnTo>
                    <a:pt x="627337" y="1765723"/>
                  </a:lnTo>
                  <a:lnTo>
                    <a:pt x="584157" y="1750611"/>
                  </a:lnTo>
                  <a:lnTo>
                    <a:pt x="542005" y="1733408"/>
                  </a:lnTo>
                  <a:lnTo>
                    <a:pt x="500944" y="1714176"/>
                  </a:lnTo>
                  <a:lnTo>
                    <a:pt x="461035" y="1692979"/>
                  </a:lnTo>
                  <a:lnTo>
                    <a:pt x="422342" y="1669878"/>
                  </a:lnTo>
                  <a:lnTo>
                    <a:pt x="384926" y="1644937"/>
                  </a:lnTo>
                  <a:lnTo>
                    <a:pt x="348851" y="1618217"/>
                  </a:lnTo>
                  <a:lnTo>
                    <a:pt x="314178" y="1589782"/>
                  </a:lnTo>
                  <a:lnTo>
                    <a:pt x="280972" y="1559694"/>
                  </a:lnTo>
                  <a:lnTo>
                    <a:pt x="249293" y="1528015"/>
                  </a:lnTo>
                  <a:lnTo>
                    <a:pt x="219205" y="1494809"/>
                  </a:lnTo>
                  <a:lnTo>
                    <a:pt x="190770" y="1460136"/>
                  </a:lnTo>
                  <a:lnTo>
                    <a:pt x="164050" y="1424061"/>
                  </a:lnTo>
                  <a:lnTo>
                    <a:pt x="139109" y="1386645"/>
                  </a:lnTo>
                  <a:lnTo>
                    <a:pt x="116008" y="1347952"/>
                  </a:lnTo>
                  <a:lnTo>
                    <a:pt x="94811" y="1308043"/>
                  </a:lnTo>
                  <a:lnTo>
                    <a:pt x="75579" y="1266982"/>
                  </a:lnTo>
                  <a:lnTo>
                    <a:pt x="58376" y="1224830"/>
                  </a:lnTo>
                  <a:lnTo>
                    <a:pt x="43264" y="1181650"/>
                  </a:lnTo>
                  <a:lnTo>
                    <a:pt x="30305" y="1137506"/>
                  </a:lnTo>
                  <a:lnTo>
                    <a:pt x="19561" y="1092458"/>
                  </a:lnTo>
                  <a:lnTo>
                    <a:pt x="11097" y="1046571"/>
                  </a:lnTo>
                  <a:lnTo>
                    <a:pt x="4973" y="999906"/>
                  </a:lnTo>
                  <a:lnTo>
                    <a:pt x="1253" y="952526"/>
                  </a:lnTo>
                  <a:lnTo>
                    <a:pt x="0" y="9044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03032" y="1396531"/>
            <a:ext cx="101346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12000"/>
              </a:lnSpc>
              <a:spcBef>
                <a:spcPts val="100"/>
              </a:spcBef>
            </a:pPr>
            <a:r>
              <a:rPr sz="3700" b="1" i="1" spc="-12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3700" b="1" i="1" spc="-10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00" b="1" i="1" spc="3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700" b="1" i="1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00" b="1" i="1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700" b="1" i="1" spc="-3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868" y="1968944"/>
            <a:ext cx="2740660" cy="1835150"/>
            <a:chOff x="217868" y="1968944"/>
            <a:chExt cx="2740660" cy="1835150"/>
          </a:xfrm>
        </p:grpSpPr>
        <p:sp>
          <p:nvSpPr>
            <p:cNvPr id="12" name="object 12"/>
            <p:cNvSpPr/>
            <p:nvPr/>
          </p:nvSpPr>
          <p:spPr>
            <a:xfrm>
              <a:off x="230886" y="1981962"/>
              <a:ext cx="2714625" cy="1809114"/>
            </a:xfrm>
            <a:custGeom>
              <a:avLst/>
              <a:gdLst/>
              <a:ahLst/>
              <a:cxnLst/>
              <a:rect l="l" t="t" r="r" b="b"/>
              <a:pathLst>
                <a:path w="2714625" h="1809114">
                  <a:moveTo>
                    <a:pt x="2714244" y="0"/>
                  </a:moveTo>
                  <a:lnTo>
                    <a:pt x="0" y="0"/>
                  </a:lnTo>
                  <a:lnTo>
                    <a:pt x="0" y="1808988"/>
                  </a:lnTo>
                  <a:lnTo>
                    <a:pt x="2714244" y="1808988"/>
                  </a:lnTo>
                  <a:lnTo>
                    <a:pt x="2714244" y="0"/>
                  </a:lnTo>
                  <a:close/>
                </a:path>
              </a:pathLst>
            </a:custGeom>
            <a:solidFill>
              <a:srgbClr val="D7D2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886" y="1981962"/>
              <a:ext cx="2714625" cy="1809114"/>
            </a:xfrm>
            <a:custGeom>
              <a:avLst/>
              <a:gdLst/>
              <a:ahLst/>
              <a:cxnLst/>
              <a:rect l="l" t="t" r="r" b="b"/>
              <a:pathLst>
                <a:path w="2714625" h="1809114">
                  <a:moveTo>
                    <a:pt x="0" y="1808988"/>
                  </a:moveTo>
                  <a:lnTo>
                    <a:pt x="2714244" y="1808988"/>
                  </a:lnTo>
                  <a:lnTo>
                    <a:pt x="2714244" y="0"/>
                  </a:lnTo>
                  <a:lnTo>
                    <a:pt x="0" y="0"/>
                  </a:lnTo>
                  <a:lnTo>
                    <a:pt x="0" y="1808988"/>
                  </a:lnTo>
                  <a:close/>
                </a:path>
              </a:pathLst>
            </a:custGeom>
            <a:ln w="25908">
              <a:solidFill>
                <a:srgbClr val="D7D2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7931" y="1969007"/>
            <a:ext cx="2740660" cy="183515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40335" marR="981710">
              <a:lnSpc>
                <a:spcPct val="118200"/>
              </a:lnSpc>
              <a:spcBef>
                <a:spcPts val="1610"/>
              </a:spcBef>
            </a:pPr>
            <a:r>
              <a:rPr sz="1800" dirty="0">
                <a:latin typeface="Cambria"/>
                <a:cs typeface="Cambria"/>
              </a:rPr>
              <a:t>Οι </a:t>
            </a:r>
            <a:r>
              <a:rPr sz="1800" spc="-5" dirty="0">
                <a:latin typeface="Cambria"/>
                <a:cs typeface="Cambria"/>
              </a:rPr>
              <a:t>βιομήχανοι </a:t>
            </a:r>
            <a:r>
              <a:rPr sz="1800" dirty="0">
                <a:latin typeface="Cambria"/>
                <a:cs typeface="Cambria"/>
              </a:rPr>
              <a:t> ανάσαναν και η </a:t>
            </a:r>
            <a:r>
              <a:rPr sz="1800" spc="5" dirty="0">
                <a:latin typeface="Cambria"/>
                <a:cs typeface="Cambria"/>
              </a:rPr>
              <a:t> οικονομία 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spc="-5" dirty="0">
                <a:latin typeface="Cambria"/>
                <a:cs typeface="Cambria"/>
              </a:rPr>
              <a:t>αθερ</a:t>
            </a:r>
            <a:r>
              <a:rPr sz="1800" spc="5" dirty="0">
                <a:latin typeface="Cambria"/>
                <a:cs typeface="Cambria"/>
              </a:rPr>
              <a:t>μ</a:t>
            </a:r>
            <a:r>
              <a:rPr sz="1800" spc="-5" dirty="0">
                <a:latin typeface="Cambria"/>
                <a:cs typeface="Cambria"/>
              </a:rPr>
              <a:t>άν</a:t>
            </a:r>
            <a:r>
              <a:rPr sz="1800" spc="-10" dirty="0">
                <a:latin typeface="Cambria"/>
                <a:cs typeface="Cambria"/>
              </a:rPr>
              <a:t>θ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-10" dirty="0">
                <a:latin typeface="Cambria"/>
                <a:cs typeface="Cambria"/>
              </a:rPr>
              <a:t>κ</a:t>
            </a:r>
            <a:r>
              <a:rPr sz="1800" spc="10" dirty="0">
                <a:latin typeface="Cambria"/>
                <a:cs typeface="Cambria"/>
              </a:rPr>
              <a:t>ε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931" y="3803903"/>
            <a:ext cx="2740660" cy="1811020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420"/>
              </a:lnSpc>
            </a:pPr>
            <a:r>
              <a:rPr sz="1800" spc="-145" dirty="0">
                <a:latin typeface="Cambria"/>
                <a:cs typeface="Cambria"/>
              </a:rPr>
              <a:t>Τ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b="1" spc="-170" dirty="0">
                <a:latin typeface="Arial"/>
                <a:cs typeface="Arial"/>
              </a:rPr>
              <a:t>n</a:t>
            </a:r>
            <a:r>
              <a:rPr sz="1800" b="1" spc="-70" dirty="0">
                <a:latin typeface="Arial"/>
                <a:cs typeface="Arial"/>
              </a:rPr>
              <a:t>e</a:t>
            </a:r>
            <a:r>
              <a:rPr sz="1800" b="1" spc="-305" dirty="0">
                <a:latin typeface="Arial"/>
                <a:cs typeface="Arial"/>
              </a:rPr>
              <a:t>w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d</a:t>
            </a:r>
            <a:r>
              <a:rPr sz="1800" b="1" spc="-70" dirty="0">
                <a:latin typeface="Arial"/>
                <a:cs typeface="Arial"/>
              </a:rPr>
              <a:t>e</a:t>
            </a:r>
            <a:r>
              <a:rPr sz="1800" b="1" spc="-85" dirty="0">
                <a:latin typeface="Arial"/>
                <a:cs typeface="Arial"/>
              </a:rPr>
              <a:t>a</a:t>
            </a:r>
            <a:r>
              <a:rPr sz="1800" b="1" spc="-14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40335" marR="814705">
              <a:lnSpc>
                <a:spcPct val="118100"/>
              </a:lnSpc>
              <a:spcBef>
                <a:spcPts val="5"/>
              </a:spcBef>
            </a:pPr>
            <a:r>
              <a:rPr sz="1800" spc="-125" dirty="0">
                <a:latin typeface="Cambria"/>
                <a:cs typeface="Cambria"/>
              </a:rPr>
              <a:t>ακολούθησανκαι 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spc="-155" dirty="0">
                <a:latin typeface="Cambria"/>
                <a:cs typeface="Cambria"/>
              </a:rPr>
              <a:t>ε</a:t>
            </a:r>
            <a:r>
              <a:rPr sz="1800" spc="-160" dirty="0">
                <a:latin typeface="Cambria"/>
                <a:cs typeface="Cambria"/>
              </a:rPr>
              <a:t>υρ</a:t>
            </a:r>
            <a:r>
              <a:rPr sz="1800" spc="-155" dirty="0">
                <a:latin typeface="Cambria"/>
                <a:cs typeface="Cambria"/>
              </a:rPr>
              <a:t>ω</a:t>
            </a:r>
            <a:r>
              <a:rPr sz="1800" spc="-535" dirty="0">
                <a:latin typeface="Lucida Sans Unicode"/>
                <a:cs typeface="Lucida Sans Unicode"/>
              </a:rPr>
              <a:t>π</a:t>
            </a:r>
            <a:r>
              <a:rPr sz="1800" spc="-160" dirty="0">
                <a:latin typeface="Cambria"/>
                <a:cs typeface="Cambria"/>
              </a:rPr>
              <a:t>α</a:t>
            </a:r>
            <a:r>
              <a:rPr sz="1800" spc="-155" dirty="0">
                <a:latin typeface="Cambria"/>
                <a:cs typeface="Cambria"/>
              </a:rPr>
              <a:t>ϊ</a:t>
            </a:r>
            <a:r>
              <a:rPr sz="1800" spc="-150" dirty="0">
                <a:latin typeface="Cambria"/>
                <a:cs typeface="Cambria"/>
              </a:rPr>
              <a:t>κ</a:t>
            </a:r>
            <a:r>
              <a:rPr sz="1800" spc="114" dirty="0">
                <a:latin typeface="Cambria"/>
                <a:cs typeface="Cambria"/>
              </a:rPr>
              <a:t>ά</a:t>
            </a:r>
            <a:r>
              <a:rPr sz="1800" spc="-160" dirty="0">
                <a:latin typeface="Cambria"/>
                <a:cs typeface="Cambria"/>
              </a:rPr>
              <a:t>κρά</a:t>
            </a:r>
            <a:r>
              <a:rPr sz="1800" spc="-155" dirty="0">
                <a:latin typeface="Cambria"/>
                <a:cs typeface="Cambria"/>
              </a:rPr>
              <a:t>τ</a:t>
            </a:r>
            <a:r>
              <a:rPr sz="1800" spc="100" dirty="0">
                <a:latin typeface="Cambria"/>
                <a:cs typeface="Cambria"/>
              </a:rPr>
              <a:t>η</a:t>
            </a:r>
            <a:r>
              <a:rPr sz="1800" spc="-150" dirty="0">
                <a:latin typeface="Cambria"/>
                <a:cs typeface="Cambria"/>
              </a:rPr>
              <a:t>κ</a:t>
            </a:r>
            <a:r>
              <a:rPr sz="1800" spc="-160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ι  </a:t>
            </a:r>
            <a:r>
              <a:rPr sz="1800" spc="-140" dirty="0">
                <a:latin typeface="Cambria"/>
                <a:cs typeface="Cambria"/>
              </a:rPr>
              <a:t>έτσιε</a:t>
            </a:r>
            <a:r>
              <a:rPr sz="1800" spc="-140" dirty="0">
                <a:latin typeface="Lucida Sans Unicode"/>
                <a:cs typeface="Lucida Sans Unicode"/>
              </a:rPr>
              <a:t>π</a:t>
            </a:r>
            <a:r>
              <a:rPr sz="1800" spc="-140" dirty="0">
                <a:latin typeface="Cambria"/>
                <a:cs typeface="Cambria"/>
              </a:rPr>
              <a:t>ικράτησεη</a:t>
            </a:r>
            <a:endParaRPr sz="1800">
              <a:latin typeface="Cambria"/>
              <a:cs typeface="Cambria"/>
            </a:endParaRPr>
          </a:p>
          <a:p>
            <a:pPr marL="140335" marR="1268730">
              <a:lnSpc>
                <a:spcPct val="117800"/>
              </a:lnSpc>
            </a:pPr>
            <a:r>
              <a:rPr sz="1800" spc="-300" dirty="0">
                <a:latin typeface="Lucida Sans Unicode"/>
                <a:cs typeface="Lucida Sans Unicode"/>
              </a:rPr>
              <a:t>«</a:t>
            </a:r>
            <a:r>
              <a:rPr sz="1800" b="1" i="1" spc="-160" dirty="0">
                <a:latin typeface="Cambria"/>
                <a:cs typeface="Cambria"/>
              </a:rPr>
              <a:t>δι</a:t>
            </a:r>
            <a:r>
              <a:rPr sz="1800" b="1" i="1" spc="-165" dirty="0">
                <a:latin typeface="Cambria"/>
                <a:cs typeface="Cambria"/>
              </a:rPr>
              <a:t>ευ</a:t>
            </a:r>
            <a:r>
              <a:rPr sz="1800" b="1" i="1" spc="-155" dirty="0">
                <a:latin typeface="Cambria"/>
                <a:cs typeface="Cambria"/>
              </a:rPr>
              <a:t>θ</a:t>
            </a:r>
            <a:r>
              <a:rPr sz="1800" b="1" i="1" spc="-165" dirty="0">
                <a:latin typeface="Cambria"/>
                <a:cs typeface="Cambria"/>
              </a:rPr>
              <a:t>υ</a:t>
            </a:r>
            <a:r>
              <a:rPr sz="1800" b="1" i="1" spc="-155" dirty="0">
                <a:latin typeface="Cambria"/>
                <a:cs typeface="Cambria"/>
              </a:rPr>
              <a:t>ν</a:t>
            </a:r>
            <a:r>
              <a:rPr sz="1800" b="1" i="1" spc="-145" dirty="0">
                <a:latin typeface="Cambria"/>
                <a:cs typeface="Cambria"/>
              </a:rPr>
              <a:t>ό</a:t>
            </a:r>
            <a:r>
              <a:rPr sz="1800" b="1" i="1" spc="-150" dirty="0">
                <a:latin typeface="Cambria"/>
                <a:cs typeface="Cambria"/>
              </a:rPr>
              <a:t>μ</a:t>
            </a:r>
            <a:r>
              <a:rPr sz="1800" b="1" i="1" spc="-165" dirty="0">
                <a:latin typeface="Cambria"/>
                <a:cs typeface="Cambria"/>
              </a:rPr>
              <a:t>ε</a:t>
            </a:r>
            <a:r>
              <a:rPr sz="1800" b="1" i="1" spc="-140" dirty="0">
                <a:latin typeface="Cambria"/>
                <a:cs typeface="Cambria"/>
              </a:rPr>
              <a:t>ν</a:t>
            </a:r>
            <a:r>
              <a:rPr sz="1800" b="1" i="1" dirty="0">
                <a:latin typeface="Cambria"/>
                <a:cs typeface="Cambria"/>
              </a:rPr>
              <a:t>η  </a:t>
            </a:r>
            <a:r>
              <a:rPr sz="1800" b="1" i="1" spc="-195" dirty="0">
                <a:latin typeface="Cambria"/>
                <a:cs typeface="Cambria"/>
              </a:rPr>
              <a:t>οικονομία</a:t>
            </a:r>
            <a:r>
              <a:rPr sz="1800" spc="-195" dirty="0">
                <a:latin typeface="Lucida Sans Unicode"/>
                <a:cs typeface="Lucida Sans Unicode"/>
              </a:rPr>
              <a:t>».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69464" y="1245108"/>
            <a:ext cx="1835150" cy="1835150"/>
            <a:chOff x="2569464" y="1245108"/>
            <a:chExt cx="1835150" cy="1835150"/>
          </a:xfrm>
        </p:grpSpPr>
        <p:sp>
          <p:nvSpPr>
            <p:cNvPr id="17" name="object 17"/>
            <p:cNvSpPr/>
            <p:nvPr/>
          </p:nvSpPr>
          <p:spPr>
            <a:xfrm>
              <a:off x="2582418" y="1258062"/>
              <a:ext cx="1809114" cy="1809114"/>
            </a:xfrm>
            <a:custGeom>
              <a:avLst/>
              <a:gdLst/>
              <a:ahLst/>
              <a:cxnLst/>
              <a:rect l="l" t="t" r="r" b="b"/>
              <a:pathLst>
                <a:path w="1809114" h="1809114">
                  <a:moveTo>
                    <a:pt x="904494" y="0"/>
                  </a:moveTo>
                  <a:lnTo>
                    <a:pt x="856461" y="1253"/>
                  </a:lnTo>
                  <a:lnTo>
                    <a:pt x="809081" y="4973"/>
                  </a:lnTo>
                  <a:lnTo>
                    <a:pt x="762416" y="11097"/>
                  </a:lnTo>
                  <a:lnTo>
                    <a:pt x="716529" y="19561"/>
                  </a:lnTo>
                  <a:lnTo>
                    <a:pt x="671481" y="30305"/>
                  </a:lnTo>
                  <a:lnTo>
                    <a:pt x="627337" y="43264"/>
                  </a:lnTo>
                  <a:lnTo>
                    <a:pt x="584157" y="58376"/>
                  </a:lnTo>
                  <a:lnTo>
                    <a:pt x="542005" y="75579"/>
                  </a:lnTo>
                  <a:lnTo>
                    <a:pt x="500944" y="94811"/>
                  </a:lnTo>
                  <a:lnTo>
                    <a:pt x="461035" y="116008"/>
                  </a:lnTo>
                  <a:lnTo>
                    <a:pt x="422342" y="139109"/>
                  </a:lnTo>
                  <a:lnTo>
                    <a:pt x="384926" y="164050"/>
                  </a:lnTo>
                  <a:lnTo>
                    <a:pt x="348851" y="190770"/>
                  </a:lnTo>
                  <a:lnTo>
                    <a:pt x="314178" y="219205"/>
                  </a:lnTo>
                  <a:lnTo>
                    <a:pt x="280972" y="249293"/>
                  </a:lnTo>
                  <a:lnTo>
                    <a:pt x="249293" y="280972"/>
                  </a:lnTo>
                  <a:lnTo>
                    <a:pt x="219205" y="314178"/>
                  </a:lnTo>
                  <a:lnTo>
                    <a:pt x="190770" y="348851"/>
                  </a:lnTo>
                  <a:lnTo>
                    <a:pt x="164050" y="384926"/>
                  </a:lnTo>
                  <a:lnTo>
                    <a:pt x="139109" y="422342"/>
                  </a:lnTo>
                  <a:lnTo>
                    <a:pt x="116008" y="461035"/>
                  </a:lnTo>
                  <a:lnTo>
                    <a:pt x="94811" y="500944"/>
                  </a:lnTo>
                  <a:lnTo>
                    <a:pt x="75579" y="542005"/>
                  </a:lnTo>
                  <a:lnTo>
                    <a:pt x="58376" y="584157"/>
                  </a:lnTo>
                  <a:lnTo>
                    <a:pt x="43264" y="627337"/>
                  </a:lnTo>
                  <a:lnTo>
                    <a:pt x="30305" y="671481"/>
                  </a:lnTo>
                  <a:lnTo>
                    <a:pt x="19561" y="716529"/>
                  </a:lnTo>
                  <a:lnTo>
                    <a:pt x="11097" y="762416"/>
                  </a:lnTo>
                  <a:lnTo>
                    <a:pt x="4973" y="809081"/>
                  </a:lnTo>
                  <a:lnTo>
                    <a:pt x="1253" y="856461"/>
                  </a:lnTo>
                  <a:lnTo>
                    <a:pt x="0" y="904493"/>
                  </a:lnTo>
                  <a:lnTo>
                    <a:pt x="1253" y="952526"/>
                  </a:lnTo>
                  <a:lnTo>
                    <a:pt x="4973" y="999906"/>
                  </a:lnTo>
                  <a:lnTo>
                    <a:pt x="11097" y="1046571"/>
                  </a:lnTo>
                  <a:lnTo>
                    <a:pt x="19561" y="1092458"/>
                  </a:lnTo>
                  <a:lnTo>
                    <a:pt x="30305" y="1137506"/>
                  </a:lnTo>
                  <a:lnTo>
                    <a:pt x="43264" y="1181650"/>
                  </a:lnTo>
                  <a:lnTo>
                    <a:pt x="58376" y="1224830"/>
                  </a:lnTo>
                  <a:lnTo>
                    <a:pt x="75579" y="1266982"/>
                  </a:lnTo>
                  <a:lnTo>
                    <a:pt x="94811" y="1308043"/>
                  </a:lnTo>
                  <a:lnTo>
                    <a:pt x="116008" y="1347952"/>
                  </a:lnTo>
                  <a:lnTo>
                    <a:pt x="139109" y="1386645"/>
                  </a:lnTo>
                  <a:lnTo>
                    <a:pt x="164050" y="1424061"/>
                  </a:lnTo>
                  <a:lnTo>
                    <a:pt x="190770" y="1460136"/>
                  </a:lnTo>
                  <a:lnTo>
                    <a:pt x="219205" y="1494809"/>
                  </a:lnTo>
                  <a:lnTo>
                    <a:pt x="249293" y="1528015"/>
                  </a:lnTo>
                  <a:lnTo>
                    <a:pt x="280972" y="1559694"/>
                  </a:lnTo>
                  <a:lnTo>
                    <a:pt x="314178" y="1589782"/>
                  </a:lnTo>
                  <a:lnTo>
                    <a:pt x="348851" y="1618217"/>
                  </a:lnTo>
                  <a:lnTo>
                    <a:pt x="384926" y="1644937"/>
                  </a:lnTo>
                  <a:lnTo>
                    <a:pt x="422342" y="1669878"/>
                  </a:lnTo>
                  <a:lnTo>
                    <a:pt x="461035" y="1692979"/>
                  </a:lnTo>
                  <a:lnTo>
                    <a:pt x="500944" y="1714176"/>
                  </a:lnTo>
                  <a:lnTo>
                    <a:pt x="542005" y="1733408"/>
                  </a:lnTo>
                  <a:lnTo>
                    <a:pt x="584157" y="1750611"/>
                  </a:lnTo>
                  <a:lnTo>
                    <a:pt x="627337" y="1765723"/>
                  </a:lnTo>
                  <a:lnTo>
                    <a:pt x="671481" y="1778682"/>
                  </a:lnTo>
                  <a:lnTo>
                    <a:pt x="716529" y="1789426"/>
                  </a:lnTo>
                  <a:lnTo>
                    <a:pt x="762416" y="1797890"/>
                  </a:lnTo>
                  <a:lnTo>
                    <a:pt x="809081" y="1804014"/>
                  </a:lnTo>
                  <a:lnTo>
                    <a:pt x="856461" y="1807734"/>
                  </a:lnTo>
                  <a:lnTo>
                    <a:pt x="904494" y="1808988"/>
                  </a:lnTo>
                  <a:lnTo>
                    <a:pt x="952526" y="1807734"/>
                  </a:lnTo>
                  <a:lnTo>
                    <a:pt x="999906" y="1804014"/>
                  </a:lnTo>
                  <a:lnTo>
                    <a:pt x="1046571" y="1797890"/>
                  </a:lnTo>
                  <a:lnTo>
                    <a:pt x="1092458" y="1789426"/>
                  </a:lnTo>
                  <a:lnTo>
                    <a:pt x="1137506" y="1778682"/>
                  </a:lnTo>
                  <a:lnTo>
                    <a:pt x="1181650" y="1765723"/>
                  </a:lnTo>
                  <a:lnTo>
                    <a:pt x="1224830" y="1750611"/>
                  </a:lnTo>
                  <a:lnTo>
                    <a:pt x="1266982" y="1733408"/>
                  </a:lnTo>
                  <a:lnTo>
                    <a:pt x="1308043" y="1714176"/>
                  </a:lnTo>
                  <a:lnTo>
                    <a:pt x="1347952" y="1692979"/>
                  </a:lnTo>
                  <a:lnTo>
                    <a:pt x="1386645" y="1669878"/>
                  </a:lnTo>
                  <a:lnTo>
                    <a:pt x="1424061" y="1644937"/>
                  </a:lnTo>
                  <a:lnTo>
                    <a:pt x="1460136" y="1618217"/>
                  </a:lnTo>
                  <a:lnTo>
                    <a:pt x="1494809" y="1589782"/>
                  </a:lnTo>
                  <a:lnTo>
                    <a:pt x="1528015" y="1559694"/>
                  </a:lnTo>
                  <a:lnTo>
                    <a:pt x="1559694" y="1528015"/>
                  </a:lnTo>
                  <a:lnTo>
                    <a:pt x="1589782" y="1494809"/>
                  </a:lnTo>
                  <a:lnTo>
                    <a:pt x="1618217" y="1460136"/>
                  </a:lnTo>
                  <a:lnTo>
                    <a:pt x="1644937" y="1424061"/>
                  </a:lnTo>
                  <a:lnTo>
                    <a:pt x="1669878" y="1386645"/>
                  </a:lnTo>
                  <a:lnTo>
                    <a:pt x="1692979" y="1347952"/>
                  </a:lnTo>
                  <a:lnTo>
                    <a:pt x="1714176" y="1308043"/>
                  </a:lnTo>
                  <a:lnTo>
                    <a:pt x="1733408" y="1266982"/>
                  </a:lnTo>
                  <a:lnTo>
                    <a:pt x="1750611" y="1224830"/>
                  </a:lnTo>
                  <a:lnTo>
                    <a:pt x="1765723" y="1181650"/>
                  </a:lnTo>
                  <a:lnTo>
                    <a:pt x="1778682" y="1137506"/>
                  </a:lnTo>
                  <a:lnTo>
                    <a:pt x="1789426" y="1092458"/>
                  </a:lnTo>
                  <a:lnTo>
                    <a:pt x="1797890" y="1046571"/>
                  </a:lnTo>
                  <a:lnTo>
                    <a:pt x="1804014" y="999906"/>
                  </a:lnTo>
                  <a:lnTo>
                    <a:pt x="1807734" y="952526"/>
                  </a:lnTo>
                  <a:lnTo>
                    <a:pt x="1808987" y="904493"/>
                  </a:lnTo>
                  <a:lnTo>
                    <a:pt x="1807734" y="856461"/>
                  </a:lnTo>
                  <a:lnTo>
                    <a:pt x="1804014" y="809081"/>
                  </a:lnTo>
                  <a:lnTo>
                    <a:pt x="1797890" y="762416"/>
                  </a:lnTo>
                  <a:lnTo>
                    <a:pt x="1789426" y="716529"/>
                  </a:lnTo>
                  <a:lnTo>
                    <a:pt x="1778682" y="671481"/>
                  </a:lnTo>
                  <a:lnTo>
                    <a:pt x="1765723" y="627337"/>
                  </a:lnTo>
                  <a:lnTo>
                    <a:pt x="1750611" y="584157"/>
                  </a:lnTo>
                  <a:lnTo>
                    <a:pt x="1733408" y="542005"/>
                  </a:lnTo>
                  <a:lnTo>
                    <a:pt x="1714176" y="500944"/>
                  </a:lnTo>
                  <a:lnTo>
                    <a:pt x="1692979" y="461035"/>
                  </a:lnTo>
                  <a:lnTo>
                    <a:pt x="1669878" y="422342"/>
                  </a:lnTo>
                  <a:lnTo>
                    <a:pt x="1644937" y="384926"/>
                  </a:lnTo>
                  <a:lnTo>
                    <a:pt x="1618217" y="348851"/>
                  </a:lnTo>
                  <a:lnTo>
                    <a:pt x="1589782" y="314178"/>
                  </a:lnTo>
                  <a:lnTo>
                    <a:pt x="1559694" y="280972"/>
                  </a:lnTo>
                  <a:lnTo>
                    <a:pt x="1528015" y="249293"/>
                  </a:lnTo>
                  <a:lnTo>
                    <a:pt x="1494809" y="219205"/>
                  </a:lnTo>
                  <a:lnTo>
                    <a:pt x="1460136" y="190770"/>
                  </a:lnTo>
                  <a:lnTo>
                    <a:pt x="1424061" y="164050"/>
                  </a:lnTo>
                  <a:lnTo>
                    <a:pt x="1386645" y="139109"/>
                  </a:lnTo>
                  <a:lnTo>
                    <a:pt x="1347952" y="116008"/>
                  </a:lnTo>
                  <a:lnTo>
                    <a:pt x="1308043" y="94811"/>
                  </a:lnTo>
                  <a:lnTo>
                    <a:pt x="1266982" y="75579"/>
                  </a:lnTo>
                  <a:lnTo>
                    <a:pt x="1224830" y="58376"/>
                  </a:lnTo>
                  <a:lnTo>
                    <a:pt x="1181650" y="43264"/>
                  </a:lnTo>
                  <a:lnTo>
                    <a:pt x="1137506" y="30305"/>
                  </a:lnTo>
                  <a:lnTo>
                    <a:pt x="1092458" y="19561"/>
                  </a:lnTo>
                  <a:lnTo>
                    <a:pt x="1046571" y="11097"/>
                  </a:lnTo>
                  <a:lnTo>
                    <a:pt x="999906" y="4973"/>
                  </a:lnTo>
                  <a:lnTo>
                    <a:pt x="952526" y="1253"/>
                  </a:lnTo>
                  <a:lnTo>
                    <a:pt x="90449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2418" y="1258062"/>
              <a:ext cx="1809114" cy="1809114"/>
            </a:xfrm>
            <a:custGeom>
              <a:avLst/>
              <a:gdLst/>
              <a:ahLst/>
              <a:cxnLst/>
              <a:rect l="l" t="t" r="r" b="b"/>
              <a:pathLst>
                <a:path w="1809114" h="1809114">
                  <a:moveTo>
                    <a:pt x="0" y="904493"/>
                  </a:moveTo>
                  <a:lnTo>
                    <a:pt x="1253" y="856461"/>
                  </a:lnTo>
                  <a:lnTo>
                    <a:pt x="4973" y="809081"/>
                  </a:lnTo>
                  <a:lnTo>
                    <a:pt x="11097" y="762416"/>
                  </a:lnTo>
                  <a:lnTo>
                    <a:pt x="19561" y="716529"/>
                  </a:lnTo>
                  <a:lnTo>
                    <a:pt x="30305" y="671481"/>
                  </a:lnTo>
                  <a:lnTo>
                    <a:pt x="43264" y="627337"/>
                  </a:lnTo>
                  <a:lnTo>
                    <a:pt x="58376" y="584157"/>
                  </a:lnTo>
                  <a:lnTo>
                    <a:pt x="75579" y="542005"/>
                  </a:lnTo>
                  <a:lnTo>
                    <a:pt x="94811" y="500944"/>
                  </a:lnTo>
                  <a:lnTo>
                    <a:pt x="116008" y="461035"/>
                  </a:lnTo>
                  <a:lnTo>
                    <a:pt x="139109" y="422342"/>
                  </a:lnTo>
                  <a:lnTo>
                    <a:pt x="164050" y="384926"/>
                  </a:lnTo>
                  <a:lnTo>
                    <a:pt x="190770" y="348851"/>
                  </a:lnTo>
                  <a:lnTo>
                    <a:pt x="219205" y="314178"/>
                  </a:lnTo>
                  <a:lnTo>
                    <a:pt x="249293" y="280972"/>
                  </a:lnTo>
                  <a:lnTo>
                    <a:pt x="280972" y="249293"/>
                  </a:lnTo>
                  <a:lnTo>
                    <a:pt x="314178" y="219205"/>
                  </a:lnTo>
                  <a:lnTo>
                    <a:pt x="348851" y="190770"/>
                  </a:lnTo>
                  <a:lnTo>
                    <a:pt x="384926" y="164050"/>
                  </a:lnTo>
                  <a:lnTo>
                    <a:pt x="422342" y="139109"/>
                  </a:lnTo>
                  <a:lnTo>
                    <a:pt x="461035" y="116008"/>
                  </a:lnTo>
                  <a:lnTo>
                    <a:pt x="500944" y="94811"/>
                  </a:lnTo>
                  <a:lnTo>
                    <a:pt x="542005" y="75579"/>
                  </a:lnTo>
                  <a:lnTo>
                    <a:pt x="584157" y="58376"/>
                  </a:lnTo>
                  <a:lnTo>
                    <a:pt x="627337" y="43264"/>
                  </a:lnTo>
                  <a:lnTo>
                    <a:pt x="671481" y="30305"/>
                  </a:lnTo>
                  <a:lnTo>
                    <a:pt x="716529" y="19561"/>
                  </a:lnTo>
                  <a:lnTo>
                    <a:pt x="762416" y="11097"/>
                  </a:lnTo>
                  <a:lnTo>
                    <a:pt x="809081" y="4973"/>
                  </a:lnTo>
                  <a:lnTo>
                    <a:pt x="856461" y="1253"/>
                  </a:lnTo>
                  <a:lnTo>
                    <a:pt x="904494" y="0"/>
                  </a:lnTo>
                  <a:lnTo>
                    <a:pt x="952526" y="1253"/>
                  </a:lnTo>
                  <a:lnTo>
                    <a:pt x="999906" y="4973"/>
                  </a:lnTo>
                  <a:lnTo>
                    <a:pt x="1046571" y="11097"/>
                  </a:lnTo>
                  <a:lnTo>
                    <a:pt x="1092458" y="19561"/>
                  </a:lnTo>
                  <a:lnTo>
                    <a:pt x="1137506" y="30305"/>
                  </a:lnTo>
                  <a:lnTo>
                    <a:pt x="1181650" y="43264"/>
                  </a:lnTo>
                  <a:lnTo>
                    <a:pt x="1224830" y="58376"/>
                  </a:lnTo>
                  <a:lnTo>
                    <a:pt x="1266982" y="75579"/>
                  </a:lnTo>
                  <a:lnTo>
                    <a:pt x="1308043" y="94811"/>
                  </a:lnTo>
                  <a:lnTo>
                    <a:pt x="1347952" y="116008"/>
                  </a:lnTo>
                  <a:lnTo>
                    <a:pt x="1386645" y="139109"/>
                  </a:lnTo>
                  <a:lnTo>
                    <a:pt x="1424061" y="164050"/>
                  </a:lnTo>
                  <a:lnTo>
                    <a:pt x="1460136" y="190770"/>
                  </a:lnTo>
                  <a:lnTo>
                    <a:pt x="1494809" y="219205"/>
                  </a:lnTo>
                  <a:lnTo>
                    <a:pt x="1528015" y="249293"/>
                  </a:lnTo>
                  <a:lnTo>
                    <a:pt x="1559694" y="280972"/>
                  </a:lnTo>
                  <a:lnTo>
                    <a:pt x="1589782" y="314178"/>
                  </a:lnTo>
                  <a:lnTo>
                    <a:pt x="1618217" y="348851"/>
                  </a:lnTo>
                  <a:lnTo>
                    <a:pt x="1644937" y="384926"/>
                  </a:lnTo>
                  <a:lnTo>
                    <a:pt x="1669878" y="422342"/>
                  </a:lnTo>
                  <a:lnTo>
                    <a:pt x="1692979" y="461035"/>
                  </a:lnTo>
                  <a:lnTo>
                    <a:pt x="1714176" y="500944"/>
                  </a:lnTo>
                  <a:lnTo>
                    <a:pt x="1733408" y="542005"/>
                  </a:lnTo>
                  <a:lnTo>
                    <a:pt x="1750611" y="584157"/>
                  </a:lnTo>
                  <a:lnTo>
                    <a:pt x="1765723" y="627337"/>
                  </a:lnTo>
                  <a:lnTo>
                    <a:pt x="1778682" y="671481"/>
                  </a:lnTo>
                  <a:lnTo>
                    <a:pt x="1789426" y="716529"/>
                  </a:lnTo>
                  <a:lnTo>
                    <a:pt x="1797890" y="762416"/>
                  </a:lnTo>
                  <a:lnTo>
                    <a:pt x="1804014" y="809081"/>
                  </a:lnTo>
                  <a:lnTo>
                    <a:pt x="1807734" y="856461"/>
                  </a:lnTo>
                  <a:lnTo>
                    <a:pt x="1808987" y="904493"/>
                  </a:lnTo>
                  <a:lnTo>
                    <a:pt x="1807734" y="952526"/>
                  </a:lnTo>
                  <a:lnTo>
                    <a:pt x="1804014" y="999906"/>
                  </a:lnTo>
                  <a:lnTo>
                    <a:pt x="1797890" y="1046571"/>
                  </a:lnTo>
                  <a:lnTo>
                    <a:pt x="1789426" y="1092458"/>
                  </a:lnTo>
                  <a:lnTo>
                    <a:pt x="1778682" y="1137506"/>
                  </a:lnTo>
                  <a:lnTo>
                    <a:pt x="1765723" y="1181650"/>
                  </a:lnTo>
                  <a:lnTo>
                    <a:pt x="1750611" y="1224830"/>
                  </a:lnTo>
                  <a:lnTo>
                    <a:pt x="1733408" y="1266982"/>
                  </a:lnTo>
                  <a:lnTo>
                    <a:pt x="1714176" y="1308043"/>
                  </a:lnTo>
                  <a:lnTo>
                    <a:pt x="1692979" y="1347952"/>
                  </a:lnTo>
                  <a:lnTo>
                    <a:pt x="1669878" y="1386645"/>
                  </a:lnTo>
                  <a:lnTo>
                    <a:pt x="1644937" y="1424061"/>
                  </a:lnTo>
                  <a:lnTo>
                    <a:pt x="1618217" y="1460136"/>
                  </a:lnTo>
                  <a:lnTo>
                    <a:pt x="1589782" y="1494809"/>
                  </a:lnTo>
                  <a:lnTo>
                    <a:pt x="1559694" y="1528015"/>
                  </a:lnTo>
                  <a:lnTo>
                    <a:pt x="1528015" y="1559694"/>
                  </a:lnTo>
                  <a:lnTo>
                    <a:pt x="1494809" y="1589782"/>
                  </a:lnTo>
                  <a:lnTo>
                    <a:pt x="1460136" y="1618217"/>
                  </a:lnTo>
                  <a:lnTo>
                    <a:pt x="1424061" y="1644937"/>
                  </a:lnTo>
                  <a:lnTo>
                    <a:pt x="1386645" y="1669878"/>
                  </a:lnTo>
                  <a:lnTo>
                    <a:pt x="1347952" y="1692979"/>
                  </a:lnTo>
                  <a:lnTo>
                    <a:pt x="1308043" y="1714176"/>
                  </a:lnTo>
                  <a:lnTo>
                    <a:pt x="1266982" y="1733408"/>
                  </a:lnTo>
                  <a:lnTo>
                    <a:pt x="1224830" y="1750611"/>
                  </a:lnTo>
                  <a:lnTo>
                    <a:pt x="1181650" y="1765723"/>
                  </a:lnTo>
                  <a:lnTo>
                    <a:pt x="1137506" y="1778682"/>
                  </a:lnTo>
                  <a:lnTo>
                    <a:pt x="1092458" y="1789426"/>
                  </a:lnTo>
                  <a:lnTo>
                    <a:pt x="1046571" y="1797890"/>
                  </a:lnTo>
                  <a:lnTo>
                    <a:pt x="999906" y="1804014"/>
                  </a:lnTo>
                  <a:lnTo>
                    <a:pt x="952526" y="1807734"/>
                  </a:lnTo>
                  <a:lnTo>
                    <a:pt x="904494" y="1808988"/>
                  </a:lnTo>
                  <a:lnTo>
                    <a:pt x="856461" y="1807734"/>
                  </a:lnTo>
                  <a:lnTo>
                    <a:pt x="809081" y="1804014"/>
                  </a:lnTo>
                  <a:lnTo>
                    <a:pt x="762416" y="1797890"/>
                  </a:lnTo>
                  <a:lnTo>
                    <a:pt x="716529" y="1789426"/>
                  </a:lnTo>
                  <a:lnTo>
                    <a:pt x="671481" y="1778682"/>
                  </a:lnTo>
                  <a:lnTo>
                    <a:pt x="627337" y="1765723"/>
                  </a:lnTo>
                  <a:lnTo>
                    <a:pt x="584157" y="1750611"/>
                  </a:lnTo>
                  <a:lnTo>
                    <a:pt x="542005" y="1733408"/>
                  </a:lnTo>
                  <a:lnTo>
                    <a:pt x="500944" y="1714176"/>
                  </a:lnTo>
                  <a:lnTo>
                    <a:pt x="461035" y="1692979"/>
                  </a:lnTo>
                  <a:lnTo>
                    <a:pt x="422342" y="1669878"/>
                  </a:lnTo>
                  <a:lnTo>
                    <a:pt x="384926" y="1644937"/>
                  </a:lnTo>
                  <a:lnTo>
                    <a:pt x="348851" y="1618217"/>
                  </a:lnTo>
                  <a:lnTo>
                    <a:pt x="314178" y="1589782"/>
                  </a:lnTo>
                  <a:lnTo>
                    <a:pt x="280972" y="1559694"/>
                  </a:lnTo>
                  <a:lnTo>
                    <a:pt x="249293" y="1528015"/>
                  </a:lnTo>
                  <a:lnTo>
                    <a:pt x="219205" y="1494809"/>
                  </a:lnTo>
                  <a:lnTo>
                    <a:pt x="190770" y="1460136"/>
                  </a:lnTo>
                  <a:lnTo>
                    <a:pt x="164050" y="1424061"/>
                  </a:lnTo>
                  <a:lnTo>
                    <a:pt x="139109" y="1386645"/>
                  </a:lnTo>
                  <a:lnTo>
                    <a:pt x="116008" y="1347952"/>
                  </a:lnTo>
                  <a:lnTo>
                    <a:pt x="94811" y="1308043"/>
                  </a:lnTo>
                  <a:lnTo>
                    <a:pt x="75579" y="1266982"/>
                  </a:lnTo>
                  <a:lnTo>
                    <a:pt x="58376" y="1224830"/>
                  </a:lnTo>
                  <a:lnTo>
                    <a:pt x="43264" y="1181650"/>
                  </a:lnTo>
                  <a:lnTo>
                    <a:pt x="30305" y="1137506"/>
                  </a:lnTo>
                  <a:lnTo>
                    <a:pt x="19561" y="1092458"/>
                  </a:lnTo>
                  <a:lnTo>
                    <a:pt x="11097" y="1046571"/>
                  </a:lnTo>
                  <a:lnTo>
                    <a:pt x="4973" y="999906"/>
                  </a:lnTo>
                  <a:lnTo>
                    <a:pt x="1253" y="952526"/>
                  </a:lnTo>
                  <a:lnTo>
                    <a:pt x="0" y="90449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979547" y="1396531"/>
            <a:ext cx="101346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12000"/>
              </a:lnSpc>
              <a:spcBef>
                <a:spcPts val="100"/>
              </a:spcBef>
            </a:pPr>
            <a:r>
              <a:rPr sz="3700" i="1" u="none" spc="-12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3700" i="1" u="none" spc="-10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700" i="1" u="none" spc="3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700" i="1" u="none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700" i="1" u="none" spc="-2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700" i="1" u="none" spc="-3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2019300" cy="24231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867151" y="228557"/>
            <a:ext cx="2896235" cy="3001010"/>
          </a:xfrm>
          <a:custGeom>
            <a:avLst/>
            <a:gdLst/>
            <a:ahLst/>
            <a:cxnLst/>
            <a:rect l="l" t="t" r="r" b="b"/>
            <a:pathLst>
              <a:path w="2896234" h="3001010">
                <a:moveTo>
                  <a:pt x="1472641" y="0"/>
                </a:moveTo>
                <a:lnTo>
                  <a:pt x="1425996" y="4"/>
                </a:lnTo>
                <a:lnTo>
                  <a:pt x="1379453" y="1390"/>
                </a:lnTo>
                <a:lnTo>
                  <a:pt x="1333048" y="4148"/>
                </a:lnTo>
                <a:lnTo>
                  <a:pt x="1286817" y="8269"/>
                </a:lnTo>
                <a:lnTo>
                  <a:pt x="1240798" y="13743"/>
                </a:lnTo>
                <a:lnTo>
                  <a:pt x="1195027" y="20561"/>
                </a:lnTo>
                <a:lnTo>
                  <a:pt x="1149541" y="28713"/>
                </a:lnTo>
                <a:lnTo>
                  <a:pt x="1104376" y="38191"/>
                </a:lnTo>
                <a:lnTo>
                  <a:pt x="1059570" y="48984"/>
                </a:lnTo>
                <a:lnTo>
                  <a:pt x="1015159" y="61084"/>
                </a:lnTo>
                <a:lnTo>
                  <a:pt x="971180" y="74480"/>
                </a:lnTo>
                <a:lnTo>
                  <a:pt x="927669" y="89163"/>
                </a:lnTo>
                <a:lnTo>
                  <a:pt x="884664" y="105125"/>
                </a:lnTo>
                <a:lnTo>
                  <a:pt x="842200" y="122355"/>
                </a:lnTo>
                <a:lnTo>
                  <a:pt x="800315" y="140844"/>
                </a:lnTo>
                <a:lnTo>
                  <a:pt x="759045" y="160583"/>
                </a:lnTo>
                <a:lnTo>
                  <a:pt x="718428" y="181562"/>
                </a:lnTo>
                <a:lnTo>
                  <a:pt x="678499" y="203772"/>
                </a:lnTo>
                <a:lnTo>
                  <a:pt x="639296" y="227204"/>
                </a:lnTo>
                <a:lnTo>
                  <a:pt x="600855" y="251847"/>
                </a:lnTo>
                <a:lnTo>
                  <a:pt x="563213" y="277693"/>
                </a:lnTo>
                <a:lnTo>
                  <a:pt x="526406" y="304733"/>
                </a:lnTo>
                <a:lnTo>
                  <a:pt x="490472" y="332956"/>
                </a:lnTo>
                <a:lnTo>
                  <a:pt x="455447" y="362353"/>
                </a:lnTo>
                <a:lnTo>
                  <a:pt x="421368" y="392915"/>
                </a:lnTo>
                <a:lnTo>
                  <a:pt x="388272" y="424633"/>
                </a:lnTo>
                <a:lnTo>
                  <a:pt x="356194" y="457497"/>
                </a:lnTo>
                <a:lnTo>
                  <a:pt x="325173" y="491498"/>
                </a:lnTo>
                <a:lnTo>
                  <a:pt x="295245" y="526626"/>
                </a:lnTo>
                <a:lnTo>
                  <a:pt x="266445" y="562871"/>
                </a:lnTo>
                <a:lnTo>
                  <a:pt x="238812" y="600226"/>
                </a:lnTo>
                <a:lnTo>
                  <a:pt x="212382" y="638679"/>
                </a:lnTo>
                <a:lnTo>
                  <a:pt x="187191" y="678222"/>
                </a:lnTo>
                <a:lnTo>
                  <a:pt x="162968" y="719386"/>
                </a:lnTo>
                <a:lnTo>
                  <a:pt x="140470" y="760983"/>
                </a:lnTo>
                <a:lnTo>
                  <a:pt x="119686" y="802974"/>
                </a:lnTo>
                <a:lnTo>
                  <a:pt x="100605" y="845325"/>
                </a:lnTo>
                <a:lnTo>
                  <a:pt x="83216" y="888000"/>
                </a:lnTo>
                <a:lnTo>
                  <a:pt x="67508" y="930961"/>
                </a:lnTo>
                <a:lnTo>
                  <a:pt x="53471" y="974174"/>
                </a:lnTo>
                <a:lnTo>
                  <a:pt x="41093" y="1017601"/>
                </a:lnTo>
                <a:lnTo>
                  <a:pt x="30364" y="1061208"/>
                </a:lnTo>
                <a:lnTo>
                  <a:pt x="21272" y="1104958"/>
                </a:lnTo>
                <a:lnTo>
                  <a:pt x="13808" y="1148815"/>
                </a:lnTo>
                <a:lnTo>
                  <a:pt x="7959" y="1192743"/>
                </a:lnTo>
                <a:lnTo>
                  <a:pt x="3715" y="1236706"/>
                </a:lnTo>
                <a:lnTo>
                  <a:pt x="1066" y="1280668"/>
                </a:lnTo>
                <a:lnTo>
                  <a:pt x="0" y="1324593"/>
                </a:lnTo>
                <a:lnTo>
                  <a:pt x="505" y="1368445"/>
                </a:lnTo>
                <a:lnTo>
                  <a:pt x="2573" y="1412187"/>
                </a:lnTo>
                <a:lnTo>
                  <a:pt x="6191" y="1455785"/>
                </a:lnTo>
                <a:lnTo>
                  <a:pt x="11348" y="1499201"/>
                </a:lnTo>
                <a:lnTo>
                  <a:pt x="18034" y="1542400"/>
                </a:lnTo>
                <a:lnTo>
                  <a:pt x="26239" y="1585345"/>
                </a:lnTo>
                <a:lnTo>
                  <a:pt x="35949" y="1628001"/>
                </a:lnTo>
                <a:lnTo>
                  <a:pt x="47156" y="1670332"/>
                </a:lnTo>
                <a:lnTo>
                  <a:pt x="59849" y="1712301"/>
                </a:lnTo>
                <a:lnTo>
                  <a:pt x="74015" y="1753873"/>
                </a:lnTo>
                <a:lnTo>
                  <a:pt x="89645" y="1795011"/>
                </a:lnTo>
                <a:lnTo>
                  <a:pt x="106727" y="1835680"/>
                </a:lnTo>
                <a:lnTo>
                  <a:pt x="125250" y="1875843"/>
                </a:lnTo>
                <a:lnTo>
                  <a:pt x="145205" y="1915465"/>
                </a:lnTo>
                <a:lnTo>
                  <a:pt x="166579" y="1954509"/>
                </a:lnTo>
                <a:lnTo>
                  <a:pt x="189361" y="1992939"/>
                </a:lnTo>
                <a:lnTo>
                  <a:pt x="213542" y="2030720"/>
                </a:lnTo>
                <a:lnTo>
                  <a:pt x="239110" y="2067815"/>
                </a:lnTo>
                <a:lnTo>
                  <a:pt x="266054" y="2104188"/>
                </a:lnTo>
                <a:lnTo>
                  <a:pt x="294363" y="2139803"/>
                </a:lnTo>
                <a:lnTo>
                  <a:pt x="324026" y="2174624"/>
                </a:lnTo>
                <a:lnTo>
                  <a:pt x="355033" y="2208615"/>
                </a:lnTo>
                <a:lnTo>
                  <a:pt x="387373" y="2241741"/>
                </a:lnTo>
                <a:lnTo>
                  <a:pt x="421034" y="2273964"/>
                </a:lnTo>
                <a:lnTo>
                  <a:pt x="456006" y="2305250"/>
                </a:lnTo>
                <a:lnTo>
                  <a:pt x="492277" y="2335561"/>
                </a:lnTo>
                <a:lnTo>
                  <a:pt x="529838" y="2364862"/>
                </a:lnTo>
                <a:lnTo>
                  <a:pt x="568676" y="2393118"/>
                </a:lnTo>
                <a:lnTo>
                  <a:pt x="608782" y="2420291"/>
                </a:lnTo>
                <a:lnTo>
                  <a:pt x="650144" y="2446346"/>
                </a:lnTo>
                <a:lnTo>
                  <a:pt x="692752" y="2471246"/>
                </a:lnTo>
                <a:lnTo>
                  <a:pt x="736593" y="2494957"/>
                </a:lnTo>
                <a:lnTo>
                  <a:pt x="844797" y="3000417"/>
                </a:lnTo>
                <a:lnTo>
                  <a:pt x="1260722" y="2655866"/>
                </a:lnTo>
                <a:lnTo>
                  <a:pt x="1310848" y="2661081"/>
                </a:lnTo>
                <a:lnTo>
                  <a:pt x="1360875" y="2664676"/>
                </a:lnTo>
                <a:lnTo>
                  <a:pt x="1410767" y="2666669"/>
                </a:lnTo>
                <a:lnTo>
                  <a:pt x="1460486" y="2667077"/>
                </a:lnTo>
                <a:lnTo>
                  <a:pt x="1509993" y="2665917"/>
                </a:lnTo>
                <a:lnTo>
                  <a:pt x="1559251" y="2663208"/>
                </a:lnTo>
                <a:lnTo>
                  <a:pt x="1608222" y="2658966"/>
                </a:lnTo>
                <a:lnTo>
                  <a:pt x="1656868" y="2653210"/>
                </a:lnTo>
                <a:lnTo>
                  <a:pt x="1705150" y="2645955"/>
                </a:lnTo>
                <a:lnTo>
                  <a:pt x="1753032" y="2637221"/>
                </a:lnTo>
                <a:lnTo>
                  <a:pt x="1800475" y="2627023"/>
                </a:lnTo>
                <a:lnTo>
                  <a:pt x="1847442" y="2615381"/>
                </a:lnTo>
                <a:lnTo>
                  <a:pt x="1893893" y="2602311"/>
                </a:lnTo>
                <a:lnTo>
                  <a:pt x="1939792" y="2587830"/>
                </a:lnTo>
                <a:lnTo>
                  <a:pt x="1985101" y="2571957"/>
                </a:lnTo>
                <a:lnTo>
                  <a:pt x="2029782" y="2554708"/>
                </a:lnTo>
                <a:lnTo>
                  <a:pt x="2073796" y="2536101"/>
                </a:lnTo>
                <a:lnTo>
                  <a:pt x="2117106" y="2516154"/>
                </a:lnTo>
                <a:lnTo>
                  <a:pt x="2159674" y="2494883"/>
                </a:lnTo>
                <a:lnTo>
                  <a:pt x="2201461" y="2472307"/>
                </a:lnTo>
                <a:lnTo>
                  <a:pt x="2242431" y="2448443"/>
                </a:lnTo>
                <a:lnTo>
                  <a:pt x="2282546" y="2423308"/>
                </a:lnTo>
                <a:lnTo>
                  <a:pt x="2321766" y="2396920"/>
                </a:lnTo>
                <a:lnTo>
                  <a:pt x="2360055" y="2369296"/>
                </a:lnTo>
                <a:lnTo>
                  <a:pt x="2397374" y="2340454"/>
                </a:lnTo>
                <a:lnTo>
                  <a:pt x="2433686" y="2310411"/>
                </a:lnTo>
                <a:lnTo>
                  <a:pt x="2468953" y="2279184"/>
                </a:lnTo>
                <a:lnTo>
                  <a:pt x="2503136" y="2246791"/>
                </a:lnTo>
                <a:lnTo>
                  <a:pt x="2536198" y="2213250"/>
                </a:lnTo>
                <a:lnTo>
                  <a:pt x="2568101" y="2178578"/>
                </a:lnTo>
                <a:lnTo>
                  <a:pt x="2598807" y="2142792"/>
                </a:lnTo>
                <a:lnTo>
                  <a:pt x="2628278" y="2105910"/>
                </a:lnTo>
                <a:lnTo>
                  <a:pt x="2656477" y="2067949"/>
                </a:lnTo>
                <a:lnTo>
                  <a:pt x="2683364" y="2028927"/>
                </a:lnTo>
                <a:lnTo>
                  <a:pt x="2708903" y="1988862"/>
                </a:lnTo>
                <a:lnTo>
                  <a:pt x="2733127" y="1947697"/>
                </a:lnTo>
                <a:lnTo>
                  <a:pt x="2755625" y="1906100"/>
                </a:lnTo>
                <a:lnTo>
                  <a:pt x="2776409" y="1864109"/>
                </a:lnTo>
                <a:lnTo>
                  <a:pt x="2795490" y="1821758"/>
                </a:lnTo>
                <a:lnTo>
                  <a:pt x="2812879" y="1779083"/>
                </a:lnTo>
                <a:lnTo>
                  <a:pt x="2828587" y="1736122"/>
                </a:lnTo>
                <a:lnTo>
                  <a:pt x="2842624" y="1692909"/>
                </a:lnTo>
                <a:lnTo>
                  <a:pt x="2855002" y="1649482"/>
                </a:lnTo>
                <a:lnTo>
                  <a:pt x="2865731" y="1605875"/>
                </a:lnTo>
                <a:lnTo>
                  <a:pt x="2874822" y="1562125"/>
                </a:lnTo>
                <a:lnTo>
                  <a:pt x="2882287" y="1518268"/>
                </a:lnTo>
                <a:lnTo>
                  <a:pt x="2888136" y="1474340"/>
                </a:lnTo>
                <a:lnTo>
                  <a:pt x="2892379" y="1430377"/>
                </a:lnTo>
                <a:lnTo>
                  <a:pt x="2895029" y="1386415"/>
                </a:lnTo>
                <a:lnTo>
                  <a:pt x="2896095" y="1342490"/>
                </a:lnTo>
                <a:lnTo>
                  <a:pt x="2895589" y="1298638"/>
                </a:lnTo>
                <a:lnTo>
                  <a:pt x="2893522" y="1254896"/>
                </a:lnTo>
                <a:lnTo>
                  <a:pt x="2889904" y="1211298"/>
                </a:lnTo>
                <a:lnTo>
                  <a:pt x="2884747" y="1167882"/>
                </a:lnTo>
                <a:lnTo>
                  <a:pt x="2878060" y="1124683"/>
                </a:lnTo>
                <a:lnTo>
                  <a:pt x="2869856" y="1081738"/>
                </a:lnTo>
                <a:lnTo>
                  <a:pt x="2860145" y="1039082"/>
                </a:lnTo>
                <a:lnTo>
                  <a:pt x="2848938" y="996751"/>
                </a:lnTo>
                <a:lnTo>
                  <a:pt x="2836246" y="954782"/>
                </a:lnTo>
                <a:lnTo>
                  <a:pt x="2822080" y="913210"/>
                </a:lnTo>
                <a:lnTo>
                  <a:pt x="2806450" y="872072"/>
                </a:lnTo>
                <a:lnTo>
                  <a:pt x="2789368" y="831403"/>
                </a:lnTo>
                <a:lnTo>
                  <a:pt x="2770845" y="791240"/>
                </a:lnTo>
                <a:lnTo>
                  <a:pt x="2750890" y="751618"/>
                </a:lnTo>
                <a:lnTo>
                  <a:pt x="2729516" y="712574"/>
                </a:lnTo>
                <a:lnTo>
                  <a:pt x="2706734" y="674144"/>
                </a:lnTo>
                <a:lnTo>
                  <a:pt x="2682553" y="636363"/>
                </a:lnTo>
                <a:lnTo>
                  <a:pt x="2656985" y="599268"/>
                </a:lnTo>
                <a:lnTo>
                  <a:pt x="2630041" y="562895"/>
                </a:lnTo>
                <a:lnTo>
                  <a:pt x="2601732" y="527280"/>
                </a:lnTo>
                <a:lnTo>
                  <a:pt x="2572069" y="492459"/>
                </a:lnTo>
                <a:lnTo>
                  <a:pt x="2541062" y="458468"/>
                </a:lnTo>
                <a:lnTo>
                  <a:pt x="2508722" y="425342"/>
                </a:lnTo>
                <a:lnTo>
                  <a:pt x="2475061" y="393119"/>
                </a:lnTo>
                <a:lnTo>
                  <a:pt x="2440089" y="361833"/>
                </a:lnTo>
                <a:lnTo>
                  <a:pt x="2403818" y="331522"/>
                </a:lnTo>
                <a:lnTo>
                  <a:pt x="2366257" y="302221"/>
                </a:lnTo>
                <a:lnTo>
                  <a:pt x="2327418" y="273965"/>
                </a:lnTo>
                <a:lnTo>
                  <a:pt x="2287313" y="246792"/>
                </a:lnTo>
                <a:lnTo>
                  <a:pt x="2245951" y="220737"/>
                </a:lnTo>
                <a:lnTo>
                  <a:pt x="2203343" y="195837"/>
                </a:lnTo>
                <a:lnTo>
                  <a:pt x="2159501" y="172127"/>
                </a:lnTo>
                <a:lnTo>
                  <a:pt x="2115743" y="150277"/>
                </a:lnTo>
                <a:lnTo>
                  <a:pt x="2071535" y="129951"/>
                </a:lnTo>
                <a:lnTo>
                  <a:pt x="2026915" y="111138"/>
                </a:lnTo>
                <a:lnTo>
                  <a:pt x="1981918" y="93828"/>
                </a:lnTo>
                <a:lnTo>
                  <a:pt x="1936583" y="78014"/>
                </a:lnTo>
                <a:lnTo>
                  <a:pt x="1890944" y="63685"/>
                </a:lnTo>
                <a:lnTo>
                  <a:pt x="1845040" y="50831"/>
                </a:lnTo>
                <a:lnTo>
                  <a:pt x="1798907" y="39444"/>
                </a:lnTo>
                <a:lnTo>
                  <a:pt x="1752581" y="29514"/>
                </a:lnTo>
                <a:lnTo>
                  <a:pt x="1706099" y="21031"/>
                </a:lnTo>
                <a:lnTo>
                  <a:pt x="1659499" y="13986"/>
                </a:lnTo>
                <a:lnTo>
                  <a:pt x="1612816" y="8370"/>
                </a:lnTo>
                <a:lnTo>
                  <a:pt x="1566088" y="4173"/>
                </a:lnTo>
                <a:lnTo>
                  <a:pt x="1519351" y="1386"/>
                </a:lnTo>
                <a:lnTo>
                  <a:pt x="147264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92366" y="565149"/>
            <a:ext cx="164718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ΤΟ</a:t>
            </a:r>
            <a:r>
              <a:rPr sz="1600" b="1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ΚΡΑΤΟΣ</a:t>
            </a:r>
            <a:r>
              <a:rPr sz="16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ΘΑ </a:t>
            </a:r>
            <a:r>
              <a:rPr sz="1600" b="1" spc="-6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ΕΠΡΕΠΕ ΝΑ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ΠΑΡΕΜΒΑΙΝΕΙ </a:t>
            </a:r>
            <a:r>
              <a:rPr sz="1600" b="1" spc="-6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ΣΤΗΝ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ΟΙΚΟΝΟΜΙΑ</a:t>
            </a:r>
            <a:endParaRPr sz="16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ΚΑΝΟΝΤΑΣ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ΜΕΓΑΛΕΣ</a:t>
            </a:r>
            <a:endParaRPr sz="1600">
              <a:latin typeface="Comic Sans MS"/>
              <a:cs typeface="Comic Sans MS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ΕΠΕΝΔΥΣΕΙΣ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8887" y="682241"/>
            <a:ext cx="4832350" cy="3004185"/>
            <a:chOff x="288887" y="682241"/>
            <a:chExt cx="4832350" cy="3004185"/>
          </a:xfrm>
        </p:grpSpPr>
        <p:sp>
          <p:nvSpPr>
            <p:cNvPr id="6" name="object 6"/>
            <p:cNvSpPr/>
            <p:nvPr/>
          </p:nvSpPr>
          <p:spPr>
            <a:xfrm>
              <a:off x="301841" y="695195"/>
              <a:ext cx="4806950" cy="2592070"/>
            </a:xfrm>
            <a:custGeom>
              <a:avLst/>
              <a:gdLst/>
              <a:ahLst/>
              <a:cxnLst/>
              <a:rect l="l" t="t" r="r" b="b"/>
              <a:pathLst>
                <a:path w="4806950" h="2592070">
                  <a:moveTo>
                    <a:pt x="2951200" y="0"/>
                  </a:moveTo>
                  <a:lnTo>
                    <a:pt x="2901103" y="562"/>
                  </a:lnTo>
                  <a:lnTo>
                    <a:pt x="2851617" y="4889"/>
                  </a:lnTo>
                  <a:lnTo>
                    <a:pt x="2803138" y="12884"/>
                  </a:lnTo>
                  <a:lnTo>
                    <a:pt x="2756063" y="24450"/>
                  </a:lnTo>
                  <a:lnTo>
                    <a:pt x="2710788" y="39489"/>
                  </a:lnTo>
                  <a:lnTo>
                    <a:pt x="2667710" y="57905"/>
                  </a:lnTo>
                  <a:lnTo>
                    <a:pt x="2627225" y="79600"/>
                  </a:lnTo>
                  <a:lnTo>
                    <a:pt x="2589729" y="104477"/>
                  </a:lnTo>
                  <a:lnTo>
                    <a:pt x="2555619" y="132440"/>
                  </a:lnTo>
                  <a:lnTo>
                    <a:pt x="2525292" y="163391"/>
                  </a:lnTo>
                  <a:lnTo>
                    <a:pt x="2499143" y="197233"/>
                  </a:lnTo>
                  <a:lnTo>
                    <a:pt x="2467542" y="175909"/>
                  </a:lnTo>
                  <a:lnTo>
                    <a:pt x="2433977" y="156371"/>
                  </a:lnTo>
                  <a:lnTo>
                    <a:pt x="2398577" y="138690"/>
                  </a:lnTo>
                  <a:lnTo>
                    <a:pt x="2361475" y="122938"/>
                  </a:lnTo>
                  <a:lnTo>
                    <a:pt x="2315295" y="106712"/>
                  </a:lnTo>
                  <a:lnTo>
                    <a:pt x="2268195" y="93650"/>
                  </a:lnTo>
                  <a:lnTo>
                    <a:pt x="2220415" y="83700"/>
                  </a:lnTo>
                  <a:lnTo>
                    <a:pt x="2172197" y="76806"/>
                  </a:lnTo>
                  <a:lnTo>
                    <a:pt x="2123780" y="72914"/>
                  </a:lnTo>
                  <a:lnTo>
                    <a:pt x="2075406" y="71971"/>
                  </a:lnTo>
                  <a:lnTo>
                    <a:pt x="2027316" y="73923"/>
                  </a:lnTo>
                  <a:lnTo>
                    <a:pt x="1979750" y="78714"/>
                  </a:lnTo>
                  <a:lnTo>
                    <a:pt x="1932949" y="86292"/>
                  </a:lnTo>
                  <a:lnTo>
                    <a:pt x="1887154" y="96602"/>
                  </a:lnTo>
                  <a:lnTo>
                    <a:pt x="1842606" y="109590"/>
                  </a:lnTo>
                  <a:lnTo>
                    <a:pt x="1799544" y="125201"/>
                  </a:lnTo>
                  <a:lnTo>
                    <a:pt x="1758211" y="143382"/>
                  </a:lnTo>
                  <a:lnTo>
                    <a:pt x="1718846" y="164079"/>
                  </a:lnTo>
                  <a:lnTo>
                    <a:pt x="1681690" y="187238"/>
                  </a:lnTo>
                  <a:lnTo>
                    <a:pt x="1646985" y="212804"/>
                  </a:lnTo>
                  <a:lnTo>
                    <a:pt x="1614971" y="240723"/>
                  </a:lnTo>
                  <a:lnTo>
                    <a:pt x="1585889" y="270942"/>
                  </a:lnTo>
                  <a:lnTo>
                    <a:pt x="1559978" y="303405"/>
                  </a:lnTo>
                  <a:lnTo>
                    <a:pt x="1515837" y="285826"/>
                  </a:lnTo>
                  <a:lnTo>
                    <a:pt x="1470389" y="270519"/>
                  </a:lnTo>
                  <a:lnTo>
                    <a:pt x="1423799" y="257509"/>
                  </a:lnTo>
                  <a:lnTo>
                    <a:pt x="1376233" y="246820"/>
                  </a:lnTo>
                  <a:lnTo>
                    <a:pt x="1327854" y="238476"/>
                  </a:lnTo>
                  <a:lnTo>
                    <a:pt x="1278828" y="232503"/>
                  </a:lnTo>
                  <a:lnTo>
                    <a:pt x="1229318" y="228923"/>
                  </a:lnTo>
                  <a:lnTo>
                    <a:pt x="1179491" y="227762"/>
                  </a:lnTo>
                  <a:lnTo>
                    <a:pt x="1129509" y="229044"/>
                  </a:lnTo>
                  <a:lnTo>
                    <a:pt x="1079537" y="232793"/>
                  </a:lnTo>
                  <a:lnTo>
                    <a:pt x="1024321" y="239834"/>
                  </a:lnTo>
                  <a:lnTo>
                    <a:pt x="970753" y="249690"/>
                  </a:lnTo>
                  <a:lnTo>
                    <a:pt x="918960" y="262241"/>
                  </a:lnTo>
                  <a:lnTo>
                    <a:pt x="869064" y="277366"/>
                  </a:lnTo>
                  <a:lnTo>
                    <a:pt x="821191" y="294946"/>
                  </a:lnTo>
                  <a:lnTo>
                    <a:pt x="775464" y="314862"/>
                  </a:lnTo>
                  <a:lnTo>
                    <a:pt x="732007" y="336992"/>
                  </a:lnTo>
                  <a:lnTo>
                    <a:pt x="690946" y="361217"/>
                  </a:lnTo>
                  <a:lnTo>
                    <a:pt x="652403" y="387418"/>
                  </a:lnTo>
                  <a:lnTo>
                    <a:pt x="616504" y="415473"/>
                  </a:lnTo>
                  <a:lnTo>
                    <a:pt x="583372" y="445264"/>
                  </a:lnTo>
                  <a:lnTo>
                    <a:pt x="553132" y="476670"/>
                  </a:lnTo>
                  <a:lnTo>
                    <a:pt x="525908" y="509572"/>
                  </a:lnTo>
                  <a:lnTo>
                    <a:pt x="501824" y="543849"/>
                  </a:lnTo>
                  <a:lnTo>
                    <a:pt x="481005" y="579381"/>
                  </a:lnTo>
                  <a:lnTo>
                    <a:pt x="463574" y="616050"/>
                  </a:lnTo>
                  <a:lnTo>
                    <a:pt x="449656" y="653733"/>
                  </a:lnTo>
                  <a:lnTo>
                    <a:pt x="439376" y="692313"/>
                  </a:lnTo>
                  <a:lnTo>
                    <a:pt x="432856" y="731668"/>
                  </a:lnTo>
                  <a:lnTo>
                    <a:pt x="430222" y="771679"/>
                  </a:lnTo>
                  <a:lnTo>
                    <a:pt x="431598" y="812225"/>
                  </a:lnTo>
                  <a:lnTo>
                    <a:pt x="437108" y="853188"/>
                  </a:lnTo>
                  <a:lnTo>
                    <a:pt x="433069" y="861189"/>
                  </a:lnTo>
                  <a:lnTo>
                    <a:pt x="376545" y="868020"/>
                  </a:lnTo>
                  <a:lnTo>
                    <a:pt x="322077" y="879596"/>
                  </a:lnTo>
                  <a:lnTo>
                    <a:pt x="270155" y="895685"/>
                  </a:lnTo>
                  <a:lnTo>
                    <a:pt x="221271" y="916053"/>
                  </a:lnTo>
                  <a:lnTo>
                    <a:pt x="175917" y="940470"/>
                  </a:lnTo>
                  <a:lnTo>
                    <a:pt x="134582" y="968703"/>
                  </a:lnTo>
                  <a:lnTo>
                    <a:pt x="97759" y="1000519"/>
                  </a:lnTo>
                  <a:lnTo>
                    <a:pt x="65938" y="1035687"/>
                  </a:lnTo>
                  <a:lnTo>
                    <a:pt x="40285" y="1072781"/>
                  </a:lnTo>
                  <a:lnTo>
                    <a:pt x="20994" y="1110994"/>
                  </a:lnTo>
                  <a:lnTo>
                    <a:pt x="7936" y="1149960"/>
                  </a:lnTo>
                  <a:lnTo>
                    <a:pt x="981" y="1189312"/>
                  </a:lnTo>
                  <a:lnTo>
                    <a:pt x="0" y="1228684"/>
                  </a:lnTo>
                  <a:lnTo>
                    <a:pt x="4862" y="1267709"/>
                  </a:lnTo>
                  <a:lnTo>
                    <a:pt x="15438" y="1306023"/>
                  </a:lnTo>
                  <a:lnTo>
                    <a:pt x="31599" y="1343257"/>
                  </a:lnTo>
                  <a:lnTo>
                    <a:pt x="53214" y="1379046"/>
                  </a:lnTo>
                  <a:lnTo>
                    <a:pt x="80155" y="1413023"/>
                  </a:lnTo>
                  <a:lnTo>
                    <a:pt x="112292" y="1444823"/>
                  </a:lnTo>
                  <a:lnTo>
                    <a:pt x="149495" y="1474079"/>
                  </a:lnTo>
                  <a:lnTo>
                    <a:pt x="191635" y="1500425"/>
                  </a:lnTo>
                  <a:lnTo>
                    <a:pt x="238582" y="1523494"/>
                  </a:lnTo>
                  <a:lnTo>
                    <a:pt x="199961" y="1557812"/>
                  </a:lnTo>
                  <a:lnTo>
                    <a:pt x="167782" y="1595021"/>
                  </a:lnTo>
                  <a:lnTo>
                    <a:pt x="142261" y="1634635"/>
                  </a:lnTo>
                  <a:lnTo>
                    <a:pt x="123616" y="1676171"/>
                  </a:lnTo>
                  <a:lnTo>
                    <a:pt x="112064" y="1719144"/>
                  </a:lnTo>
                  <a:lnTo>
                    <a:pt x="107824" y="1763071"/>
                  </a:lnTo>
                  <a:lnTo>
                    <a:pt x="111112" y="1807466"/>
                  </a:lnTo>
                  <a:lnTo>
                    <a:pt x="120089" y="1845634"/>
                  </a:lnTo>
                  <a:lnTo>
                    <a:pt x="134326" y="1882136"/>
                  </a:lnTo>
                  <a:lnTo>
                    <a:pt x="153495" y="1916782"/>
                  </a:lnTo>
                  <a:lnTo>
                    <a:pt x="177267" y="1949381"/>
                  </a:lnTo>
                  <a:lnTo>
                    <a:pt x="205315" y="1979744"/>
                  </a:lnTo>
                  <a:lnTo>
                    <a:pt x="237311" y="2007681"/>
                  </a:lnTo>
                  <a:lnTo>
                    <a:pt x="272926" y="2033002"/>
                  </a:lnTo>
                  <a:lnTo>
                    <a:pt x="311833" y="2055518"/>
                  </a:lnTo>
                  <a:lnTo>
                    <a:pt x="353703" y="2075038"/>
                  </a:lnTo>
                  <a:lnTo>
                    <a:pt x="398209" y="2091372"/>
                  </a:lnTo>
                  <a:lnTo>
                    <a:pt x="445022" y="2104331"/>
                  </a:lnTo>
                  <a:lnTo>
                    <a:pt x="493815" y="2113725"/>
                  </a:lnTo>
                  <a:lnTo>
                    <a:pt x="544260" y="2119364"/>
                  </a:lnTo>
                  <a:lnTo>
                    <a:pt x="596028" y="2121057"/>
                  </a:lnTo>
                  <a:lnTo>
                    <a:pt x="648792" y="2118616"/>
                  </a:lnTo>
                  <a:lnTo>
                    <a:pt x="654786" y="2126236"/>
                  </a:lnTo>
                  <a:lnTo>
                    <a:pt x="686126" y="2162342"/>
                  </a:lnTo>
                  <a:lnTo>
                    <a:pt x="716599" y="2193074"/>
                  </a:lnTo>
                  <a:lnTo>
                    <a:pt x="749154" y="2222095"/>
                  </a:lnTo>
                  <a:lnTo>
                    <a:pt x="783669" y="2249380"/>
                  </a:lnTo>
                  <a:lnTo>
                    <a:pt x="820020" y="2274908"/>
                  </a:lnTo>
                  <a:lnTo>
                    <a:pt x="858085" y="2298655"/>
                  </a:lnTo>
                  <a:lnTo>
                    <a:pt x="897739" y="2320599"/>
                  </a:lnTo>
                  <a:lnTo>
                    <a:pt x="938860" y="2340719"/>
                  </a:lnTo>
                  <a:lnTo>
                    <a:pt x="981325" y="2358990"/>
                  </a:lnTo>
                  <a:lnTo>
                    <a:pt x="1025010" y="2375390"/>
                  </a:lnTo>
                  <a:lnTo>
                    <a:pt x="1069793" y="2389897"/>
                  </a:lnTo>
                  <a:lnTo>
                    <a:pt x="1115550" y="2402488"/>
                  </a:lnTo>
                  <a:lnTo>
                    <a:pt x="1162158" y="2413141"/>
                  </a:lnTo>
                  <a:lnTo>
                    <a:pt x="1209494" y="2421832"/>
                  </a:lnTo>
                  <a:lnTo>
                    <a:pt x="1257435" y="2428540"/>
                  </a:lnTo>
                  <a:lnTo>
                    <a:pt x="1305857" y="2433241"/>
                  </a:lnTo>
                  <a:lnTo>
                    <a:pt x="1354637" y="2435914"/>
                  </a:lnTo>
                  <a:lnTo>
                    <a:pt x="1403653" y="2436535"/>
                  </a:lnTo>
                  <a:lnTo>
                    <a:pt x="1452781" y="2435082"/>
                  </a:lnTo>
                  <a:lnTo>
                    <a:pt x="1501898" y="2431532"/>
                  </a:lnTo>
                  <a:lnTo>
                    <a:pt x="1550881" y="2425862"/>
                  </a:lnTo>
                  <a:lnTo>
                    <a:pt x="1599606" y="2418051"/>
                  </a:lnTo>
                  <a:lnTo>
                    <a:pt x="1647950" y="2408075"/>
                  </a:lnTo>
                  <a:lnTo>
                    <a:pt x="1695791" y="2395912"/>
                  </a:lnTo>
                  <a:lnTo>
                    <a:pt x="1743006" y="2381539"/>
                  </a:lnTo>
                  <a:lnTo>
                    <a:pt x="1789470" y="2364934"/>
                  </a:lnTo>
                  <a:lnTo>
                    <a:pt x="1835060" y="2346073"/>
                  </a:lnTo>
                  <a:lnTo>
                    <a:pt x="1868945" y="2380491"/>
                  </a:lnTo>
                  <a:lnTo>
                    <a:pt x="1906118" y="2412721"/>
                  </a:lnTo>
                  <a:lnTo>
                    <a:pt x="1946378" y="2442654"/>
                  </a:lnTo>
                  <a:lnTo>
                    <a:pt x="1989523" y="2470183"/>
                  </a:lnTo>
                  <a:lnTo>
                    <a:pt x="2035351" y="2495197"/>
                  </a:lnTo>
                  <a:lnTo>
                    <a:pt x="2083661" y="2517589"/>
                  </a:lnTo>
                  <a:lnTo>
                    <a:pt x="2134250" y="2537250"/>
                  </a:lnTo>
                  <a:lnTo>
                    <a:pt x="2186917" y="2554070"/>
                  </a:lnTo>
                  <a:lnTo>
                    <a:pt x="2241460" y="2567942"/>
                  </a:lnTo>
                  <a:lnTo>
                    <a:pt x="2293293" y="2578044"/>
                  </a:lnTo>
                  <a:lnTo>
                    <a:pt x="2345220" y="2585334"/>
                  </a:lnTo>
                  <a:lnTo>
                    <a:pt x="2397082" y="2589873"/>
                  </a:lnTo>
                  <a:lnTo>
                    <a:pt x="2448722" y="2591724"/>
                  </a:lnTo>
                  <a:lnTo>
                    <a:pt x="2499980" y="2590949"/>
                  </a:lnTo>
                  <a:lnTo>
                    <a:pt x="2550699" y="2587611"/>
                  </a:lnTo>
                  <a:lnTo>
                    <a:pt x="2600721" y="2581773"/>
                  </a:lnTo>
                  <a:lnTo>
                    <a:pt x="2649887" y="2573496"/>
                  </a:lnTo>
                  <a:lnTo>
                    <a:pt x="2698039" y="2562842"/>
                  </a:lnTo>
                  <a:lnTo>
                    <a:pt x="2745019" y="2549875"/>
                  </a:lnTo>
                  <a:lnTo>
                    <a:pt x="2790668" y="2534657"/>
                  </a:lnTo>
                  <a:lnTo>
                    <a:pt x="2834829" y="2517249"/>
                  </a:lnTo>
                  <a:lnTo>
                    <a:pt x="2877342" y="2497715"/>
                  </a:lnTo>
                  <a:lnTo>
                    <a:pt x="2918050" y="2476117"/>
                  </a:lnTo>
                  <a:lnTo>
                    <a:pt x="2956795" y="2452517"/>
                  </a:lnTo>
                  <a:lnTo>
                    <a:pt x="2993417" y="2426977"/>
                  </a:lnTo>
                  <a:lnTo>
                    <a:pt x="3027760" y="2399560"/>
                  </a:lnTo>
                  <a:lnTo>
                    <a:pt x="3059664" y="2370329"/>
                  </a:lnTo>
                  <a:lnTo>
                    <a:pt x="3088971" y="2339345"/>
                  </a:lnTo>
                  <a:lnTo>
                    <a:pt x="3115524" y="2306671"/>
                  </a:lnTo>
                  <a:lnTo>
                    <a:pt x="3139163" y="2272370"/>
                  </a:lnTo>
                  <a:lnTo>
                    <a:pt x="3159731" y="2236504"/>
                  </a:lnTo>
                  <a:lnTo>
                    <a:pt x="3177069" y="2199134"/>
                  </a:lnTo>
                  <a:lnTo>
                    <a:pt x="3221081" y="2217578"/>
                  </a:lnTo>
                  <a:lnTo>
                    <a:pt x="3266751" y="2233362"/>
                  </a:lnTo>
                  <a:lnTo>
                    <a:pt x="3313860" y="2246440"/>
                  </a:lnTo>
                  <a:lnTo>
                    <a:pt x="3362183" y="2256766"/>
                  </a:lnTo>
                  <a:lnTo>
                    <a:pt x="3411499" y="2264293"/>
                  </a:lnTo>
                  <a:lnTo>
                    <a:pt x="3461586" y="2268974"/>
                  </a:lnTo>
                  <a:lnTo>
                    <a:pt x="3512222" y="2270762"/>
                  </a:lnTo>
                  <a:lnTo>
                    <a:pt x="3567717" y="2269348"/>
                  </a:lnTo>
                  <a:lnTo>
                    <a:pt x="3621936" y="2264558"/>
                  </a:lnTo>
                  <a:lnTo>
                    <a:pt x="3674686" y="2256532"/>
                  </a:lnTo>
                  <a:lnTo>
                    <a:pt x="3725773" y="2245412"/>
                  </a:lnTo>
                  <a:lnTo>
                    <a:pt x="3775001" y="2231337"/>
                  </a:lnTo>
                  <a:lnTo>
                    <a:pt x="3822177" y="2214448"/>
                  </a:lnTo>
                  <a:lnTo>
                    <a:pt x="3867107" y="2194885"/>
                  </a:lnTo>
                  <a:lnTo>
                    <a:pt x="3909596" y="2172790"/>
                  </a:lnTo>
                  <a:lnTo>
                    <a:pt x="3949449" y="2148302"/>
                  </a:lnTo>
                  <a:lnTo>
                    <a:pt x="3986473" y="2121563"/>
                  </a:lnTo>
                  <a:lnTo>
                    <a:pt x="4020474" y="2092713"/>
                  </a:lnTo>
                  <a:lnTo>
                    <a:pt x="4051256" y="2061891"/>
                  </a:lnTo>
                  <a:lnTo>
                    <a:pt x="4078626" y="2029240"/>
                  </a:lnTo>
                  <a:lnTo>
                    <a:pt x="4102389" y="1994899"/>
                  </a:lnTo>
                  <a:lnTo>
                    <a:pt x="4122351" y="1959008"/>
                  </a:lnTo>
                  <a:lnTo>
                    <a:pt x="4138318" y="1921710"/>
                  </a:lnTo>
                  <a:lnTo>
                    <a:pt x="4150095" y="1883143"/>
                  </a:lnTo>
                  <a:lnTo>
                    <a:pt x="4157488" y="1843448"/>
                  </a:lnTo>
                  <a:lnTo>
                    <a:pt x="4160303" y="1802767"/>
                  </a:lnTo>
                  <a:lnTo>
                    <a:pt x="4214761" y="1795531"/>
                  </a:lnTo>
                  <a:lnTo>
                    <a:pt x="4268163" y="1785408"/>
                  </a:lnTo>
                  <a:lnTo>
                    <a:pt x="4320310" y="1772463"/>
                  </a:lnTo>
                  <a:lnTo>
                    <a:pt x="4371002" y="1756763"/>
                  </a:lnTo>
                  <a:lnTo>
                    <a:pt x="4420039" y="1738375"/>
                  </a:lnTo>
                  <a:lnTo>
                    <a:pt x="4467221" y="1717365"/>
                  </a:lnTo>
                  <a:lnTo>
                    <a:pt x="4512347" y="1693801"/>
                  </a:lnTo>
                  <a:lnTo>
                    <a:pt x="4557620" y="1666172"/>
                  </a:lnTo>
                  <a:lnTo>
                    <a:pt x="4599219" y="1636520"/>
                  </a:lnTo>
                  <a:lnTo>
                    <a:pt x="4637115" y="1605019"/>
                  </a:lnTo>
                  <a:lnTo>
                    <a:pt x="4671275" y="1571842"/>
                  </a:lnTo>
                  <a:lnTo>
                    <a:pt x="4701671" y="1537160"/>
                  </a:lnTo>
                  <a:lnTo>
                    <a:pt x="4728270" y="1501146"/>
                  </a:lnTo>
                  <a:lnTo>
                    <a:pt x="4751042" y="1463973"/>
                  </a:lnTo>
                  <a:lnTo>
                    <a:pt x="4769956" y="1425814"/>
                  </a:lnTo>
                  <a:lnTo>
                    <a:pt x="4784981" y="1386841"/>
                  </a:lnTo>
                  <a:lnTo>
                    <a:pt x="4796087" y="1347226"/>
                  </a:lnTo>
                  <a:lnTo>
                    <a:pt x="4803244" y="1307142"/>
                  </a:lnTo>
                  <a:lnTo>
                    <a:pt x="4806419" y="1266761"/>
                  </a:lnTo>
                  <a:lnTo>
                    <a:pt x="4805582" y="1226257"/>
                  </a:lnTo>
                  <a:lnTo>
                    <a:pt x="4800703" y="1185801"/>
                  </a:lnTo>
                  <a:lnTo>
                    <a:pt x="4791751" y="1145567"/>
                  </a:lnTo>
                  <a:lnTo>
                    <a:pt x="4778695" y="1105726"/>
                  </a:lnTo>
                  <a:lnTo>
                    <a:pt x="4761504" y="1066451"/>
                  </a:lnTo>
                  <a:lnTo>
                    <a:pt x="4740148" y="1027915"/>
                  </a:lnTo>
                  <a:lnTo>
                    <a:pt x="4714595" y="990291"/>
                  </a:lnTo>
                  <a:lnTo>
                    <a:pt x="4684815" y="953750"/>
                  </a:lnTo>
                  <a:lnTo>
                    <a:pt x="4650777" y="918466"/>
                  </a:lnTo>
                  <a:lnTo>
                    <a:pt x="4658560" y="904445"/>
                  </a:lnTo>
                  <a:lnTo>
                    <a:pt x="4677955" y="861189"/>
                  </a:lnTo>
                  <a:lnTo>
                    <a:pt x="4690331" y="820137"/>
                  </a:lnTo>
                  <a:lnTo>
                    <a:pt x="4697227" y="779156"/>
                  </a:lnTo>
                  <a:lnTo>
                    <a:pt x="4698820" y="738471"/>
                  </a:lnTo>
                  <a:lnTo>
                    <a:pt x="4695282" y="698307"/>
                  </a:lnTo>
                  <a:lnTo>
                    <a:pt x="4686788" y="658889"/>
                  </a:lnTo>
                  <a:lnTo>
                    <a:pt x="4673513" y="620440"/>
                  </a:lnTo>
                  <a:lnTo>
                    <a:pt x="4655631" y="583186"/>
                  </a:lnTo>
                  <a:lnTo>
                    <a:pt x="4633317" y="547352"/>
                  </a:lnTo>
                  <a:lnTo>
                    <a:pt x="4606743" y="513161"/>
                  </a:lnTo>
                  <a:lnTo>
                    <a:pt x="4576086" y="480838"/>
                  </a:lnTo>
                  <a:lnTo>
                    <a:pt x="4541519" y="450608"/>
                  </a:lnTo>
                  <a:lnTo>
                    <a:pt x="4503217" y="422696"/>
                  </a:lnTo>
                  <a:lnTo>
                    <a:pt x="4461354" y="397326"/>
                  </a:lnTo>
                  <a:lnTo>
                    <a:pt x="4416104" y="374722"/>
                  </a:lnTo>
                  <a:lnTo>
                    <a:pt x="4367641" y="355110"/>
                  </a:lnTo>
                  <a:lnTo>
                    <a:pt x="4316141" y="338713"/>
                  </a:lnTo>
                  <a:lnTo>
                    <a:pt x="4261776" y="325757"/>
                  </a:lnTo>
                  <a:lnTo>
                    <a:pt x="4247201" y="281373"/>
                  </a:lnTo>
                  <a:lnTo>
                    <a:pt x="4225906" y="238781"/>
                  </a:lnTo>
                  <a:lnTo>
                    <a:pt x="4198197" y="198376"/>
                  </a:lnTo>
                  <a:lnTo>
                    <a:pt x="4164382" y="160554"/>
                  </a:lnTo>
                  <a:lnTo>
                    <a:pt x="4124766" y="125709"/>
                  </a:lnTo>
                  <a:lnTo>
                    <a:pt x="4079658" y="94236"/>
                  </a:lnTo>
                  <a:lnTo>
                    <a:pt x="4038397" y="70970"/>
                  </a:lnTo>
                  <a:lnTo>
                    <a:pt x="3995106" y="51045"/>
                  </a:lnTo>
                  <a:lnTo>
                    <a:pt x="3950103" y="34445"/>
                  </a:lnTo>
                  <a:lnTo>
                    <a:pt x="3903708" y="21148"/>
                  </a:lnTo>
                  <a:lnTo>
                    <a:pt x="3856238" y="11136"/>
                  </a:lnTo>
                  <a:lnTo>
                    <a:pt x="3808014" y="4390"/>
                  </a:lnTo>
                  <a:lnTo>
                    <a:pt x="3759354" y="890"/>
                  </a:lnTo>
                  <a:lnTo>
                    <a:pt x="3710577" y="617"/>
                  </a:lnTo>
                  <a:lnTo>
                    <a:pt x="3662002" y="3552"/>
                  </a:lnTo>
                  <a:lnTo>
                    <a:pt x="3613947" y="9676"/>
                  </a:lnTo>
                  <a:lnTo>
                    <a:pt x="3566732" y="18969"/>
                  </a:lnTo>
                  <a:lnTo>
                    <a:pt x="3520675" y="31413"/>
                  </a:lnTo>
                  <a:lnTo>
                    <a:pt x="3476095" y="46987"/>
                  </a:lnTo>
                  <a:lnTo>
                    <a:pt x="3433312" y="65673"/>
                  </a:lnTo>
                  <a:lnTo>
                    <a:pt x="3392644" y="87452"/>
                  </a:lnTo>
                  <a:lnTo>
                    <a:pt x="3354410" y="112304"/>
                  </a:lnTo>
                  <a:lnTo>
                    <a:pt x="3318928" y="140210"/>
                  </a:lnTo>
                  <a:lnTo>
                    <a:pt x="3282853" y="109224"/>
                  </a:lnTo>
                  <a:lnTo>
                    <a:pt x="3242347" y="81584"/>
                  </a:lnTo>
                  <a:lnTo>
                    <a:pt x="3197842" y="57539"/>
                  </a:lnTo>
                  <a:lnTo>
                    <a:pt x="3149764" y="37340"/>
                  </a:lnTo>
                  <a:lnTo>
                    <a:pt x="3101190" y="21872"/>
                  </a:lnTo>
                  <a:lnTo>
                    <a:pt x="3051639" y="10558"/>
                  </a:lnTo>
                  <a:lnTo>
                    <a:pt x="3001511" y="3299"/>
                  </a:lnTo>
                  <a:lnTo>
                    <a:pt x="295120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728" y="3529203"/>
              <a:ext cx="144018" cy="1440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6964" y="3084321"/>
              <a:ext cx="490855" cy="571500"/>
            </a:xfrm>
            <a:custGeom>
              <a:avLst/>
              <a:gdLst/>
              <a:ahLst/>
              <a:cxnLst/>
              <a:rect l="l" t="t" r="r" b="b"/>
              <a:pathLst>
                <a:path w="490855" h="571500">
                  <a:moveTo>
                    <a:pt x="490601" y="215900"/>
                  </a:moveTo>
                  <a:lnTo>
                    <a:pt x="484898" y="166395"/>
                  </a:lnTo>
                  <a:lnTo>
                    <a:pt x="468655" y="120954"/>
                  </a:lnTo>
                  <a:lnTo>
                    <a:pt x="443166" y="80860"/>
                  </a:lnTo>
                  <a:lnTo>
                    <a:pt x="409740" y="47434"/>
                  </a:lnTo>
                  <a:lnTo>
                    <a:pt x="369646" y="21945"/>
                  </a:lnTo>
                  <a:lnTo>
                    <a:pt x="324205" y="5702"/>
                  </a:lnTo>
                  <a:lnTo>
                    <a:pt x="274701" y="0"/>
                  </a:lnTo>
                  <a:lnTo>
                    <a:pt x="225183" y="5702"/>
                  </a:lnTo>
                  <a:lnTo>
                    <a:pt x="179743" y="21945"/>
                  </a:lnTo>
                  <a:lnTo>
                    <a:pt x="139649" y="47434"/>
                  </a:lnTo>
                  <a:lnTo>
                    <a:pt x="106222" y="80860"/>
                  </a:lnTo>
                  <a:lnTo>
                    <a:pt x="80733" y="120954"/>
                  </a:lnTo>
                  <a:lnTo>
                    <a:pt x="64490" y="166395"/>
                  </a:lnTo>
                  <a:lnTo>
                    <a:pt x="58801" y="215900"/>
                  </a:lnTo>
                  <a:lnTo>
                    <a:pt x="64490" y="265417"/>
                  </a:lnTo>
                  <a:lnTo>
                    <a:pt x="77508" y="301853"/>
                  </a:lnTo>
                  <a:lnTo>
                    <a:pt x="58889" y="311480"/>
                  </a:lnTo>
                  <a:lnTo>
                    <a:pt x="27749" y="342620"/>
                  </a:lnTo>
                  <a:lnTo>
                    <a:pt x="7327" y="382117"/>
                  </a:lnTo>
                  <a:lnTo>
                    <a:pt x="0" y="427609"/>
                  </a:lnTo>
                  <a:lnTo>
                    <a:pt x="7327" y="473113"/>
                  </a:lnTo>
                  <a:lnTo>
                    <a:pt x="27749" y="512610"/>
                  </a:lnTo>
                  <a:lnTo>
                    <a:pt x="58889" y="543750"/>
                  </a:lnTo>
                  <a:lnTo>
                    <a:pt x="98386" y="564172"/>
                  </a:lnTo>
                  <a:lnTo>
                    <a:pt x="143891" y="571500"/>
                  </a:lnTo>
                  <a:lnTo>
                    <a:pt x="189395" y="564172"/>
                  </a:lnTo>
                  <a:lnTo>
                    <a:pt x="228930" y="543750"/>
                  </a:lnTo>
                  <a:lnTo>
                    <a:pt x="260108" y="512610"/>
                  </a:lnTo>
                  <a:lnTo>
                    <a:pt x="280555" y="473113"/>
                  </a:lnTo>
                  <a:lnTo>
                    <a:pt x="287464" y="430339"/>
                  </a:lnTo>
                  <a:lnTo>
                    <a:pt x="324205" y="426110"/>
                  </a:lnTo>
                  <a:lnTo>
                    <a:pt x="369646" y="409867"/>
                  </a:lnTo>
                  <a:lnTo>
                    <a:pt x="409740" y="384378"/>
                  </a:lnTo>
                  <a:lnTo>
                    <a:pt x="443166" y="350951"/>
                  </a:lnTo>
                  <a:lnTo>
                    <a:pt x="468655" y="310857"/>
                  </a:lnTo>
                  <a:lnTo>
                    <a:pt x="484898" y="265417"/>
                  </a:lnTo>
                  <a:lnTo>
                    <a:pt x="490601" y="2159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841" y="695195"/>
              <a:ext cx="4806950" cy="2592070"/>
            </a:xfrm>
            <a:custGeom>
              <a:avLst/>
              <a:gdLst/>
              <a:ahLst/>
              <a:cxnLst/>
              <a:rect l="l" t="t" r="r" b="b"/>
              <a:pathLst>
                <a:path w="4806950" h="2592070">
                  <a:moveTo>
                    <a:pt x="437108" y="853188"/>
                  </a:moveTo>
                  <a:lnTo>
                    <a:pt x="431598" y="812225"/>
                  </a:lnTo>
                  <a:lnTo>
                    <a:pt x="430222" y="771679"/>
                  </a:lnTo>
                  <a:lnTo>
                    <a:pt x="432856" y="731668"/>
                  </a:lnTo>
                  <a:lnTo>
                    <a:pt x="439376" y="692313"/>
                  </a:lnTo>
                  <a:lnTo>
                    <a:pt x="449656" y="653733"/>
                  </a:lnTo>
                  <a:lnTo>
                    <a:pt x="463574" y="616050"/>
                  </a:lnTo>
                  <a:lnTo>
                    <a:pt x="481005" y="579381"/>
                  </a:lnTo>
                  <a:lnTo>
                    <a:pt x="501824" y="543849"/>
                  </a:lnTo>
                  <a:lnTo>
                    <a:pt x="525908" y="509572"/>
                  </a:lnTo>
                  <a:lnTo>
                    <a:pt x="553132" y="476670"/>
                  </a:lnTo>
                  <a:lnTo>
                    <a:pt x="583372" y="445264"/>
                  </a:lnTo>
                  <a:lnTo>
                    <a:pt x="616504" y="415473"/>
                  </a:lnTo>
                  <a:lnTo>
                    <a:pt x="652403" y="387418"/>
                  </a:lnTo>
                  <a:lnTo>
                    <a:pt x="690946" y="361217"/>
                  </a:lnTo>
                  <a:lnTo>
                    <a:pt x="732007" y="336992"/>
                  </a:lnTo>
                  <a:lnTo>
                    <a:pt x="775464" y="314862"/>
                  </a:lnTo>
                  <a:lnTo>
                    <a:pt x="821191" y="294946"/>
                  </a:lnTo>
                  <a:lnTo>
                    <a:pt x="869064" y="277366"/>
                  </a:lnTo>
                  <a:lnTo>
                    <a:pt x="918960" y="262241"/>
                  </a:lnTo>
                  <a:lnTo>
                    <a:pt x="970753" y="249690"/>
                  </a:lnTo>
                  <a:lnTo>
                    <a:pt x="1024321" y="239834"/>
                  </a:lnTo>
                  <a:lnTo>
                    <a:pt x="1079537" y="232793"/>
                  </a:lnTo>
                  <a:lnTo>
                    <a:pt x="1129509" y="229044"/>
                  </a:lnTo>
                  <a:lnTo>
                    <a:pt x="1179491" y="227762"/>
                  </a:lnTo>
                  <a:lnTo>
                    <a:pt x="1229318" y="228923"/>
                  </a:lnTo>
                  <a:lnTo>
                    <a:pt x="1278828" y="232503"/>
                  </a:lnTo>
                  <a:lnTo>
                    <a:pt x="1327854" y="238476"/>
                  </a:lnTo>
                  <a:lnTo>
                    <a:pt x="1376233" y="246820"/>
                  </a:lnTo>
                  <a:lnTo>
                    <a:pt x="1423799" y="257509"/>
                  </a:lnTo>
                  <a:lnTo>
                    <a:pt x="1470389" y="270519"/>
                  </a:lnTo>
                  <a:lnTo>
                    <a:pt x="1515837" y="285826"/>
                  </a:lnTo>
                  <a:lnTo>
                    <a:pt x="1559978" y="303405"/>
                  </a:lnTo>
                  <a:lnTo>
                    <a:pt x="1585889" y="270942"/>
                  </a:lnTo>
                  <a:lnTo>
                    <a:pt x="1614971" y="240723"/>
                  </a:lnTo>
                  <a:lnTo>
                    <a:pt x="1646985" y="212804"/>
                  </a:lnTo>
                  <a:lnTo>
                    <a:pt x="1681690" y="187238"/>
                  </a:lnTo>
                  <a:lnTo>
                    <a:pt x="1718846" y="164079"/>
                  </a:lnTo>
                  <a:lnTo>
                    <a:pt x="1758211" y="143382"/>
                  </a:lnTo>
                  <a:lnTo>
                    <a:pt x="1799544" y="125201"/>
                  </a:lnTo>
                  <a:lnTo>
                    <a:pt x="1842606" y="109590"/>
                  </a:lnTo>
                  <a:lnTo>
                    <a:pt x="1887154" y="96602"/>
                  </a:lnTo>
                  <a:lnTo>
                    <a:pt x="1932949" y="86292"/>
                  </a:lnTo>
                  <a:lnTo>
                    <a:pt x="1979750" y="78714"/>
                  </a:lnTo>
                  <a:lnTo>
                    <a:pt x="2027316" y="73923"/>
                  </a:lnTo>
                  <a:lnTo>
                    <a:pt x="2075406" y="71971"/>
                  </a:lnTo>
                  <a:lnTo>
                    <a:pt x="2123780" y="72914"/>
                  </a:lnTo>
                  <a:lnTo>
                    <a:pt x="2172197" y="76806"/>
                  </a:lnTo>
                  <a:lnTo>
                    <a:pt x="2220415" y="83700"/>
                  </a:lnTo>
                  <a:lnTo>
                    <a:pt x="2268195" y="93650"/>
                  </a:lnTo>
                  <a:lnTo>
                    <a:pt x="2315295" y="106712"/>
                  </a:lnTo>
                  <a:lnTo>
                    <a:pt x="2361475" y="122938"/>
                  </a:lnTo>
                  <a:lnTo>
                    <a:pt x="2398577" y="138690"/>
                  </a:lnTo>
                  <a:lnTo>
                    <a:pt x="2433977" y="156371"/>
                  </a:lnTo>
                  <a:lnTo>
                    <a:pt x="2467542" y="175909"/>
                  </a:lnTo>
                  <a:lnTo>
                    <a:pt x="2499143" y="197233"/>
                  </a:lnTo>
                  <a:lnTo>
                    <a:pt x="2525292" y="163391"/>
                  </a:lnTo>
                  <a:lnTo>
                    <a:pt x="2555619" y="132440"/>
                  </a:lnTo>
                  <a:lnTo>
                    <a:pt x="2589729" y="104477"/>
                  </a:lnTo>
                  <a:lnTo>
                    <a:pt x="2627225" y="79600"/>
                  </a:lnTo>
                  <a:lnTo>
                    <a:pt x="2667710" y="57905"/>
                  </a:lnTo>
                  <a:lnTo>
                    <a:pt x="2710788" y="39489"/>
                  </a:lnTo>
                  <a:lnTo>
                    <a:pt x="2756063" y="24450"/>
                  </a:lnTo>
                  <a:lnTo>
                    <a:pt x="2803138" y="12884"/>
                  </a:lnTo>
                  <a:lnTo>
                    <a:pt x="2851617" y="4889"/>
                  </a:lnTo>
                  <a:lnTo>
                    <a:pt x="2901103" y="562"/>
                  </a:lnTo>
                  <a:lnTo>
                    <a:pt x="2951200" y="0"/>
                  </a:lnTo>
                  <a:lnTo>
                    <a:pt x="3001511" y="3299"/>
                  </a:lnTo>
                  <a:lnTo>
                    <a:pt x="3051639" y="10558"/>
                  </a:lnTo>
                  <a:lnTo>
                    <a:pt x="3101190" y="21872"/>
                  </a:lnTo>
                  <a:lnTo>
                    <a:pt x="3149764" y="37340"/>
                  </a:lnTo>
                  <a:lnTo>
                    <a:pt x="3197842" y="57539"/>
                  </a:lnTo>
                  <a:lnTo>
                    <a:pt x="3242347" y="81584"/>
                  </a:lnTo>
                  <a:lnTo>
                    <a:pt x="3282853" y="109224"/>
                  </a:lnTo>
                  <a:lnTo>
                    <a:pt x="3318928" y="140210"/>
                  </a:lnTo>
                  <a:lnTo>
                    <a:pt x="3354410" y="112304"/>
                  </a:lnTo>
                  <a:lnTo>
                    <a:pt x="3392644" y="87452"/>
                  </a:lnTo>
                  <a:lnTo>
                    <a:pt x="3433312" y="65673"/>
                  </a:lnTo>
                  <a:lnTo>
                    <a:pt x="3476095" y="46987"/>
                  </a:lnTo>
                  <a:lnTo>
                    <a:pt x="3520675" y="31413"/>
                  </a:lnTo>
                  <a:lnTo>
                    <a:pt x="3566732" y="18969"/>
                  </a:lnTo>
                  <a:lnTo>
                    <a:pt x="3613947" y="9676"/>
                  </a:lnTo>
                  <a:lnTo>
                    <a:pt x="3662002" y="3552"/>
                  </a:lnTo>
                  <a:lnTo>
                    <a:pt x="3710577" y="617"/>
                  </a:lnTo>
                  <a:lnTo>
                    <a:pt x="3759354" y="890"/>
                  </a:lnTo>
                  <a:lnTo>
                    <a:pt x="3808014" y="4390"/>
                  </a:lnTo>
                  <a:lnTo>
                    <a:pt x="3856238" y="11136"/>
                  </a:lnTo>
                  <a:lnTo>
                    <a:pt x="3903708" y="21148"/>
                  </a:lnTo>
                  <a:lnTo>
                    <a:pt x="3950103" y="34445"/>
                  </a:lnTo>
                  <a:lnTo>
                    <a:pt x="3995106" y="51045"/>
                  </a:lnTo>
                  <a:lnTo>
                    <a:pt x="4038397" y="70970"/>
                  </a:lnTo>
                  <a:lnTo>
                    <a:pt x="4079658" y="94236"/>
                  </a:lnTo>
                  <a:lnTo>
                    <a:pt x="4124766" y="125709"/>
                  </a:lnTo>
                  <a:lnTo>
                    <a:pt x="4164382" y="160554"/>
                  </a:lnTo>
                  <a:lnTo>
                    <a:pt x="4198197" y="198376"/>
                  </a:lnTo>
                  <a:lnTo>
                    <a:pt x="4225906" y="238781"/>
                  </a:lnTo>
                  <a:lnTo>
                    <a:pt x="4247201" y="281373"/>
                  </a:lnTo>
                  <a:lnTo>
                    <a:pt x="4261776" y="325757"/>
                  </a:lnTo>
                  <a:lnTo>
                    <a:pt x="4316141" y="338713"/>
                  </a:lnTo>
                  <a:lnTo>
                    <a:pt x="4367641" y="355110"/>
                  </a:lnTo>
                  <a:lnTo>
                    <a:pt x="4416104" y="374722"/>
                  </a:lnTo>
                  <a:lnTo>
                    <a:pt x="4461354" y="397326"/>
                  </a:lnTo>
                  <a:lnTo>
                    <a:pt x="4503217" y="422696"/>
                  </a:lnTo>
                  <a:lnTo>
                    <a:pt x="4541519" y="450608"/>
                  </a:lnTo>
                  <a:lnTo>
                    <a:pt x="4576086" y="480838"/>
                  </a:lnTo>
                  <a:lnTo>
                    <a:pt x="4606743" y="513161"/>
                  </a:lnTo>
                  <a:lnTo>
                    <a:pt x="4633317" y="547352"/>
                  </a:lnTo>
                  <a:lnTo>
                    <a:pt x="4655631" y="583186"/>
                  </a:lnTo>
                  <a:lnTo>
                    <a:pt x="4673513" y="620440"/>
                  </a:lnTo>
                  <a:lnTo>
                    <a:pt x="4686788" y="658889"/>
                  </a:lnTo>
                  <a:lnTo>
                    <a:pt x="4695282" y="698307"/>
                  </a:lnTo>
                  <a:lnTo>
                    <a:pt x="4698820" y="738471"/>
                  </a:lnTo>
                  <a:lnTo>
                    <a:pt x="4697227" y="779156"/>
                  </a:lnTo>
                  <a:lnTo>
                    <a:pt x="4690331" y="820137"/>
                  </a:lnTo>
                  <a:lnTo>
                    <a:pt x="4677955" y="861189"/>
                  </a:lnTo>
                  <a:lnTo>
                    <a:pt x="4658560" y="904445"/>
                  </a:lnTo>
                  <a:lnTo>
                    <a:pt x="4650777" y="918466"/>
                  </a:lnTo>
                  <a:lnTo>
                    <a:pt x="4684815" y="953750"/>
                  </a:lnTo>
                  <a:lnTo>
                    <a:pt x="4714595" y="990291"/>
                  </a:lnTo>
                  <a:lnTo>
                    <a:pt x="4740148" y="1027915"/>
                  </a:lnTo>
                  <a:lnTo>
                    <a:pt x="4761504" y="1066451"/>
                  </a:lnTo>
                  <a:lnTo>
                    <a:pt x="4778695" y="1105726"/>
                  </a:lnTo>
                  <a:lnTo>
                    <a:pt x="4791751" y="1145567"/>
                  </a:lnTo>
                  <a:lnTo>
                    <a:pt x="4800703" y="1185801"/>
                  </a:lnTo>
                  <a:lnTo>
                    <a:pt x="4805582" y="1226257"/>
                  </a:lnTo>
                  <a:lnTo>
                    <a:pt x="4806419" y="1266761"/>
                  </a:lnTo>
                  <a:lnTo>
                    <a:pt x="4803244" y="1307142"/>
                  </a:lnTo>
                  <a:lnTo>
                    <a:pt x="4796087" y="1347226"/>
                  </a:lnTo>
                  <a:lnTo>
                    <a:pt x="4784981" y="1386841"/>
                  </a:lnTo>
                  <a:lnTo>
                    <a:pt x="4769956" y="1425814"/>
                  </a:lnTo>
                  <a:lnTo>
                    <a:pt x="4751042" y="1463973"/>
                  </a:lnTo>
                  <a:lnTo>
                    <a:pt x="4728270" y="1501146"/>
                  </a:lnTo>
                  <a:lnTo>
                    <a:pt x="4701671" y="1537160"/>
                  </a:lnTo>
                  <a:lnTo>
                    <a:pt x="4671275" y="1571842"/>
                  </a:lnTo>
                  <a:lnTo>
                    <a:pt x="4637115" y="1605019"/>
                  </a:lnTo>
                  <a:lnTo>
                    <a:pt x="4599219" y="1636520"/>
                  </a:lnTo>
                  <a:lnTo>
                    <a:pt x="4557620" y="1666172"/>
                  </a:lnTo>
                  <a:lnTo>
                    <a:pt x="4512347" y="1693801"/>
                  </a:lnTo>
                  <a:lnTo>
                    <a:pt x="4467221" y="1717365"/>
                  </a:lnTo>
                  <a:lnTo>
                    <a:pt x="4420039" y="1738375"/>
                  </a:lnTo>
                  <a:lnTo>
                    <a:pt x="4371002" y="1756763"/>
                  </a:lnTo>
                  <a:lnTo>
                    <a:pt x="4320310" y="1772463"/>
                  </a:lnTo>
                  <a:lnTo>
                    <a:pt x="4268163" y="1785408"/>
                  </a:lnTo>
                  <a:lnTo>
                    <a:pt x="4214761" y="1795531"/>
                  </a:lnTo>
                  <a:lnTo>
                    <a:pt x="4160303" y="1802767"/>
                  </a:lnTo>
                  <a:lnTo>
                    <a:pt x="4157488" y="1843448"/>
                  </a:lnTo>
                  <a:lnTo>
                    <a:pt x="4150095" y="1883143"/>
                  </a:lnTo>
                  <a:lnTo>
                    <a:pt x="4138318" y="1921710"/>
                  </a:lnTo>
                  <a:lnTo>
                    <a:pt x="4122351" y="1959008"/>
                  </a:lnTo>
                  <a:lnTo>
                    <a:pt x="4102389" y="1994899"/>
                  </a:lnTo>
                  <a:lnTo>
                    <a:pt x="4078626" y="2029240"/>
                  </a:lnTo>
                  <a:lnTo>
                    <a:pt x="4051256" y="2061891"/>
                  </a:lnTo>
                  <a:lnTo>
                    <a:pt x="4020474" y="2092713"/>
                  </a:lnTo>
                  <a:lnTo>
                    <a:pt x="3986473" y="2121563"/>
                  </a:lnTo>
                  <a:lnTo>
                    <a:pt x="3949449" y="2148302"/>
                  </a:lnTo>
                  <a:lnTo>
                    <a:pt x="3909596" y="2172790"/>
                  </a:lnTo>
                  <a:lnTo>
                    <a:pt x="3867107" y="2194885"/>
                  </a:lnTo>
                  <a:lnTo>
                    <a:pt x="3822177" y="2214448"/>
                  </a:lnTo>
                  <a:lnTo>
                    <a:pt x="3775001" y="2231337"/>
                  </a:lnTo>
                  <a:lnTo>
                    <a:pt x="3725773" y="2245412"/>
                  </a:lnTo>
                  <a:lnTo>
                    <a:pt x="3674686" y="2256532"/>
                  </a:lnTo>
                  <a:lnTo>
                    <a:pt x="3621936" y="2264558"/>
                  </a:lnTo>
                  <a:lnTo>
                    <a:pt x="3567717" y="2269348"/>
                  </a:lnTo>
                  <a:lnTo>
                    <a:pt x="3512222" y="2270762"/>
                  </a:lnTo>
                  <a:lnTo>
                    <a:pt x="3461586" y="2268974"/>
                  </a:lnTo>
                  <a:lnTo>
                    <a:pt x="3411499" y="2264293"/>
                  </a:lnTo>
                  <a:lnTo>
                    <a:pt x="3362183" y="2256766"/>
                  </a:lnTo>
                  <a:lnTo>
                    <a:pt x="3313860" y="2246440"/>
                  </a:lnTo>
                  <a:lnTo>
                    <a:pt x="3266751" y="2233362"/>
                  </a:lnTo>
                  <a:lnTo>
                    <a:pt x="3221081" y="2217578"/>
                  </a:lnTo>
                  <a:lnTo>
                    <a:pt x="3177069" y="2199134"/>
                  </a:lnTo>
                  <a:lnTo>
                    <a:pt x="3159731" y="2236504"/>
                  </a:lnTo>
                  <a:lnTo>
                    <a:pt x="3139163" y="2272370"/>
                  </a:lnTo>
                  <a:lnTo>
                    <a:pt x="3115524" y="2306671"/>
                  </a:lnTo>
                  <a:lnTo>
                    <a:pt x="3088971" y="2339345"/>
                  </a:lnTo>
                  <a:lnTo>
                    <a:pt x="3059664" y="2370329"/>
                  </a:lnTo>
                  <a:lnTo>
                    <a:pt x="3027760" y="2399560"/>
                  </a:lnTo>
                  <a:lnTo>
                    <a:pt x="2993417" y="2426977"/>
                  </a:lnTo>
                  <a:lnTo>
                    <a:pt x="2956795" y="2452517"/>
                  </a:lnTo>
                  <a:lnTo>
                    <a:pt x="2918050" y="2476117"/>
                  </a:lnTo>
                  <a:lnTo>
                    <a:pt x="2877342" y="2497715"/>
                  </a:lnTo>
                  <a:lnTo>
                    <a:pt x="2834829" y="2517249"/>
                  </a:lnTo>
                  <a:lnTo>
                    <a:pt x="2790668" y="2534657"/>
                  </a:lnTo>
                  <a:lnTo>
                    <a:pt x="2745019" y="2549875"/>
                  </a:lnTo>
                  <a:lnTo>
                    <a:pt x="2698039" y="2562842"/>
                  </a:lnTo>
                  <a:lnTo>
                    <a:pt x="2649887" y="2573496"/>
                  </a:lnTo>
                  <a:lnTo>
                    <a:pt x="2600721" y="2581773"/>
                  </a:lnTo>
                  <a:lnTo>
                    <a:pt x="2550699" y="2587611"/>
                  </a:lnTo>
                  <a:lnTo>
                    <a:pt x="2499980" y="2590949"/>
                  </a:lnTo>
                  <a:lnTo>
                    <a:pt x="2448722" y="2591724"/>
                  </a:lnTo>
                  <a:lnTo>
                    <a:pt x="2397082" y="2589873"/>
                  </a:lnTo>
                  <a:lnTo>
                    <a:pt x="2345220" y="2585334"/>
                  </a:lnTo>
                  <a:lnTo>
                    <a:pt x="2293293" y="2578044"/>
                  </a:lnTo>
                  <a:lnTo>
                    <a:pt x="2241460" y="2567942"/>
                  </a:lnTo>
                  <a:lnTo>
                    <a:pt x="2186917" y="2554070"/>
                  </a:lnTo>
                  <a:lnTo>
                    <a:pt x="2134250" y="2537250"/>
                  </a:lnTo>
                  <a:lnTo>
                    <a:pt x="2083661" y="2517589"/>
                  </a:lnTo>
                  <a:lnTo>
                    <a:pt x="2035351" y="2495197"/>
                  </a:lnTo>
                  <a:lnTo>
                    <a:pt x="1989523" y="2470183"/>
                  </a:lnTo>
                  <a:lnTo>
                    <a:pt x="1946378" y="2442654"/>
                  </a:lnTo>
                  <a:lnTo>
                    <a:pt x="1906118" y="2412721"/>
                  </a:lnTo>
                  <a:lnTo>
                    <a:pt x="1868945" y="2380491"/>
                  </a:lnTo>
                  <a:lnTo>
                    <a:pt x="1835060" y="2346073"/>
                  </a:lnTo>
                  <a:lnTo>
                    <a:pt x="1789470" y="2364934"/>
                  </a:lnTo>
                  <a:lnTo>
                    <a:pt x="1743006" y="2381539"/>
                  </a:lnTo>
                  <a:lnTo>
                    <a:pt x="1695791" y="2395912"/>
                  </a:lnTo>
                  <a:lnTo>
                    <a:pt x="1647950" y="2408075"/>
                  </a:lnTo>
                  <a:lnTo>
                    <a:pt x="1599606" y="2418051"/>
                  </a:lnTo>
                  <a:lnTo>
                    <a:pt x="1550881" y="2425862"/>
                  </a:lnTo>
                  <a:lnTo>
                    <a:pt x="1501898" y="2431532"/>
                  </a:lnTo>
                  <a:lnTo>
                    <a:pt x="1452781" y="2435082"/>
                  </a:lnTo>
                  <a:lnTo>
                    <a:pt x="1403653" y="2436535"/>
                  </a:lnTo>
                  <a:lnTo>
                    <a:pt x="1354637" y="2435914"/>
                  </a:lnTo>
                  <a:lnTo>
                    <a:pt x="1305857" y="2433241"/>
                  </a:lnTo>
                  <a:lnTo>
                    <a:pt x="1257435" y="2428540"/>
                  </a:lnTo>
                  <a:lnTo>
                    <a:pt x="1209494" y="2421832"/>
                  </a:lnTo>
                  <a:lnTo>
                    <a:pt x="1162158" y="2413141"/>
                  </a:lnTo>
                  <a:lnTo>
                    <a:pt x="1115550" y="2402488"/>
                  </a:lnTo>
                  <a:lnTo>
                    <a:pt x="1069793" y="2389897"/>
                  </a:lnTo>
                  <a:lnTo>
                    <a:pt x="1025010" y="2375390"/>
                  </a:lnTo>
                  <a:lnTo>
                    <a:pt x="981325" y="2358990"/>
                  </a:lnTo>
                  <a:lnTo>
                    <a:pt x="938860" y="2340719"/>
                  </a:lnTo>
                  <a:lnTo>
                    <a:pt x="897739" y="2320599"/>
                  </a:lnTo>
                  <a:lnTo>
                    <a:pt x="858085" y="2298655"/>
                  </a:lnTo>
                  <a:lnTo>
                    <a:pt x="820020" y="2274908"/>
                  </a:lnTo>
                  <a:lnTo>
                    <a:pt x="783669" y="2249380"/>
                  </a:lnTo>
                  <a:lnTo>
                    <a:pt x="749154" y="2222095"/>
                  </a:lnTo>
                  <a:lnTo>
                    <a:pt x="716599" y="2193074"/>
                  </a:lnTo>
                  <a:lnTo>
                    <a:pt x="686126" y="2162342"/>
                  </a:lnTo>
                  <a:lnTo>
                    <a:pt x="657859" y="2129919"/>
                  </a:lnTo>
                  <a:lnTo>
                    <a:pt x="648792" y="2118616"/>
                  </a:lnTo>
                  <a:lnTo>
                    <a:pt x="596028" y="2121057"/>
                  </a:lnTo>
                  <a:lnTo>
                    <a:pt x="544260" y="2119364"/>
                  </a:lnTo>
                  <a:lnTo>
                    <a:pt x="493815" y="2113725"/>
                  </a:lnTo>
                  <a:lnTo>
                    <a:pt x="445022" y="2104331"/>
                  </a:lnTo>
                  <a:lnTo>
                    <a:pt x="398209" y="2091372"/>
                  </a:lnTo>
                  <a:lnTo>
                    <a:pt x="353703" y="2075038"/>
                  </a:lnTo>
                  <a:lnTo>
                    <a:pt x="311833" y="2055518"/>
                  </a:lnTo>
                  <a:lnTo>
                    <a:pt x="272926" y="2033002"/>
                  </a:lnTo>
                  <a:lnTo>
                    <a:pt x="237311" y="2007681"/>
                  </a:lnTo>
                  <a:lnTo>
                    <a:pt x="205315" y="1979744"/>
                  </a:lnTo>
                  <a:lnTo>
                    <a:pt x="177267" y="1949381"/>
                  </a:lnTo>
                  <a:lnTo>
                    <a:pt x="153495" y="1916782"/>
                  </a:lnTo>
                  <a:lnTo>
                    <a:pt x="134326" y="1882136"/>
                  </a:lnTo>
                  <a:lnTo>
                    <a:pt x="120089" y="1845634"/>
                  </a:lnTo>
                  <a:lnTo>
                    <a:pt x="111112" y="1807466"/>
                  </a:lnTo>
                  <a:lnTo>
                    <a:pt x="107824" y="1763071"/>
                  </a:lnTo>
                  <a:lnTo>
                    <a:pt x="112064" y="1719144"/>
                  </a:lnTo>
                  <a:lnTo>
                    <a:pt x="123616" y="1676171"/>
                  </a:lnTo>
                  <a:lnTo>
                    <a:pt x="142261" y="1634635"/>
                  </a:lnTo>
                  <a:lnTo>
                    <a:pt x="167782" y="1595021"/>
                  </a:lnTo>
                  <a:lnTo>
                    <a:pt x="199961" y="1557812"/>
                  </a:lnTo>
                  <a:lnTo>
                    <a:pt x="238582" y="1523494"/>
                  </a:lnTo>
                  <a:lnTo>
                    <a:pt x="191635" y="1500425"/>
                  </a:lnTo>
                  <a:lnTo>
                    <a:pt x="149495" y="1474079"/>
                  </a:lnTo>
                  <a:lnTo>
                    <a:pt x="112292" y="1444823"/>
                  </a:lnTo>
                  <a:lnTo>
                    <a:pt x="80155" y="1413023"/>
                  </a:lnTo>
                  <a:lnTo>
                    <a:pt x="53214" y="1379046"/>
                  </a:lnTo>
                  <a:lnTo>
                    <a:pt x="31599" y="1343257"/>
                  </a:lnTo>
                  <a:lnTo>
                    <a:pt x="15438" y="1306023"/>
                  </a:lnTo>
                  <a:lnTo>
                    <a:pt x="4862" y="1267709"/>
                  </a:lnTo>
                  <a:lnTo>
                    <a:pt x="0" y="1228684"/>
                  </a:lnTo>
                  <a:lnTo>
                    <a:pt x="981" y="1189312"/>
                  </a:lnTo>
                  <a:lnTo>
                    <a:pt x="7936" y="1149960"/>
                  </a:lnTo>
                  <a:lnTo>
                    <a:pt x="20994" y="1110994"/>
                  </a:lnTo>
                  <a:lnTo>
                    <a:pt x="40285" y="1072781"/>
                  </a:lnTo>
                  <a:lnTo>
                    <a:pt x="65938" y="1035687"/>
                  </a:lnTo>
                  <a:lnTo>
                    <a:pt x="97759" y="1000519"/>
                  </a:lnTo>
                  <a:lnTo>
                    <a:pt x="134582" y="968703"/>
                  </a:lnTo>
                  <a:lnTo>
                    <a:pt x="175917" y="940470"/>
                  </a:lnTo>
                  <a:lnTo>
                    <a:pt x="221271" y="916053"/>
                  </a:lnTo>
                  <a:lnTo>
                    <a:pt x="270155" y="895685"/>
                  </a:lnTo>
                  <a:lnTo>
                    <a:pt x="322077" y="879596"/>
                  </a:lnTo>
                  <a:lnTo>
                    <a:pt x="376545" y="868020"/>
                  </a:lnTo>
                  <a:lnTo>
                    <a:pt x="433069" y="861189"/>
                  </a:lnTo>
                  <a:lnTo>
                    <a:pt x="437108" y="853188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0773" y="3516248"/>
              <a:ext cx="169926" cy="1699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5579" y="826896"/>
              <a:ext cx="4404995" cy="2828925"/>
            </a:xfrm>
            <a:custGeom>
              <a:avLst/>
              <a:gdLst/>
              <a:ahLst/>
              <a:cxnLst/>
              <a:rect l="l" t="t" r="r" b="b"/>
              <a:pathLst>
                <a:path w="4404995" h="2828925">
                  <a:moveTo>
                    <a:pt x="1359293" y="2685033"/>
                  </a:moveTo>
                  <a:lnTo>
                    <a:pt x="1351948" y="2730527"/>
                  </a:lnTo>
                  <a:lnTo>
                    <a:pt x="1331495" y="2770028"/>
                  </a:lnTo>
                  <a:lnTo>
                    <a:pt x="1300314" y="2801171"/>
                  </a:lnTo>
                  <a:lnTo>
                    <a:pt x="1260782" y="2821592"/>
                  </a:lnTo>
                  <a:lnTo>
                    <a:pt x="1215275" y="2828925"/>
                  </a:lnTo>
                  <a:lnTo>
                    <a:pt x="1169782" y="2821592"/>
                  </a:lnTo>
                  <a:lnTo>
                    <a:pt x="1130281" y="2801171"/>
                  </a:lnTo>
                  <a:lnTo>
                    <a:pt x="1099137" y="2770028"/>
                  </a:lnTo>
                  <a:lnTo>
                    <a:pt x="1078717" y="2730527"/>
                  </a:lnTo>
                  <a:lnTo>
                    <a:pt x="1071384" y="2685033"/>
                  </a:lnTo>
                  <a:lnTo>
                    <a:pt x="1078717" y="2639540"/>
                  </a:lnTo>
                  <a:lnTo>
                    <a:pt x="1099137" y="2600039"/>
                  </a:lnTo>
                  <a:lnTo>
                    <a:pt x="1130281" y="2568896"/>
                  </a:lnTo>
                  <a:lnTo>
                    <a:pt x="1169782" y="2548475"/>
                  </a:lnTo>
                  <a:lnTo>
                    <a:pt x="1215275" y="2541142"/>
                  </a:lnTo>
                  <a:lnTo>
                    <a:pt x="1260782" y="2548475"/>
                  </a:lnTo>
                  <a:lnTo>
                    <a:pt x="1300314" y="2568896"/>
                  </a:lnTo>
                  <a:lnTo>
                    <a:pt x="1331495" y="2600039"/>
                  </a:lnTo>
                  <a:lnTo>
                    <a:pt x="1351948" y="2639540"/>
                  </a:lnTo>
                  <a:lnTo>
                    <a:pt x="1359293" y="2685033"/>
                  </a:lnTo>
                  <a:close/>
                </a:path>
                <a:path w="4404995" h="2828925">
                  <a:moveTo>
                    <a:pt x="1561985" y="2473325"/>
                  </a:moveTo>
                  <a:lnTo>
                    <a:pt x="1556284" y="2522833"/>
                  </a:lnTo>
                  <a:lnTo>
                    <a:pt x="1540043" y="2568278"/>
                  </a:lnTo>
                  <a:lnTo>
                    <a:pt x="1514559" y="2608365"/>
                  </a:lnTo>
                  <a:lnTo>
                    <a:pt x="1481126" y="2641798"/>
                  </a:lnTo>
                  <a:lnTo>
                    <a:pt x="1441039" y="2667283"/>
                  </a:lnTo>
                  <a:lnTo>
                    <a:pt x="1395594" y="2683523"/>
                  </a:lnTo>
                  <a:lnTo>
                    <a:pt x="1346085" y="2689225"/>
                  </a:lnTo>
                  <a:lnTo>
                    <a:pt x="1296577" y="2683523"/>
                  </a:lnTo>
                  <a:lnTo>
                    <a:pt x="1251131" y="2667283"/>
                  </a:lnTo>
                  <a:lnTo>
                    <a:pt x="1211045" y="2641798"/>
                  </a:lnTo>
                  <a:lnTo>
                    <a:pt x="1177611" y="2608365"/>
                  </a:lnTo>
                  <a:lnTo>
                    <a:pt x="1152127" y="2568278"/>
                  </a:lnTo>
                  <a:lnTo>
                    <a:pt x="1135887" y="2522833"/>
                  </a:lnTo>
                  <a:lnTo>
                    <a:pt x="1130185" y="2473325"/>
                  </a:lnTo>
                  <a:lnTo>
                    <a:pt x="1135887" y="2423816"/>
                  </a:lnTo>
                  <a:lnTo>
                    <a:pt x="1152127" y="2378371"/>
                  </a:lnTo>
                  <a:lnTo>
                    <a:pt x="1177611" y="2338284"/>
                  </a:lnTo>
                  <a:lnTo>
                    <a:pt x="1211045" y="2304851"/>
                  </a:lnTo>
                  <a:lnTo>
                    <a:pt x="1251131" y="2279366"/>
                  </a:lnTo>
                  <a:lnTo>
                    <a:pt x="1296577" y="2263126"/>
                  </a:lnTo>
                  <a:lnTo>
                    <a:pt x="1346085" y="2257425"/>
                  </a:lnTo>
                  <a:lnTo>
                    <a:pt x="1395594" y="2263126"/>
                  </a:lnTo>
                  <a:lnTo>
                    <a:pt x="1441039" y="2279366"/>
                  </a:lnTo>
                  <a:lnTo>
                    <a:pt x="1481126" y="2304851"/>
                  </a:lnTo>
                  <a:lnTo>
                    <a:pt x="1514559" y="2338284"/>
                  </a:lnTo>
                  <a:lnTo>
                    <a:pt x="1540043" y="2378371"/>
                  </a:lnTo>
                  <a:lnTo>
                    <a:pt x="1556284" y="2423816"/>
                  </a:lnTo>
                  <a:lnTo>
                    <a:pt x="1561985" y="2473325"/>
                  </a:lnTo>
                  <a:close/>
                </a:path>
                <a:path w="4404995" h="2828925">
                  <a:moveTo>
                    <a:pt x="281495" y="1429512"/>
                  </a:moveTo>
                  <a:lnTo>
                    <a:pt x="232434" y="1430516"/>
                  </a:lnTo>
                  <a:lnTo>
                    <a:pt x="183744" y="1427856"/>
                  </a:lnTo>
                  <a:lnTo>
                    <a:pt x="135789" y="1421590"/>
                  </a:lnTo>
                  <a:lnTo>
                    <a:pt x="88937" y="1411779"/>
                  </a:lnTo>
                  <a:lnTo>
                    <a:pt x="43551" y="1398482"/>
                  </a:lnTo>
                  <a:lnTo>
                    <a:pt x="0" y="1381760"/>
                  </a:lnTo>
                </a:path>
                <a:path w="4404995" h="2828925">
                  <a:moveTo>
                    <a:pt x="529856" y="1952625"/>
                  </a:moveTo>
                  <a:lnTo>
                    <a:pt x="499885" y="1960572"/>
                  </a:lnTo>
                  <a:lnTo>
                    <a:pt x="469303" y="1967055"/>
                  </a:lnTo>
                  <a:lnTo>
                    <a:pt x="438205" y="1972038"/>
                  </a:lnTo>
                  <a:lnTo>
                    <a:pt x="406692" y="1975485"/>
                  </a:lnTo>
                </a:path>
                <a:path w="4404995" h="2828925">
                  <a:moveTo>
                    <a:pt x="1591068" y="2203957"/>
                  </a:moveTo>
                  <a:lnTo>
                    <a:pt x="1569693" y="2178984"/>
                  </a:lnTo>
                  <a:lnTo>
                    <a:pt x="1550174" y="2153237"/>
                  </a:lnTo>
                  <a:lnTo>
                    <a:pt x="1532561" y="2126751"/>
                  </a:lnTo>
                  <a:lnTo>
                    <a:pt x="1516900" y="2099564"/>
                  </a:lnTo>
                </a:path>
                <a:path w="4404995" h="2828925">
                  <a:moveTo>
                    <a:pt x="2963430" y="1943735"/>
                  </a:moveTo>
                  <a:lnTo>
                    <a:pt x="2959073" y="1972778"/>
                  </a:lnTo>
                  <a:lnTo>
                    <a:pt x="2952667" y="2001583"/>
                  </a:lnTo>
                  <a:lnTo>
                    <a:pt x="2944214" y="2030102"/>
                  </a:lnTo>
                  <a:lnTo>
                    <a:pt x="2933712" y="2058289"/>
                  </a:lnTo>
                </a:path>
                <a:path w="4404995" h="2828925">
                  <a:moveTo>
                    <a:pt x="3552583" y="1236217"/>
                  </a:moveTo>
                  <a:lnTo>
                    <a:pt x="3602503" y="1256103"/>
                  </a:lnTo>
                  <a:lnTo>
                    <a:pt x="3649340" y="1278877"/>
                  </a:lnTo>
                  <a:lnTo>
                    <a:pt x="3692930" y="1304345"/>
                  </a:lnTo>
                  <a:lnTo>
                    <a:pt x="3733107" y="1332311"/>
                  </a:lnTo>
                  <a:lnTo>
                    <a:pt x="3769707" y="1362580"/>
                  </a:lnTo>
                  <a:lnTo>
                    <a:pt x="3802564" y="1394957"/>
                  </a:lnTo>
                  <a:lnTo>
                    <a:pt x="3831513" y="1429246"/>
                  </a:lnTo>
                  <a:lnTo>
                    <a:pt x="3856389" y="1465252"/>
                  </a:lnTo>
                  <a:lnTo>
                    <a:pt x="3877027" y="1502780"/>
                  </a:lnTo>
                  <a:lnTo>
                    <a:pt x="3893262" y="1541635"/>
                  </a:lnTo>
                  <a:lnTo>
                    <a:pt x="3904929" y="1581622"/>
                  </a:lnTo>
                  <a:lnTo>
                    <a:pt x="3911863" y="1622544"/>
                  </a:lnTo>
                  <a:lnTo>
                    <a:pt x="3913898" y="1664207"/>
                  </a:lnTo>
                </a:path>
                <a:path w="4404995" h="2828925">
                  <a:moveTo>
                    <a:pt x="4404753" y="780414"/>
                  </a:moveTo>
                  <a:lnTo>
                    <a:pt x="4380874" y="816726"/>
                  </a:lnTo>
                  <a:lnTo>
                    <a:pt x="4352649" y="851148"/>
                  </a:lnTo>
                  <a:lnTo>
                    <a:pt x="4320272" y="883467"/>
                  </a:lnTo>
                  <a:lnTo>
                    <a:pt x="4283939" y="913470"/>
                  </a:lnTo>
                  <a:lnTo>
                    <a:pt x="4243844" y="940942"/>
                  </a:lnTo>
                </a:path>
                <a:path w="4404995" h="2828925">
                  <a:moveTo>
                    <a:pt x="4018673" y="185038"/>
                  </a:moveTo>
                  <a:lnTo>
                    <a:pt x="4022699" y="203868"/>
                  </a:lnTo>
                  <a:lnTo>
                    <a:pt x="4025452" y="222805"/>
                  </a:lnTo>
                  <a:lnTo>
                    <a:pt x="4026942" y="241813"/>
                  </a:lnTo>
                  <a:lnTo>
                    <a:pt x="4027182" y="260857"/>
                  </a:lnTo>
                </a:path>
                <a:path w="4404995" h="2828925">
                  <a:moveTo>
                    <a:pt x="2991243" y="96647"/>
                  </a:moveTo>
                  <a:lnTo>
                    <a:pt x="3008229" y="70919"/>
                  </a:lnTo>
                  <a:lnTo>
                    <a:pt x="3027692" y="46180"/>
                  </a:lnTo>
                  <a:lnTo>
                    <a:pt x="3049536" y="22512"/>
                  </a:lnTo>
                  <a:lnTo>
                    <a:pt x="3073666" y="0"/>
                  </a:lnTo>
                </a:path>
                <a:path w="4404995" h="2828925">
                  <a:moveTo>
                    <a:pt x="2220353" y="142748"/>
                  </a:moveTo>
                  <a:lnTo>
                    <a:pt x="2227711" y="121229"/>
                  </a:lnTo>
                  <a:lnTo>
                    <a:pt x="2236831" y="100139"/>
                  </a:lnTo>
                  <a:lnTo>
                    <a:pt x="2247714" y="79525"/>
                  </a:lnTo>
                  <a:lnTo>
                    <a:pt x="2260358" y="59436"/>
                  </a:lnTo>
                </a:path>
                <a:path w="4404995" h="2828925">
                  <a:moveTo>
                    <a:pt x="1315732" y="171068"/>
                  </a:moveTo>
                  <a:lnTo>
                    <a:pt x="1354314" y="188799"/>
                  </a:lnTo>
                  <a:lnTo>
                    <a:pt x="1391313" y="208232"/>
                  </a:lnTo>
                  <a:lnTo>
                    <a:pt x="1426621" y="229308"/>
                  </a:lnTo>
                  <a:lnTo>
                    <a:pt x="1460131" y="251967"/>
                  </a:lnTo>
                </a:path>
                <a:path w="4404995" h="2828925">
                  <a:moveTo>
                    <a:pt x="218592" y="806576"/>
                  </a:moveTo>
                  <a:lnTo>
                    <a:pt x="210576" y="785602"/>
                  </a:lnTo>
                  <a:lnTo>
                    <a:pt x="203696" y="764413"/>
                  </a:lnTo>
                  <a:lnTo>
                    <a:pt x="197963" y="743033"/>
                  </a:lnTo>
                  <a:lnTo>
                    <a:pt x="193382" y="721487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6337" y="1189482"/>
            <a:ext cx="2818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0" u="none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“</a:t>
            </a:r>
            <a:r>
              <a:rPr sz="1800" b="0" u="none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b="0" u="none" spc="-5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μμ</a:t>
            </a:r>
            <a:r>
              <a:rPr sz="1800" b="0" u="none" spc="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1800" b="0" u="none" spc="-650" dirty="0">
                <a:solidFill>
                  <a:srgbClr val="FFFFFF"/>
                </a:solidFill>
                <a:latin typeface="Lucida Sans Unicode"/>
                <a:cs typeface="Lucida Sans Unicode"/>
              </a:rPr>
              <a:t>…</a:t>
            </a:r>
            <a:r>
              <a:rPr sz="1800" b="0" u="none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b="0" u="none" spc="-30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1800" b="0" u="none" spc="-5" dirty="0">
                <a:solidFill>
                  <a:srgbClr val="FFFFFF"/>
                </a:solidFill>
                <a:latin typeface="Cambria"/>
                <a:cs typeface="Cambria"/>
              </a:rPr>
              <a:t>αλ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1800" b="0" u="none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τα</a:t>
            </a:r>
            <a:r>
              <a:rPr sz="1800" b="0" u="none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λέ</a:t>
            </a:r>
            <a:r>
              <a:rPr sz="1800" b="0" u="none" spc="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1800" b="0" u="none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800" b="0" u="none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spc="-15" dirty="0">
                <a:solidFill>
                  <a:srgbClr val="FFFFFF"/>
                </a:solidFill>
                <a:latin typeface="Cambria"/>
                <a:cs typeface="Cambria"/>
              </a:rPr>
              <a:t>Τζ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ον</a:t>
            </a:r>
            <a:r>
              <a:rPr sz="1800" b="0" u="none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800" b="0" u="none" spc="-1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800" b="0" u="none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spc="-5" dirty="0">
                <a:solidFill>
                  <a:srgbClr val="FFFFFF"/>
                </a:solidFill>
                <a:latin typeface="Cambria"/>
                <a:cs typeface="Cambria"/>
              </a:rPr>
              <a:t>θα</a:t>
            </a:r>
            <a:r>
              <a:rPr sz="1800" b="0" u="none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φάει</a:t>
            </a:r>
            <a:r>
              <a:rPr sz="1800" b="0" u="none" spc="-5" dirty="0">
                <a:solidFill>
                  <a:srgbClr val="FFFFFF"/>
                </a:solidFill>
                <a:latin typeface="Cambria"/>
                <a:cs typeface="Cambria"/>
              </a:rPr>
              <a:t> ψωμί</a:t>
            </a:r>
            <a:r>
              <a:rPr sz="1800" b="0" u="none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4917" y="1737816"/>
            <a:ext cx="2678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οσμάκ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1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18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θα  αναθερμανθεί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οικονομία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θα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κερδίσω</a:t>
            </a:r>
            <a:r>
              <a:rPr sz="1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τις</a:t>
            </a:r>
            <a:r>
              <a:rPr sz="1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εκλογές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228" y="5715711"/>
            <a:ext cx="2515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Cambria"/>
                <a:cs typeface="Cambria"/>
              </a:rPr>
              <a:t>Τζον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Μέιναρντ</a:t>
            </a:r>
            <a:r>
              <a:rPr sz="1800" b="1" spc="-4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Κέινς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Άγγλος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οικονομολόγος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826764"/>
            <a:ext cx="2590800" cy="27081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39200" cy="6556375"/>
          </a:xfrm>
          <a:custGeom>
            <a:avLst/>
            <a:gdLst/>
            <a:ahLst/>
            <a:cxnLst/>
            <a:rect l="l" t="t" r="r" b="b"/>
            <a:pathLst>
              <a:path w="8839200" h="6556375">
                <a:moveTo>
                  <a:pt x="8839200" y="0"/>
                </a:moveTo>
                <a:lnTo>
                  <a:pt x="0" y="0"/>
                </a:lnTo>
                <a:lnTo>
                  <a:pt x="0" y="6556248"/>
                </a:lnTo>
                <a:lnTo>
                  <a:pt x="8839200" y="6556248"/>
                </a:lnTo>
                <a:lnTo>
                  <a:pt x="88392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160731"/>
            <a:ext cx="8682355" cy="1301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4"/>
              </a:spcBef>
            </a:pP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</a:rPr>
              <a:t>Ο </a:t>
            </a:r>
            <a:r>
              <a:rPr sz="1600" u="none" spc="-40" dirty="0">
                <a:solidFill>
                  <a:srgbClr val="000000"/>
                </a:solidFill>
              </a:rPr>
              <a:t>Τζων </a:t>
            </a:r>
            <a:r>
              <a:rPr sz="1600" u="none" spc="-10" dirty="0">
                <a:solidFill>
                  <a:srgbClr val="000000"/>
                </a:solidFill>
              </a:rPr>
              <a:t>Μέυναρντ </a:t>
            </a:r>
            <a:r>
              <a:rPr sz="2000" u="none" spc="-25" dirty="0">
                <a:solidFill>
                  <a:srgbClr val="000000"/>
                </a:solidFill>
              </a:rPr>
              <a:t>Κέυνς</a:t>
            </a:r>
            <a:r>
              <a:rPr sz="1600" u="none" spc="-25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sz="1600" u="none" spc="-25" dirty="0">
                <a:solidFill>
                  <a:srgbClr val="000000"/>
                </a:solidFill>
              </a:rPr>
              <a:t>Πρώτος </a:t>
            </a:r>
            <a:r>
              <a:rPr sz="1600" u="none" spc="-10" dirty="0">
                <a:solidFill>
                  <a:srgbClr val="000000"/>
                </a:solidFill>
              </a:rPr>
              <a:t>Βαρώνος Κέυνς </a:t>
            </a:r>
            <a:r>
              <a:rPr sz="1600" u="none" spc="-30" dirty="0">
                <a:solidFill>
                  <a:srgbClr val="000000"/>
                </a:solidFill>
              </a:rPr>
              <a:t>του </a:t>
            </a:r>
            <a:r>
              <a:rPr sz="1600" u="none" spc="-50" dirty="0">
                <a:solidFill>
                  <a:srgbClr val="000000"/>
                </a:solidFill>
              </a:rPr>
              <a:t>Τίλτον</a:t>
            </a:r>
            <a:r>
              <a:rPr sz="1600" u="none" spc="-45" dirty="0">
                <a:solidFill>
                  <a:srgbClr val="000000"/>
                </a:solidFill>
              </a:rPr>
              <a:t> </a:t>
            </a:r>
            <a:r>
              <a:rPr sz="1600" b="0" u="none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(</a:t>
            </a:r>
            <a:r>
              <a:rPr sz="1650" b="0" i="1" u="none" spc="5" dirty="0">
                <a:solidFill>
                  <a:srgbClr val="000000"/>
                </a:solidFill>
                <a:latin typeface="Arial"/>
                <a:cs typeface="Arial"/>
              </a:rPr>
              <a:t>John </a:t>
            </a:r>
            <a:r>
              <a:rPr sz="1650" b="0" i="1" u="none" spc="-15" dirty="0">
                <a:solidFill>
                  <a:srgbClr val="000000"/>
                </a:solidFill>
                <a:latin typeface="Arial"/>
                <a:cs typeface="Arial"/>
              </a:rPr>
              <a:t>Maynard </a:t>
            </a:r>
            <a:r>
              <a:rPr sz="1650" b="0" i="1" u="none" spc="-45" dirty="0">
                <a:solidFill>
                  <a:srgbClr val="000000"/>
                </a:solidFill>
                <a:latin typeface="Arial"/>
                <a:cs typeface="Arial"/>
              </a:rPr>
              <a:t>Keynes</a:t>
            </a:r>
            <a:r>
              <a:rPr sz="1600" b="0" u="none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, </a:t>
            </a:r>
            <a:r>
              <a:rPr sz="1600" b="0" u="none" spc="-220" dirty="0">
                <a:solidFill>
                  <a:srgbClr val="000000"/>
                </a:solidFill>
                <a:latin typeface="Lucida Sans Unicode"/>
                <a:cs typeface="Lucida Sans Unicode"/>
              </a:rPr>
              <a:t>*</a:t>
            </a:r>
            <a:r>
              <a:rPr sz="1600" b="0" u="none" spc="-21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</a:rPr>
              <a:t>5 </a:t>
            </a:r>
            <a:r>
              <a:rPr sz="1600" b="0" u="none" spc="-95" dirty="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sz="1600" b="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Ιουνίου</a:t>
            </a:r>
            <a:r>
              <a:rPr sz="1600" b="0" u="none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00" b="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3"/>
              </a:rPr>
              <a:t>1883</a:t>
            </a:r>
            <a:r>
              <a:rPr sz="1600" b="0" u="none" spc="-114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1600" b="0" u="none" spc="-1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none" spc="-95" dirty="0">
                <a:solidFill>
                  <a:srgbClr val="000000"/>
                </a:solidFill>
                <a:latin typeface="Lucida Sans Unicode"/>
                <a:cs typeface="Lucida Sans Unicode"/>
              </a:rPr>
              <a:t>†</a:t>
            </a:r>
            <a:r>
              <a:rPr sz="1600" b="0" u="none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21</a:t>
            </a:r>
            <a:r>
              <a:rPr sz="1600" b="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sz="1600" b="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4"/>
              </a:rPr>
              <a:t>Α</a:t>
            </a:r>
            <a:r>
              <a:rPr sz="1600" b="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4"/>
              </a:rPr>
              <a:t>π</a:t>
            </a:r>
            <a:r>
              <a:rPr sz="1600" b="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4"/>
              </a:rPr>
              <a:t>ριλίου</a:t>
            </a:r>
            <a:r>
              <a:rPr sz="1600" b="0" u="none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00" b="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5"/>
              </a:rPr>
              <a:t>1946</a:t>
            </a:r>
            <a:r>
              <a:rPr sz="1600" b="0" u="none" spc="-90" dirty="0">
                <a:solidFill>
                  <a:srgbClr val="000000"/>
                </a:solidFill>
                <a:latin typeface="Lucida Sans Unicode"/>
                <a:cs typeface="Lucida Sans Unicode"/>
              </a:rPr>
              <a:t>)</a:t>
            </a:r>
            <a:r>
              <a:rPr sz="1600" b="0" u="none" spc="-8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2"/>
              </a:rPr>
              <a:t>ήταν</a:t>
            </a:r>
            <a:r>
              <a:rPr sz="1600" b="0" u="none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6"/>
              </a:rPr>
              <a:t>Άγγλος</a:t>
            </a:r>
            <a:r>
              <a:rPr sz="1600" b="0" u="none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  <a:hlinkClick r:id="rId2"/>
              </a:rPr>
              <a:t>οικονομολόγος</a:t>
            </a:r>
            <a:r>
              <a:rPr sz="1600" b="0" u="none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1600" b="0" u="none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  <a:hlinkClick r:id="rId2"/>
              </a:rPr>
              <a:t>μαθηματικός</a:t>
            </a:r>
            <a:r>
              <a:rPr sz="1600" b="0" u="none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1600" b="0" u="none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2"/>
              </a:rPr>
              <a:t>καθηγητής </a:t>
            </a:r>
            <a:r>
              <a:rPr sz="1600" b="0" u="none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u="none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1600" b="0" u="none" spc="-65" dirty="0">
                <a:solidFill>
                  <a:srgbClr val="000000"/>
                </a:solidFill>
                <a:latin typeface="Cambria"/>
                <a:cs typeface="Cambria"/>
              </a:rPr>
              <a:t>ανε</a:t>
            </a:r>
            <a:r>
              <a:rPr sz="1600" b="0" u="none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1600" b="0" u="none" spc="-65" dirty="0">
                <a:solidFill>
                  <a:srgbClr val="000000"/>
                </a:solidFill>
                <a:latin typeface="Cambria"/>
                <a:cs typeface="Cambria"/>
              </a:rPr>
              <a:t>ιστημίου</a:t>
            </a:r>
            <a:r>
              <a:rPr sz="1600" b="0" u="none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, </a:t>
            </a:r>
            <a:r>
              <a:rPr sz="1600" b="0" u="none" spc="-10" dirty="0">
                <a:solidFill>
                  <a:srgbClr val="000000"/>
                </a:solidFill>
                <a:latin typeface="Cambria"/>
                <a:cs typeface="Cambria"/>
              </a:rPr>
              <a:t>συγγραφέας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</a:rPr>
              <a:t>και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</a:rPr>
              <a:t>ανώτατος κρατικός </a:t>
            </a:r>
            <a:r>
              <a:rPr sz="1600" b="0" u="none" spc="-50" dirty="0">
                <a:solidFill>
                  <a:srgbClr val="000000"/>
                </a:solidFill>
                <a:latin typeface="Cambria"/>
                <a:cs typeface="Cambria"/>
              </a:rPr>
              <a:t>υ</a:t>
            </a:r>
            <a:r>
              <a:rPr sz="1600" b="0" u="none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π</a:t>
            </a:r>
            <a:r>
              <a:rPr sz="1600" b="0" u="none" spc="-50" dirty="0">
                <a:solidFill>
                  <a:srgbClr val="000000"/>
                </a:solidFill>
                <a:latin typeface="Cambria"/>
                <a:cs typeface="Cambria"/>
              </a:rPr>
              <a:t>άλληλος</a:t>
            </a:r>
            <a:r>
              <a:rPr sz="1600" b="0" u="none" spc="-50" dirty="0">
                <a:solidFill>
                  <a:srgbClr val="000000"/>
                </a:solidFill>
                <a:latin typeface="Lucida Sans Unicode"/>
                <a:cs typeface="Lucida Sans Unicode"/>
              </a:rPr>
              <a:t>. 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</a:rPr>
              <a:t>Δημιούργησε</a:t>
            </a:r>
            <a:r>
              <a:rPr sz="1600" b="0" u="none" spc="-15" dirty="0">
                <a:solidFill>
                  <a:srgbClr val="000000"/>
                </a:solidFill>
                <a:latin typeface="Lucida Sans Unicode"/>
                <a:cs typeface="Lucida Sans Unicode"/>
              </a:rPr>
              <a:t>,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</a:rPr>
              <a:t>με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</a:rPr>
              <a:t>τα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</a:rPr>
              <a:t>έργα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</a:rPr>
              <a:t>του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</a:rPr>
              <a:t>και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τους </a:t>
            </a:r>
            <a:r>
              <a:rPr sz="1600" b="0" u="none" spc="-5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ο</a:t>
            </a:r>
            <a:r>
              <a:rPr sz="1600" b="0" u="none" spc="-55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π</a:t>
            </a:r>
            <a:r>
              <a:rPr sz="1600" b="0" u="none" spc="-5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αδούς </a:t>
            </a:r>
            <a:r>
              <a:rPr sz="1600" b="0" u="none" spc="-50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του</a:t>
            </a:r>
            <a:r>
              <a:rPr sz="1600" b="0" u="none" spc="-50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,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τη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λεγόμενη κεϋνσιανή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σχολή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στην </a:t>
            </a:r>
            <a:r>
              <a:rPr sz="1600"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οικονομική </a:t>
            </a:r>
            <a:r>
              <a:rPr sz="1600" b="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ε</a:t>
            </a:r>
            <a:r>
              <a:rPr sz="1600" b="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Lucida Sans Unicode"/>
                <a:cs typeface="Lucida Sans Unicode"/>
                <a:hlinkClick r:id="rId7"/>
              </a:rPr>
              <a:t>π</a:t>
            </a:r>
            <a:r>
              <a:rPr sz="1600" b="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ιστήμη</a:t>
            </a:r>
            <a:r>
              <a:rPr sz="1600" b="0" u="none" spc="-60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.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Ο Κέυνς και ο </a:t>
            </a:r>
            <a:r>
              <a:rPr sz="16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Μίλτον </a:t>
            </a:r>
            <a:r>
              <a:rPr sz="1600" b="0" u="none" spc="-5" dirty="0">
                <a:solidFill>
                  <a:srgbClr val="0000FF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Φρίντμαν</a:t>
            </a:r>
            <a:r>
              <a:rPr sz="1600" b="0" u="none" spc="5" dirty="0">
                <a:solidFill>
                  <a:srgbClr val="0000FF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ήταν</a:t>
            </a:r>
            <a:r>
              <a:rPr sz="1600" b="0" u="none" spc="1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δύο</a:t>
            </a:r>
            <a:r>
              <a:rPr sz="1600" b="0" u="none" spc="-2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120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α</a:t>
            </a:r>
            <a:r>
              <a:rPr sz="1600" b="0" u="none" spc="-120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π</a:t>
            </a:r>
            <a:r>
              <a:rPr sz="1600" b="0" u="none" spc="-120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ό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τους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114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π</a:t>
            </a:r>
            <a:r>
              <a:rPr sz="1600" b="0" u="none" spc="-114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ιο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σημαντικούς</a:t>
            </a:r>
            <a:r>
              <a:rPr sz="1600" b="0" u="none" spc="-10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οικονομολόγους</a:t>
            </a:r>
            <a:r>
              <a:rPr sz="1600" b="0" u="none" spc="-1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του</a:t>
            </a:r>
            <a:r>
              <a:rPr sz="1600" b="0" u="none" spc="-2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55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20</a:t>
            </a:r>
            <a:r>
              <a:rPr sz="1600" b="0" u="none" spc="-5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ου</a:t>
            </a:r>
            <a:r>
              <a:rPr sz="1600" b="0" u="none" spc="-20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 </a:t>
            </a:r>
            <a:r>
              <a:rPr sz="1600" b="0" u="none" spc="-35" dirty="0">
                <a:solidFill>
                  <a:srgbClr val="000000"/>
                </a:solidFill>
                <a:latin typeface="Cambria"/>
                <a:cs typeface="Cambria"/>
                <a:hlinkClick r:id="rId7"/>
              </a:rPr>
              <a:t>αιώνα</a:t>
            </a:r>
            <a:r>
              <a:rPr sz="1600" b="0" u="none" spc="-35" dirty="0">
                <a:solidFill>
                  <a:srgbClr val="000000"/>
                </a:solidFill>
                <a:latin typeface="Lucida Sans Unicode"/>
                <a:cs typeface="Lucida Sans Unicode"/>
                <a:hlinkClick r:id="rId7"/>
              </a:rPr>
              <a:t>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436878"/>
            <a:ext cx="8685530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Cambria"/>
                <a:cs typeface="Cambria"/>
              </a:rPr>
              <a:t>Τα </a:t>
            </a:r>
            <a:r>
              <a:rPr sz="1600" spc="-5" dirty="0">
                <a:latin typeface="Cambria"/>
                <a:cs typeface="Cambria"/>
              </a:rPr>
              <a:t>δύο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ιο</a:t>
            </a:r>
            <a:r>
              <a:rPr sz="1600" spc="-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σημαντικά βιβλία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ου </a:t>
            </a:r>
            <a:r>
              <a:rPr sz="1600" spc="-10" dirty="0">
                <a:latin typeface="Cambria"/>
                <a:cs typeface="Cambria"/>
              </a:rPr>
              <a:t>συνέγραψε </a:t>
            </a:r>
            <a:r>
              <a:rPr sz="1600" spc="-5" dirty="0">
                <a:latin typeface="Cambria"/>
                <a:cs typeface="Cambria"/>
              </a:rPr>
              <a:t>ήταν </a:t>
            </a:r>
            <a:r>
              <a:rPr sz="1600" spc="-10" dirty="0">
                <a:latin typeface="Lucida Sans Unicode"/>
                <a:cs typeface="Lucida Sans Unicode"/>
              </a:rPr>
              <a:t>"</a:t>
            </a:r>
            <a:r>
              <a:rPr sz="1600" spc="-10" dirty="0">
                <a:latin typeface="Cambria"/>
                <a:cs typeface="Cambria"/>
              </a:rPr>
              <a:t>Οι </a:t>
            </a:r>
            <a:r>
              <a:rPr sz="1600" dirty="0">
                <a:latin typeface="Cambria"/>
                <a:cs typeface="Cambria"/>
              </a:rPr>
              <a:t>Οικονομικές </a:t>
            </a:r>
            <a:r>
              <a:rPr sz="1600" spc="-40" dirty="0">
                <a:latin typeface="Cambria"/>
                <a:cs typeface="Cambria"/>
              </a:rPr>
              <a:t>Συνέ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ειες </a:t>
            </a:r>
            <a:r>
              <a:rPr sz="1600" spc="-5" dirty="0">
                <a:latin typeface="Cambria"/>
                <a:cs typeface="Cambria"/>
              </a:rPr>
              <a:t>της Ειρήνης</a:t>
            </a:r>
            <a:r>
              <a:rPr sz="1600" spc="-5" dirty="0">
                <a:latin typeface="Lucida Sans Unicode"/>
                <a:cs typeface="Lucida Sans Unicode"/>
              </a:rPr>
              <a:t>" </a:t>
            </a:r>
            <a:r>
              <a:rPr sz="1600" spc="-75" dirty="0">
                <a:latin typeface="Lucida Sans Unicode"/>
                <a:cs typeface="Lucida Sans Unicode"/>
              </a:rPr>
              <a:t>(1919) </a:t>
            </a:r>
            <a:r>
              <a:rPr sz="1600" spc="-7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Cambria"/>
                <a:cs typeface="Cambria"/>
              </a:rPr>
              <a:t>και </a:t>
            </a:r>
            <a:r>
              <a:rPr sz="1600" spc="-20" dirty="0">
                <a:latin typeface="Lucida Sans Unicode"/>
                <a:cs typeface="Lucida Sans Unicode"/>
              </a:rPr>
              <a:t>"</a:t>
            </a:r>
            <a:r>
              <a:rPr sz="1600" spc="-20" dirty="0">
                <a:latin typeface="Cambria"/>
                <a:cs typeface="Cambria"/>
              </a:rPr>
              <a:t>Γενική </a:t>
            </a:r>
            <a:r>
              <a:rPr sz="1600" dirty="0">
                <a:latin typeface="Cambria"/>
                <a:cs typeface="Cambria"/>
              </a:rPr>
              <a:t>Θεωρία </a:t>
            </a:r>
            <a:r>
              <a:rPr sz="1600" spc="-5" dirty="0">
                <a:latin typeface="Cambria"/>
                <a:cs typeface="Cambria"/>
              </a:rPr>
              <a:t>της </a:t>
            </a:r>
            <a:r>
              <a:rPr sz="1600" spc="-30" dirty="0">
                <a:latin typeface="Cambria"/>
                <a:cs typeface="Cambria"/>
              </a:rPr>
              <a:t>Α</a:t>
            </a:r>
            <a:r>
              <a:rPr sz="1600" spc="-30" dirty="0">
                <a:latin typeface="Lucida Sans Unicode"/>
                <a:cs typeface="Lucida Sans Unicode"/>
              </a:rPr>
              <a:t>π</a:t>
            </a:r>
            <a:r>
              <a:rPr sz="1600" spc="-30" dirty="0">
                <a:latin typeface="Cambria"/>
                <a:cs typeface="Cambria"/>
              </a:rPr>
              <a:t>ασχόλησης </a:t>
            </a:r>
            <a:r>
              <a:rPr sz="1600" dirty="0">
                <a:latin typeface="Cambria"/>
                <a:cs typeface="Cambria"/>
              </a:rPr>
              <a:t>του </a:t>
            </a:r>
            <a:r>
              <a:rPr sz="1600" spc="-25" dirty="0">
                <a:latin typeface="Cambria"/>
                <a:cs typeface="Cambria"/>
              </a:rPr>
              <a:t>Τόκου </a:t>
            </a:r>
            <a:r>
              <a:rPr sz="1600" spc="-5" dirty="0">
                <a:latin typeface="Cambria"/>
                <a:cs typeface="Cambria"/>
              </a:rPr>
              <a:t>και </a:t>
            </a:r>
            <a:r>
              <a:rPr sz="1600" dirty="0">
                <a:latin typeface="Cambria"/>
                <a:cs typeface="Cambria"/>
              </a:rPr>
              <a:t>του </a:t>
            </a:r>
            <a:r>
              <a:rPr sz="1600" spc="-45" dirty="0">
                <a:latin typeface="Cambria"/>
                <a:cs typeface="Cambria"/>
              </a:rPr>
              <a:t>Χρήματος</a:t>
            </a:r>
            <a:r>
              <a:rPr sz="1600" spc="-45" dirty="0">
                <a:latin typeface="Lucida Sans Unicode"/>
                <a:cs typeface="Lucida Sans Unicode"/>
              </a:rPr>
              <a:t>"(1936). </a:t>
            </a:r>
            <a:r>
              <a:rPr sz="1600" spc="-10" dirty="0">
                <a:latin typeface="Cambria"/>
                <a:cs typeface="Cambria"/>
              </a:rPr>
              <a:t>Με </a:t>
            </a:r>
            <a:r>
              <a:rPr sz="1600" dirty="0">
                <a:latin typeface="Cambria"/>
                <a:cs typeface="Cambria"/>
              </a:rPr>
              <a:t>το </a:t>
            </a:r>
            <a:r>
              <a:rPr sz="1600" spc="-70" dirty="0">
                <a:latin typeface="Lucida Sans Unicode"/>
                <a:cs typeface="Lucida Sans Unicode"/>
              </a:rPr>
              <a:t>π</a:t>
            </a:r>
            <a:r>
              <a:rPr sz="1600" spc="-70" dirty="0">
                <a:latin typeface="Cambria"/>
                <a:cs typeface="Cambria"/>
              </a:rPr>
              <a:t>ρώτο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spc="-120" dirty="0">
                <a:latin typeface="Cambria"/>
                <a:cs typeface="Cambria"/>
              </a:rPr>
              <a:t>α</a:t>
            </a:r>
            <a:r>
              <a:rPr sz="1600" spc="-120" dirty="0">
                <a:latin typeface="Lucida Sans Unicode"/>
                <a:cs typeface="Lucida Sans Unicode"/>
              </a:rPr>
              <a:t>π</a:t>
            </a:r>
            <a:r>
              <a:rPr sz="1600" spc="-120" dirty="0">
                <a:latin typeface="Cambria"/>
                <a:cs typeface="Cambria"/>
              </a:rPr>
              <a:t>ό</a:t>
            </a:r>
            <a:r>
              <a:rPr sz="1600" spc="-114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τα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85" dirty="0">
                <a:latin typeface="Lucida Sans Unicode"/>
                <a:cs typeface="Lucida Sans Unicode"/>
              </a:rPr>
              <a:t>π</a:t>
            </a:r>
            <a:r>
              <a:rPr sz="1600" spc="-85" dirty="0">
                <a:latin typeface="Cambria"/>
                <a:cs typeface="Cambria"/>
              </a:rPr>
              <a:t>αρα</a:t>
            </a:r>
            <a:r>
              <a:rPr sz="1600" spc="-85" dirty="0">
                <a:latin typeface="Lucida Sans Unicode"/>
                <a:cs typeface="Lucida Sans Unicode"/>
              </a:rPr>
              <a:t>π</a:t>
            </a:r>
            <a:r>
              <a:rPr sz="1600" spc="-85" dirty="0">
                <a:latin typeface="Cambria"/>
                <a:cs typeface="Cambria"/>
              </a:rPr>
              <a:t>άνω </a:t>
            </a:r>
            <a:r>
              <a:rPr sz="1600" spc="-5" dirty="0">
                <a:latin typeface="Cambria"/>
                <a:cs typeface="Cambria"/>
              </a:rPr>
              <a:t>βιβλία </a:t>
            </a:r>
            <a:r>
              <a:rPr sz="1600" dirty="0">
                <a:latin typeface="Cambria"/>
                <a:cs typeface="Cambria"/>
              </a:rPr>
              <a:t>του </a:t>
            </a:r>
            <a:r>
              <a:rPr sz="1600" spc="-35" dirty="0">
                <a:latin typeface="Cambria"/>
                <a:cs typeface="Cambria"/>
              </a:rPr>
              <a:t>υ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οστήριξε </a:t>
            </a:r>
            <a:r>
              <a:rPr sz="1600" spc="-5" dirty="0">
                <a:latin typeface="Cambria"/>
                <a:cs typeface="Cambria"/>
              </a:rPr>
              <a:t>ότι η </a:t>
            </a:r>
            <a:r>
              <a:rPr sz="1600" spc="-10" dirty="0">
                <a:latin typeface="Cambria"/>
                <a:cs typeface="Cambria"/>
              </a:rPr>
              <a:t>Γερμανία </a:t>
            </a:r>
            <a:r>
              <a:rPr sz="1600" dirty="0">
                <a:latin typeface="Cambria"/>
                <a:cs typeface="Cambria"/>
              </a:rPr>
              <a:t>δεν </a:t>
            </a:r>
            <a:r>
              <a:rPr sz="1600" spc="-5" dirty="0">
                <a:latin typeface="Cambria"/>
                <a:cs typeface="Cambria"/>
              </a:rPr>
              <a:t>είχε την </a:t>
            </a:r>
            <a:r>
              <a:rPr sz="1600" dirty="0">
                <a:latin typeface="Cambria"/>
                <a:cs typeface="Cambria"/>
              </a:rPr>
              <a:t>ικανότητα </a:t>
            </a:r>
            <a:r>
              <a:rPr sz="1600" spc="5" dirty="0">
                <a:latin typeface="Cambria"/>
                <a:cs typeface="Cambria"/>
              </a:rPr>
              <a:t>να 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ληρώσει </a:t>
            </a:r>
            <a:r>
              <a:rPr sz="1600" spc="-5" dirty="0">
                <a:latin typeface="Cambria"/>
                <a:cs typeface="Cambria"/>
              </a:rPr>
              <a:t>τις 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ολεμικές 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α</a:t>
            </a:r>
            <a:r>
              <a:rPr sz="1600" spc="-30" dirty="0">
                <a:latin typeface="Lucida Sans Unicode"/>
                <a:cs typeface="Lucida Sans Unicode"/>
              </a:rPr>
              <a:t>π</a:t>
            </a:r>
            <a:r>
              <a:rPr sz="1600" spc="-30" dirty="0">
                <a:latin typeface="Cambria"/>
                <a:cs typeface="Cambria"/>
              </a:rPr>
              <a:t>οζημιώσεις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ου </a:t>
            </a:r>
            <a:r>
              <a:rPr sz="1600" spc="-45" dirty="0">
                <a:latin typeface="Cambria"/>
                <a:cs typeface="Cambria"/>
              </a:rPr>
              <a:t>α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αίτησαν </a:t>
            </a:r>
            <a:r>
              <a:rPr sz="1600" spc="-120" dirty="0">
                <a:latin typeface="Cambria"/>
                <a:cs typeface="Cambria"/>
              </a:rPr>
              <a:t>α</a:t>
            </a:r>
            <a:r>
              <a:rPr sz="1600" spc="-120" dirty="0">
                <a:latin typeface="Lucida Sans Unicode"/>
                <a:cs typeface="Lucida Sans Unicode"/>
              </a:rPr>
              <a:t>π</a:t>
            </a:r>
            <a:r>
              <a:rPr sz="1600" spc="-120" dirty="0">
                <a:latin typeface="Cambria"/>
                <a:cs typeface="Cambria"/>
              </a:rPr>
              <a:t>ό </a:t>
            </a:r>
            <a:r>
              <a:rPr sz="1600" spc="-5" dirty="0">
                <a:latin typeface="Cambria"/>
                <a:cs typeface="Cambria"/>
              </a:rPr>
              <a:t>αυτήν οι νικήτριες δυνάμεις </a:t>
            </a:r>
            <a:r>
              <a:rPr sz="1600" dirty="0">
                <a:latin typeface="Cambria"/>
                <a:cs typeface="Cambria"/>
              </a:rPr>
              <a:t>του </a:t>
            </a:r>
            <a:r>
              <a:rPr sz="1600" spc="-15" dirty="0">
                <a:latin typeface="Cambria"/>
                <a:cs typeface="Cambria"/>
              </a:rPr>
              <a:t>Α</a:t>
            </a:r>
            <a:r>
              <a:rPr sz="1600" spc="-15" dirty="0">
                <a:latin typeface="Lucida Sans Unicode"/>
                <a:cs typeface="Lucida Sans Unicode"/>
              </a:rPr>
              <a:t>' </a:t>
            </a:r>
            <a:r>
              <a:rPr sz="1600" spc="-5" dirty="0">
                <a:latin typeface="Cambria"/>
                <a:cs typeface="Cambria"/>
              </a:rPr>
              <a:t>Παγκοσμίου Πολέμου και ότι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αυτό </a:t>
            </a:r>
            <a:r>
              <a:rPr sz="1600" spc="5" dirty="0">
                <a:latin typeface="Cambria"/>
                <a:cs typeface="Cambria"/>
              </a:rPr>
              <a:t>θα </a:t>
            </a:r>
            <a:r>
              <a:rPr sz="1600" dirty="0">
                <a:latin typeface="Cambria"/>
                <a:cs typeface="Cambria"/>
              </a:rPr>
              <a:t>οδηγήσει </a:t>
            </a:r>
            <a:r>
              <a:rPr sz="1600" spc="-5" dirty="0">
                <a:latin typeface="Cambria"/>
                <a:cs typeface="Cambria"/>
              </a:rPr>
              <a:t>στην </a:t>
            </a:r>
            <a:r>
              <a:rPr sz="1600" spc="-35" dirty="0">
                <a:latin typeface="Cambria"/>
                <a:cs typeface="Cambria"/>
              </a:rPr>
              <a:t>ε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ανάληψη </a:t>
            </a:r>
            <a:r>
              <a:rPr sz="1600" dirty="0">
                <a:latin typeface="Cambria"/>
                <a:cs typeface="Cambria"/>
              </a:rPr>
              <a:t>του σε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ιο </a:t>
            </a:r>
            <a:r>
              <a:rPr sz="1600" dirty="0">
                <a:latin typeface="Cambria"/>
                <a:cs typeface="Cambria"/>
              </a:rPr>
              <a:t>μεγάλη </a:t>
            </a:r>
            <a:r>
              <a:rPr sz="1600" spc="-20" dirty="0">
                <a:latin typeface="Cambria"/>
                <a:cs typeface="Cambria"/>
              </a:rPr>
              <a:t>κλίμακα</a:t>
            </a:r>
            <a:r>
              <a:rPr sz="1600" spc="-20" dirty="0">
                <a:latin typeface="Lucida Sans Unicode"/>
                <a:cs typeface="Lucida Sans Unicode"/>
              </a:rPr>
              <a:t>. </a:t>
            </a:r>
            <a:r>
              <a:rPr sz="1600" spc="-5" dirty="0">
                <a:latin typeface="Cambria"/>
                <a:cs typeface="Cambria"/>
              </a:rPr>
              <a:t>Με </a:t>
            </a:r>
            <a:r>
              <a:rPr sz="1600" spc="5" dirty="0">
                <a:latin typeface="Cambria"/>
                <a:cs typeface="Cambria"/>
              </a:rPr>
              <a:t>το </a:t>
            </a:r>
            <a:r>
              <a:rPr sz="1600" spc="-5" dirty="0">
                <a:latin typeface="Cambria"/>
                <a:cs typeface="Cambria"/>
              </a:rPr>
              <a:t>δεύτερο </a:t>
            </a:r>
            <a:r>
              <a:rPr sz="1600" spc="-45" dirty="0">
                <a:latin typeface="Cambria"/>
                <a:cs typeface="Cambria"/>
              </a:rPr>
              <a:t>ότι</a:t>
            </a:r>
            <a:r>
              <a:rPr sz="1600" spc="-45" dirty="0">
                <a:latin typeface="Lucida Sans Unicode"/>
                <a:cs typeface="Lucida Sans Unicode"/>
              </a:rPr>
              <a:t>, </a:t>
            </a:r>
            <a:r>
              <a:rPr sz="1600" spc="-10" dirty="0">
                <a:latin typeface="Cambria"/>
                <a:cs typeface="Cambria"/>
              </a:rPr>
              <a:t>για </a:t>
            </a:r>
            <a:r>
              <a:rPr sz="1600" spc="5" dirty="0">
                <a:latin typeface="Cambria"/>
                <a:cs typeface="Cambria"/>
              </a:rPr>
              <a:t>να </a:t>
            </a:r>
            <a:r>
              <a:rPr sz="1600" spc="-5" dirty="0">
                <a:latin typeface="Cambria"/>
                <a:cs typeface="Cambria"/>
              </a:rPr>
              <a:t>λυθεί </a:t>
            </a:r>
            <a:r>
              <a:rPr sz="1600" dirty="0">
                <a:latin typeface="Cambria"/>
                <a:cs typeface="Cambria"/>
              </a:rPr>
              <a:t>το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0" dirty="0">
                <a:latin typeface="Lucida Sans Unicode"/>
                <a:cs typeface="Lucida Sans Unicode"/>
              </a:rPr>
              <a:t>π</a:t>
            </a:r>
            <a:r>
              <a:rPr sz="1600" spc="-50" dirty="0">
                <a:latin typeface="Cambria"/>
                <a:cs typeface="Cambria"/>
              </a:rPr>
              <a:t>ρόβλημα </a:t>
            </a:r>
            <a:r>
              <a:rPr sz="1600" dirty="0">
                <a:latin typeface="Cambria"/>
                <a:cs typeface="Cambria"/>
              </a:rPr>
              <a:t>της ανεργίας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ου </a:t>
            </a:r>
            <a:r>
              <a:rPr sz="1600" spc="-30" dirty="0">
                <a:latin typeface="Cambria"/>
                <a:cs typeface="Cambria"/>
              </a:rPr>
              <a:t>αντιμετώ</a:t>
            </a:r>
            <a:r>
              <a:rPr sz="1600" spc="-30" dirty="0">
                <a:latin typeface="Lucida Sans Unicode"/>
                <a:cs typeface="Lucida Sans Unicode"/>
              </a:rPr>
              <a:t>π</a:t>
            </a:r>
            <a:r>
              <a:rPr sz="1600" spc="-30" dirty="0">
                <a:latin typeface="Cambria"/>
                <a:cs typeface="Cambria"/>
              </a:rPr>
              <a:t>ιζε </a:t>
            </a:r>
            <a:r>
              <a:rPr sz="1600" spc="-5" dirty="0">
                <a:latin typeface="Cambria"/>
                <a:cs typeface="Cambria"/>
              </a:rPr>
              <a:t>ο δυτικός </a:t>
            </a:r>
            <a:r>
              <a:rPr sz="1600" dirty="0">
                <a:latin typeface="Cambria"/>
                <a:cs typeface="Cambria"/>
              </a:rPr>
              <a:t>κόσμος </a:t>
            </a:r>
            <a:r>
              <a:rPr sz="1600" spc="-5" dirty="0">
                <a:latin typeface="Cambria"/>
                <a:cs typeface="Cambria"/>
              </a:rPr>
              <a:t>μετά </a:t>
            </a:r>
            <a:r>
              <a:rPr sz="1600" dirty="0">
                <a:latin typeface="Cambria"/>
                <a:cs typeface="Cambria"/>
              </a:rPr>
              <a:t>το </a:t>
            </a:r>
            <a:r>
              <a:rPr sz="1600" spc="-5" dirty="0">
                <a:latin typeface="Cambria"/>
                <a:cs typeface="Cambria"/>
              </a:rPr>
              <a:t>κραχ της Νέας </a:t>
            </a:r>
            <a:r>
              <a:rPr sz="1600" spc="-30" dirty="0">
                <a:latin typeface="Cambria"/>
                <a:cs typeface="Cambria"/>
              </a:rPr>
              <a:t>Υόρκης </a:t>
            </a:r>
            <a:r>
              <a:rPr sz="1600" spc="-90" dirty="0">
                <a:latin typeface="Lucida Sans Unicode"/>
                <a:cs typeface="Lucida Sans Unicode"/>
              </a:rPr>
              <a:t>(1929), </a:t>
            </a:r>
            <a:r>
              <a:rPr sz="1600" spc="-8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Cambria"/>
                <a:cs typeface="Cambria"/>
              </a:rPr>
              <a:t>θα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ρέ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ει</a:t>
            </a:r>
            <a:r>
              <a:rPr sz="1600" spc="-11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να 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αρέμβει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το </a:t>
            </a:r>
            <a:r>
              <a:rPr sz="1600" spc="-5" dirty="0">
                <a:latin typeface="Cambria"/>
                <a:cs typeface="Cambria"/>
              </a:rPr>
              <a:t>κράτος και χρηματοδοτώντας</a:t>
            </a:r>
            <a:r>
              <a:rPr sz="1600" dirty="0">
                <a:latin typeface="Cambria"/>
                <a:cs typeface="Cambria"/>
              </a:rPr>
              <a:t> την οικονομία και </a:t>
            </a:r>
            <a:r>
              <a:rPr sz="1600" spc="-5" dirty="0">
                <a:latin typeface="Cambria"/>
                <a:cs typeface="Cambria"/>
              </a:rPr>
              <a:t>τις </a:t>
            </a:r>
            <a:r>
              <a:rPr sz="1600" spc="-30" dirty="0">
                <a:latin typeface="Cambria"/>
                <a:cs typeface="Cambria"/>
              </a:rPr>
              <a:t>ε</a:t>
            </a:r>
            <a:r>
              <a:rPr sz="1600" spc="-30" dirty="0">
                <a:latin typeface="Lucida Sans Unicode"/>
                <a:cs typeface="Lucida Sans Unicode"/>
              </a:rPr>
              <a:t>π</a:t>
            </a:r>
            <a:r>
              <a:rPr sz="1600" spc="-30" dirty="0">
                <a:latin typeface="Cambria"/>
                <a:cs typeface="Cambria"/>
              </a:rPr>
              <a:t>ιχειρήσεις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να 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δημιουργήσει</a:t>
            </a:r>
            <a:r>
              <a:rPr sz="1600" dirty="0">
                <a:latin typeface="Cambria"/>
                <a:cs typeface="Cambria"/>
                <a:hlinkClick r:id="rId8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νέες</a:t>
            </a:r>
            <a:r>
              <a:rPr sz="1600" dirty="0">
                <a:latin typeface="Cambria"/>
                <a:cs typeface="Cambria"/>
                <a:hlinkClick r:id="rId8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θέσεις</a:t>
            </a:r>
            <a:r>
              <a:rPr sz="1600" dirty="0">
                <a:latin typeface="Cambria"/>
                <a:cs typeface="Cambria"/>
                <a:hlinkClick r:id="rId8"/>
              </a:rPr>
              <a:t> </a:t>
            </a:r>
            <a:r>
              <a:rPr sz="1600" spc="-25" dirty="0">
                <a:latin typeface="Cambria"/>
                <a:cs typeface="Cambria"/>
                <a:hlinkClick r:id="rId8"/>
              </a:rPr>
              <a:t>εργασίας</a:t>
            </a:r>
            <a:r>
              <a:rPr sz="1600" spc="-25" dirty="0">
                <a:latin typeface="Lucida Sans Unicode"/>
                <a:cs typeface="Lucida Sans Unicode"/>
                <a:hlinkClick r:id="rId8"/>
              </a:rPr>
              <a:t>. </a:t>
            </a:r>
            <a:r>
              <a:rPr sz="1600" spc="-114" dirty="0">
                <a:latin typeface="Cambria"/>
                <a:cs typeface="Cambria"/>
                <a:hlinkClick r:id="rId8"/>
              </a:rPr>
              <a:t>Α</a:t>
            </a:r>
            <a:r>
              <a:rPr sz="1600" spc="-114" dirty="0">
                <a:latin typeface="Lucida Sans Unicode"/>
                <a:cs typeface="Lucida Sans Unicode"/>
                <a:hlinkClick r:id="rId8"/>
              </a:rPr>
              <a:t>π</a:t>
            </a:r>
            <a:r>
              <a:rPr sz="1600" spc="-114" dirty="0">
                <a:latin typeface="Cambria"/>
                <a:cs typeface="Cambria"/>
                <a:hlinkClick r:id="rId8"/>
              </a:rPr>
              <a:t>ό</a:t>
            </a:r>
            <a:r>
              <a:rPr sz="1600" spc="-110" dirty="0">
                <a:latin typeface="Cambria"/>
                <a:cs typeface="Cambria"/>
                <a:hlinkClick r:id="rId8"/>
              </a:rPr>
              <a:t> </a:t>
            </a:r>
            <a:r>
              <a:rPr sz="1600" dirty="0">
                <a:latin typeface="Cambria"/>
                <a:cs typeface="Cambria"/>
                <a:hlinkClick r:id="rId8"/>
              </a:rPr>
              <a:t>τον</a:t>
            </a:r>
            <a:r>
              <a:rPr sz="1600" spc="5" dirty="0">
                <a:latin typeface="Cambria"/>
                <a:cs typeface="Cambria"/>
                <a:hlinkClick r:id="rId8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Κέυνς</a:t>
            </a:r>
            <a:r>
              <a:rPr sz="1600" dirty="0">
                <a:latin typeface="Cambria"/>
                <a:cs typeface="Cambria"/>
                <a:hlinkClick r:id="rId8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έχει</a:t>
            </a:r>
            <a:r>
              <a:rPr sz="1600" dirty="0">
                <a:latin typeface="Cambria"/>
                <a:cs typeface="Cambria"/>
                <a:hlinkClick r:id="rId8"/>
              </a:rPr>
              <a:t> </a:t>
            </a:r>
            <a:r>
              <a:rPr sz="1600" spc="-75" dirty="0">
                <a:latin typeface="Lucida Sans Unicode"/>
                <a:cs typeface="Lucida Sans Unicode"/>
                <a:hlinkClick r:id="rId8"/>
              </a:rPr>
              <a:t>π</a:t>
            </a:r>
            <a:r>
              <a:rPr sz="1600" spc="-75" dirty="0">
                <a:latin typeface="Cambria"/>
                <a:cs typeface="Cambria"/>
                <a:hlinkClick r:id="rId8"/>
              </a:rPr>
              <a:t>άρει</a:t>
            </a:r>
            <a:r>
              <a:rPr sz="1600" spc="-70" dirty="0">
                <a:latin typeface="Cambria"/>
                <a:cs typeface="Cambria"/>
                <a:hlinkClick r:id="rId8"/>
              </a:rPr>
              <a:t> </a:t>
            </a:r>
            <a:r>
              <a:rPr sz="1600" dirty="0">
                <a:latin typeface="Cambria"/>
                <a:cs typeface="Cambria"/>
                <a:hlinkClick r:id="rId8"/>
              </a:rPr>
              <a:t>το</a:t>
            </a:r>
            <a:r>
              <a:rPr sz="1600" spc="5" dirty="0">
                <a:latin typeface="Cambria"/>
                <a:cs typeface="Cambria"/>
                <a:hlinkClick r:id="rId8"/>
              </a:rPr>
              <a:t> </a:t>
            </a:r>
            <a:r>
              <a:rPr sz="1600" dirty="0">
                <a:latin typeface="Cambria"/>
                <a:cs typeface="Cambria"/>
                <a:hlinkClick r:id="rId8"/>
              </a:rPr>
              <a:t>όνομά</a:t>
            </a:r>
            <a:r>
              <a:rPr sz="1600" spc="5" dirty="0">
                <a:latin typeface="Cambria"/>
                <a:cs typeface="Cambria"/>
                <a:hlinkClick r:id="rId8"/>
              </a:rPr>
              <a:t> </a:t>
            </a:r>
            <a:r>
              <a:rPr sz="1600" dirty="0">
                <a:latin typeface="Cambria"/>
                <a:cs typeface="Cambria"/>
                <a:hlinkClick r:id="rId8"/>
              </a:rPr>
              <a:t>της</a:t>
            </a:r>
            <a:r>
              <a:rPr sz="1600" spc="5" dirty="0">
                <a:latin typeface="Cambria"/>
                <a:cs typeface="Cambria"/>
                <a:hlinkClick r:id="rId8"/>
              </a:rPr>
              <a:t> </a:t>
            </a:r>
            <a:r>
              <a:rPr sz="1600" dirty="0">
                <a:latin typeface="Cambria"/>
                <a:cs typeface="Cambria"/>
                <a:hlinkClick r:id="rId8"/>
              </a:rPr>
              <a:t>και</a:t>
            </a:r>
            <a:r>
              <a:rPr sz="1600" spc="5" dirty="0">
                <a:latin typeface="Cambria"/>
                <a:cs typeface="Cambria"/>
                <a:hlinkClick r:id="rId8"/>
              </a:rPr>
              <a:t> </a:t>
            </a:r>
            <a:r>
              <a:rPr sz="1600" spc="-5" dirty="0">
                <a:latin typeface="Cambria"/>
                <a:cs typeface="Cambria"/>
                <a:hlinkClick r:id="rId8"/>
              </a:rPr>
              <a:t>η</a:t>
            </a:r>
            <a:r>
              <a:rPr sz="1600" spc="340" dirty="0">
                <a:latin typeface="Cambria"/>
                <a:cs typeface="Cambria"/>
                <a:hlinkClick r:id="rId8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8"/>
              </a:rPr>
              <a:t>Κεϋνσιανή </a:t>
            </a:r>
            <a:r>
              <a:rPr sz="1600" spc="5" dirty="0">
                <a:solidFill>
                  <a:srgbClr val="0000FF"/>
                </a:solidFill>
                <a:latin typeface="Cambria"/>
                <a:cs typeface="Cambria"/>
                <a:hlinkClick r:id="rId8"/>
              </a:rPr>
              <a:t> 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8"/>
              </a:rPr>
              <a:t>ρύθμιση</a:t>
            </a:r>
            <a:r>
              <a:rPr sz="1600" spc="-25" dirty="0">
                <a:latin typeface="Lucida Sans Unicode"/>
                <a:cs typeface="Lucida Sans Unicode"/>
                <a:hlinkClick r:id="rId8"/>
              </a:rPr>
              <a:t>, </a:t>
            </a:r>
            <a:r>
              <a:rPr sz="1600" spc="-5" dirty="0">
                <a:latin typeface="Cambria"/>
                <a:cs typeface="Cambria"/>
                <a:hlinkClick r:id="rId8"/>
              </a:rPr>
              <a:t>η </a:t>
            </a:r>
            <a:r>
              <a:rPr sz="1600" dirty="0">
                <a:latin typeface="Cambria"/>
                <a:cs typeface="Cambria"/>
                <a:hlinkClick r:id="rId8"/>
              </a:rPr>
              <a:t>αναδιανομή δηλαδή </a:t>
            </a:r>
            <a:r>
              <a:rPr sz="1600" spc="-5" dirty="0">
                <a:latin typeface="Cambria"/>
                <a:cs typeface="Cambria"/>
                <a:hlinkClick r:id="rId8"/>
              </a:rPr>
              <a:t>μέρους των </a:t>
            </a:r>
            <a:r>
              <a:rPr sz="1600" dirty="0">
                <a:latin typeface="Cambria"/>
                <a:cs typeface="Cambria"/>
                <a:hlinkClick r:id="rId8"/>
              </a:rPr>
              <a:t>κερδών του </a:t>
            </a:r>
            <a:r>
              <a:rPr sz="1600" spc="-5" dirty="0">
                <a:latin typeface="Cambria"/>
                <a:cs typeface="Cambria"/>
                <a:hlinkClick r:id="rId8"/>
              </a:rPr>
              <a:t>κεφαλαίου στις κατώτερες </a:t>
            </a:r>
            <a:r>
              <a:rPr sz="1600" spc="-30" dirty="0">
                <a:latin typeface="Cambria"/>
                <a:cs typeface="Cambria"/>
                <a:hlinkClick r:id="rId8"/>
              </a:rPr>
              <a:t>τάξεις</a:t>
            </a:r>
            <a:r>
              <a:rPr sz="1600" spc="-30" dirty="0">
                <a:latin typeface="Lucida Sans Unicode"/>
                <a:cs typeface="Lucida Sans Unicode"/>
                <a:hlinkClick r:id="rId8"/>
              </a:rPr>
              <a:t>, </a:t>
            </a:r>
            <a:r>
              <a:rPr sz="1600" spc="-5" dirty="0">
                <a:latin typeface="Cambria"/>
                <a:cs typeface="Cambria"/>
                <a:hlinkClick r:id="rId8"/>
              </a:rPr>
              <a:t>με </a:t>
            </a:r>
            <a:r>
              <a:rPr sz="1600" spc="10" dirty="0">
                <a:latin typeface="Cambria"/>
                <a:cs typeface="Cambria"/>
                <a:hlinkClick r:id="rId8"/>
              </a:rPr>
              <a:t>τη 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μορφή </a:t>
            </a:r>
            <a:r>
              <a:rPr sz="1600" spc="5" dirty="0">
                <a:latin typeface="Cambria"/>
                <a:cs typeface="Cambria"/>
              </a:rPr>
              <a:t>κοινωνικών </a:t>
            </a:r>
            <a:r>
              <a:rPr sz="1600" spc="-5" dirty="0">
                <a:latin typeface="Cambria"/>
                <a:cs typeface="Cambria"/>
              </a:rPr>
              <a:t>και </a:t>
            </a:r>
            <a:r>
              <a:rPr sz="1600" dirty="0">
                <a:latin typeface="Cambria"/>
                <a:cs typeface="Cambria"/>
              </a:rPr>
              <a:t>άλλων </a:t>
            </a:r>
            <a:r>
              <a:rPr sz="1600" spc="-75" dirty="0">
                <a:latin typeface="Lucida Sans Unicode"/>
                <a:cs typeface="Lucida Sans Unicode"/>
              </a:rPr>
              <a:t>π</a:t>
            </a:r>
            <a:r>
              <a:rPr sz="1600" spc="-75" dirty="0">
                <a:latin typeface="Cambria"/>
                <a:cs typeface="Cambria"/>
              </a:rPr>
              <a:t>αροχών</a:t>
            </a:r>
            <a:r>
              <a:rPr sz="1600" spc="-75" dirty="0">
                <a:latin typeface="Lucida Sans Unicode"/>
                <a:cs typeface="Lucida Sans Unicode"/>
              </a:rPr>
              <a:t>, 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ροκειμένου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να </a:t>
            </a:r>
            <a:r>
              <a:rPr sz="1600" spc="-35" dirty="0">
                <a:latin typeface="Cambria"/>
                <a:cs typeface="Cambria"/>
              </a:rPr>
              <a:t>α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οφεύγεται</a:t>
            </a:r>
            <a:r>
              <a:rPr sz="1600" spc="28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η </a:t>
            </a:r>
            <a:r>
              <a:rPr sz="1600" spc="5" dirty="0">
                <a:latin typeface="Cambria"/>
                <a:cs typeface="Cambria"/>
              </a:rPr>
              <a:t>κοινωνική </a:t>
            </a:r>
            <a:r>
              <a:rPr sz="1600" spc="-5" dirty="0">
                <a:latin typeface="Cambria"/>
                <a:cs typeface="Cambria"/>
              </a:rPr>
              <a:t>δυσαρέσκεια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και οι </a:t>
            </a:r>
            <a:r>
              <a:rPr sz="1600" spc="-20" dirty="0">
                <a:latin typeface="Cambria"/>
                <a:cs typeface="Cambria"/>
              </a:rPr>
              <a:t>αναταραχές</a:t>
            </a:r>
            <a:r>
              <a:rPr sz="1600" spc="-20" dirty="0">
                <a:latin typeface="Lucida Sans Unicode"/>
                <a:cs typeface="Lucida Sans Unicode"/>
              </a:rPr>
              <a:t>. </a:t>
            </a:r>
            <a:r>
              <a:rPr sz="1600" spc="-5" dirty="0">
                <a:latin typeface="Cambria"/>
                <a:cs typeface="Cambria"/>
              </a:rPr>
              <a:t>Ας σημειωθεί όμως ότι </a:t>
            </a:r>
            <a:r>
              <a:rPr sz="1600" spc="-10" dirty="0">
                <a:latin typeface="Cambria"/>
                <a:cs typeface="Cambria"/>
              </a:rPr>
              <a:t>μια </a:t>
            </a:r>
            <a:r>
              <a:rPr sz="1600" spc="-5" dirty="0">
                <a:latin typeface="Cambria"/>
                <a:cs typeface="Cambria"/>
              </a:rPr>
              <a:t>τέτοια ρύθμιση </a:t>
            </a:r>
            <a:r>
              <a:rPr sz="1600" dirty="0">
                <a:latin typeface="Cambria"/>
                <a:cs typeface="Cambria"/>
              </a:rPr>
              <a:t>δεν </a:t>
            </a:r>
            <a:r>
              <a:rPr sz="1600" spc="-5" dirty="0">
                <a:latin typeface="Cambria"/>
                <a:cs typeface="Cambria"/>
              </a:rPr>
              <a:t>ήταν </a:t>
            </a:r>
            <a:r>
              <a:rPr sz="1600" spc="-90" dirty="0">
                <a:latin typeface="Lucida Sans Unicode"/>
                <a:cs typeface="Lucida Sans Unicode"/>
              </a:rPr>
              <a:t>π</a:t>
            </a:r>
            <a:r>
              <a:rPr sz="1600" spc="-90" dirty="0">
                <a:latin typeface="Cambria"/>
                <a:cs typeface="Cambria"/>
              </a:rPr>
              <a:t>οτέ </a:t>
            </a:r>
            <a:r>
              <a:rPr sz="1600" spc="-10" dirty="0">
                <a:latin typeface="Cambria"/>
                <a:cs typeface="Cambria"/>
              </a:rPr>
              <a:t>στόχος </a:t>
            </a:r>
            <a:r>
              <a:rPr sz="1600" spc="-5" dirty="0">
                <a:latin typeface="Cambria"/>
                <a:cs typeface="Cambria"/>
              </a:rPr>
              <a:t>του ίδιου </a:t>
            </a:r>
            <a:r>
              <a:rPr sz="1600" spc="-10" dirty="0">
                <a:latin typeface="Cambria"/>
                <a:cs typeface="Cambria"/>
              </a:rPr>
              <a:t>του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Κέυνς</a:t>
            </a:r>
            <a:r>
              <a:rPr sz="1600" spc="-30" dirty="0">
                <a:latin typeface="Lucida Sans Unicode"/>
                <a:cs typeface="Lucida Sans Unicode"/>
              </a:rPr>
              <a:t>. </a:t>
            </a:r>
            <a:r>
              <a:rPr sz="1600" spc="-5" dirty="0">
                <a:latin typeface="Cambria"/>
                <a:cs typeface="Cambria"/>
              </a:rPr>
              <a:t>Ο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Κέυνς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ρότεινε</a:t>
            </a:r>
            <a:r>
              <a:rPr sz="1600" spc="26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την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άνοδο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των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δημοσίων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δα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ανών</a:t>
            </a:r>
            <a:r>
              <a:rPr sz="1600" spc="2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σε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εριόδους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κρίσεων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για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15" dirty="0">
                <a:latin typeface="Cambria"/>
                <a:cs typeface="Cambria"/>
              </a:rPr>
              <a:t>να 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καλύψουν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μέρος</a:t>
            </a:r>
            <a:r>
              <a:rPr sz="1600" dirty="0">
                <a:latin typeface="Cambria"/>
                <a:cs typeface="Cambria"/>
              </a:rPr>
              <a:t> του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ελλείμματος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ζήτησης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ου</a:t>
            </a:r>
            <a:r>
              <a:rPr sz="1600" spc="-110" dirty="0">
                <a:latin typeface="Cambria"/>
                <a:cs typeface="Cambria"/>
              </a:rPr>
              <a:t> </a:t>
            </a:r>
            <a:r>
              <a:rPr sz="1600" spc="-114" dirty="0">
                <a:latin typeface="Cambria"/>
                <a:cs typeface="Cambria"/>
              </a:rPr>
              <a:t>υ</a:t>
            </a:r>
            <a:r>
              <a:rPr sz="1600" spc="-114" dirty="0">
                <a:latin typeface="Lucida Sans Unicode"/>
                <a:cs typeface="Lucida Sans Unicode"/>
              </a:rPr>
              <a:t>π</a:t>
            </a:r>
            <a:r>
              <a:rPr sz="1600" spc="-114" dirty="0">
                <a:latin typeface="Cambria"/>
                <a:cs typeface="Cambria"/>
              </a:rPr>
              <a:t>ό</a:t>
            </a:r>
            <a:r>
              <a:rPr sz="1600" spc="-110" dirty="0">
                <a:latin typeface="Cambria"/>
                <a:cs typeface="Cambria"/>
              </a:rPr>
              <a:t> 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ροϋ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οθέσεις</a:t>
            </a:r>
            <a:r>
              <a:rPr sz="1600" spc="-55" dirty="0">
                <a:latin typeface="Cambria"/>
                <a:cs typeface="Cambria"/>
              </a:rPr>
              <a:t> </a:t>
            </a:r>
            <a:r>
              <a:rPr sz="1600" spc="-60" dirty="0">
                <a:latin typeface="Cambria"/>
                <a:cs typeface="Cambria"/>
              </a:rPr>
              <a:t>μ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ορεί</a:t>
            </a:r>
            <a:r>
              <a:rPr sz="1600" spc="-5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να  </a:t>
            </a:r>
            <a:r>
              <a:rPr sz="1600" dirty="0">
                <a:latin typeface="Cambria"/>
                <a:cs typeface="Cambria"/>
              </a:rPr>
              <a:t>οδηγήσει</a:t>
            </a:r>
            <a:r>
              <a:rPr sz="1600" spc="3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την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οικονομία </a:t>
            </a:r>
            <a:r>
              <a:rPr sz="1600" spc="-5" dirty="0">
                <a:latin typeface="Cambria"/>
                <a:cs typeface="Cambria"/>
              </a:rPr>
              <a:t>μακριά </a:t>
            </a:r>
            <a:r>
              <a:rPr sz="1600" spc="-120" dirty="0">
                <a:latin typeface="Cambria"/>
                <a:cs typeface="Cambria"/>
              </a:rPr>
              <a:t>α</a:t>
            </a:r>
            <a:r>
              <a:rPr sz="1600" spc="-120" dirty="0">
                <a:latin typeface="Lucida Sans Unicode"/>
                <a:cs typeface="Lucida Sans Unicode"/>
              </a:rPr>
              <a:t>π</a:t>
            </a:r>
            <a:r>
              <a:rPr sz="1600" spc="-120" dirty="0">
                <a:latin typeface="Cambria"/>
                <a:cs typeface="Cambria"/>
              </a:rPr>
              <a:t>ό </a:t>
            </a:r>
            <a:r>
              <a:rPr sz="1600" spc="-5" dirty="0">
                <a:latin typeface="Cambria"/>
                <a:cs typeface="Cambria"/>
              </a:rPr>
              <a:t>μια </a:t>
            </a:r>
            <a:r>
              <a:rPr sz="1600" dirty="0">
                <a:latin typeface="Cambria"/>
                <a:cs typeface="Cambria"/>
              </a:rPr>
              <a:t>θέση </a:t>
            </a:r>
            <a:r>
              <a:rPr sz="1600" spc="-40" dirty="0">
                <a:latin typeface="Cambria"/>
                <a:cs typeface="Cambria"/>
              </a:rPr>
              <a:t>ισορρο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ίας </a:t>
            </a:r>
            <a:r>
              <a:rPr sz="1600" spc="-50" dirty="0">
                <a:latin typeface="Lucida Sans Unicode"/>
                <a:cs typeface="Lucida Sans Unicode"/>
              </a:rPr>
              <a:t>π</a:t>
            </a:r>
            <a:r>
              <a:rPr sz="1600" spc="-50" dirty="0">
                <a:latin typeface="Cambria"/>
                <a:cs typeface="Cambria"/>
              </a:rPr>
              <a:t>λήρους </a:t>
            </a:r>
            <a:r>
              <a:rPr sz="1600" spc="-45" dirty="0">
                <a:latin typeface="Cambria"/>
                <a:cs typeface="Cambria"/>
              </a:rPr>
              <a:t>α</a:t>
            </a:r>
            <a:r>
              <a:rPr sz="1600" spc="-45" dirty="0">
                <a:latin typeface="Lucida Sans Unicode"/>
                <a:cs typeface="Lucida Sans Unicode"/>
              </a:rPr>
              <a:t>π</a:t>
            </a:r>
            <a:r>
              <a:rPr sz="1600" spc="-45" dirty="0">
                <a:latin typeface="Cambria"/>
                <a:cs typeface="Cambria"/>
              </a:rPr>
              <a:t>ασχόλησης</a:t>
            </a:r>
            <a:r>
              <a:rPr sz="1600" spc="-45" dirty="0">
                <a:latin typeface="Lucida Sans Unicode"/>
                <a:cs typeface="Lucida Sans Unicode"/>
              </a:rPr>
              <a:t>. </a:t>
            </a:r>
            <a:r>
              <a:rPr sz="1600" spc="-5" dirty="0">
                <a:latin typeface="Cambria"/>
                <a:cs typeface="Cambria"/>
              </a:rPr>
              <a:t>Οι δημόσιες </a:t>
            </a:r>
            <a:r>
              <a:rPr sz="1600" spc="-50" dirty="0">
                <a:latin typeface="Cambria"/>
                <a:cs typeface="Cambria"/>
              </a:rPr>
              <a:t>δα</a:t>
            </a:r>
            <a:r>
              <a:rPr sz="1600" spc="-50" dirty="0">
                <a:latin typeface="Lucida Sans Unicode"/>
                <a:cs typeface="Lucida Sans Unicode"/>
              </a:rPr>
              <a:t>π</a:t>
            </a:r>
            <a:r>
              <a:rPr sz="1600" spc="-50" dirty="0">
                <a:latin typeface="Cambria"/>
                <a:cs typeface="Cambria"/>
              </a:rPr>
              <a:t>άνες </a:t>
            </a:r>
            <a:r>
              <a:rPr sz="1600" spc="-60" dirty="0">
                <a:latin typeface="Cambria"/>
                <a:cs typeface="Cambria"/>
              </a:rPr>
              <a:t>μ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ορεί </a:t>
            </a:r>
            <a:r>
              <a:rPr sz="1600" spc="25" dirty="0">
                <a:latin typeface="Cambria"/>
                <a:cs typeface="Cambria"/>
              </a:rPr>
              <a:t>να 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ξοδεύονται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ως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ε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ιδόματα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ανεργίας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κτλ</a:t>
            </a:r>
            <a:r>
              <a:rPr sz="1600" spc="-70" dirty="0">
                <a:latin typeface="Lucida Sans Unicode"/>
                <a:cs typeface="Lucida Sans Unicode"/>
              </a:rPr>
              <a:t>., </a:t>
            </a:r>
            <a:r>
              <a:rPr sz="1600" dirty="0">
                <a:latin typeface="Cambria"/>
                <a:cs typeface="Cambria"/>
              </a:rPr>
              <a:t>αλλά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ο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κύριος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στόχος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δεν</a:t>
            </a:r>
            <a:r>
              <a:rPr sz="1600" dirty="0">
                <a:latin typeface="Cambria"/>
                <a:cs typeface="Cambria"/>
              </a:rPr>
              <a:t> είναι </a:t>
            </a:r>
            <a:r>
              <a:rPr sz="1600" spc="-5" dirty="0">
                <a:latin typeface="Cambria"/>
                <a:cs typeface="Cambria"/>
              </a:rPr>
              <a:t>η</a:t>
            </a:r>
            <a:r>
              <a:rPr sz="1600" dirty="0">
                <a:latin typeface="Cambria"/>
                <a:cs typeface="Cambria"/>
              </a:rPr>
              <a:t> αναδιανομή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αλλά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η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ε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ανόρθωση </a:t>
            </a:r>
            <a:r>
              <a:rPr sz="1600" spc="-5" dirty="0">
                <a:latin typeface="Cambria"/>
                <a:cs typeface="Cambria"/>
              </a:rPr>
              <a:t>της </a:t>
            </a:r>
            <a:r>
              <a:rPr sz="1600" spc="-55" dirty="0">
                <a:latin typeface="Cambria"/>
                <a:cs typeface="Cambria"/>
              </a:rPr>
              <a:t>ισορρο</a:t>
            </a:r>
            <a:r>
              <a:rPr sz="1600" spc="-55" dirty="0">
                <a:latin typeface="Lucida Sans Unicode"/>
                <a:cs typeface="Lucida Sans Unicode"/>
              </a:rPr>
              <a:t>π</a:t>
            </a:r>
            <a:r>
              <a:rPr sz="1600" spc="-55" dirty="0">
                <a:latin typeface="Cambria"/>
                <a:cs typeface="Cambria"/>
              </a:rPr>
              <a:t>ίας</a:t>
            </a:r>
            <a:r>
              <a:rPr sz="1600" spc="-55" dirty="0">
                <a:latin typeface="Lucida Sans Unicode"/>
                <a:cs typeface="Lucida Sans Unicode"/>
              </a:rPr>
              <a:t>. </a:t>
            </a:r>
            <a:r>
              <a:rPr sz="1600" spc="-5" dirty="0">
                <a:latin typeface="Cambria"/>
                <a:cs typeface="Cambria"/>
              </a:rPr>
              <a:t>Μάλιστα η αύξηση </a:t>
            </a:r>
            <a:r>
              <a:rPr sz="1600" dirty="0">
                <a:latin typeface="Cambria"/>
                <a:cs typeface="Cambria"/>
              </a:rPr>
              <a:t>της </a:t>
            </a:r>
            <a:r>
              <a:rPr sz="1600" spc="-10" dirty="0">
                <a:latin typeface="Cambria"/>
                <a:cs typeface="Cambria"/>
              </a:rPr>
              <a:t>φορολογίας </a:t>
            </a:r>
            <a:r>
              <a:rPr sz="1600" spc="-5" dirty="0">
                <a:latin typeface="Cambria"/>
                <a:cs typeface="Cambria"/>
              </a:rPr>
              <a:t>σε 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εριόδους </a:t>
            </a:r>
            <a:r>
              <a:rPr sz="1600" spc="-10" dirty="0">
                <a:latin typeface="Cambria"/>
                <a:cs typeface="Cambria"/>
              </a:rPr>
              <a:t>κρίσης </a:t>
            </a:r>
            <a:r>
              <a:rPr sz="1600" dirty="0">
                <a:latin typeface="Cambria"/>
                <a:cs typeface="Cambria"/>
              </a:rPr>
              <a:t>είναι 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λήρως </a:t>
            </a:r>
            <a:r>
              <a:rPr sz="1600" spc="-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αντίθετη στη </a:t>
            </a:r>
            <a:r>
              <a:rPr sz="1600" spc="-35" dirty="0">
                <a:latin typeface="Cambria"/>
                <a:cs typeface="Cambria"/>
              </a:rPr>
              <a:t>νοοτρο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ία </a:t>
            </a:r>
            <a:r>
              <a:rPr sz="1600" dirty="0">
                <a:latin typeface="Cambria"/>
                <a:cs typeface="Cambria"/>
              </a:rPr>
              <a:t>του </a:t>
            </a:r>
            <a:r>
              <a:rPr sz="1600" spc="-5" dirty="0">
                <a:latin typeface="Cambria"/>
                <a:cs typeface="Cambria"/>
              </a:rPr>
              <a:t>Κέυνς ο </a:t>
            </a:r>
            <a:r>
              <a:rPr sz="1600" spc="-60" dirty="0">
                <a:latin typeface="Cambria"/>
                <a:cs typeface="Cambria"/>
              </a:rPr>
              <a:t>ο</a:t>
            </a:r>
            <a:r>
              <a:rPr sz="1600" spc="-60" dirty="0">
                <a:latin typeface="Lucida Sans Unicode"/>
                <a:cs typeface="Lucida Sans Unicode"/>
              </a:rPr>
              <a:t>π</a:t>
            </a:r>
            <a:r>
              <a:rPr sz="1600" spc="-60" dirty="0">
                <a:latin typeface="Cambria"/>
                <a:cs typeface="Cambria"/>
              </a:rPr>
              <a:t>οίος </a:t>
            </a:r>
            <a:r>
              <a:rPr sz="1600" spc="-5" dirty="0">
                <a:latin typeface="Cambria"/>
                <a:cs typeface="Cambria"/>
              </a:rPr>
              <a:t>ζητά αύξηση των </a:t>
            </a:r>
            <a:r>
              <a:rPr sz="1600" dirty="0">
                <a:latin typeface="Cambria"/>
                <a:cs typeface="Cambria"/>
              </a:rPr>
              <a:t>ελλειμμάτων </a:t>
            </a:r>
            <a:r>
              <a:rPr sz="1600" spc="-5" dirty="0">
                <a:latin typeface="Cambria"/>
                <a:cs typeface="Cambria"/>
              </a:rPr>
              <a:t>στις </a:t>
            </a:r>
            <a:r>
              <a:rPr sz="1600" spc="-25" dirty="0">
                <a:latin typeface="Cambria"/>
                <a:cs typeface="Cambria"/>
              </a:rPr>
              <a:t>κρίσεις</a:t>
            </a:r>
            <a:r>
              <a:rPr sz="1600" spc="-25" dirty="0">
                <a:latin typeface="Lucida Sans Unicode"/>
                <a:cs typeface="Lucida Sans Unicode"/>
              </a:rPr>
              <a:t>, </a:t>
            </a:r>
            <a:r>
              <a:rPr sz="1600" dirty="0">
                <a:latin typeface="Cambria"/>
                <a:cs typeface="Cambria"/>
              </a:rPr>
              <a:t>τα </a:t>
            </a:r>
            <a:r>
              <a:rPr sz="1600" spc="-70" dirty="0">
                <a:latin typeface="Cambria"/>
                <a:cs typeface="Cambria"/>
              </a:rPr>
              <a:t>ο</a:t>
            </a:r>
            <a:r>
              <a:rPr sz="1600" spc="-70" dirty="0">
                <a:latin typeface="Lucida Sans Unicode"/>
                <a:cs typeface="Lucida Sans Unicode"/>
              </a:rPr>
              <a:t>π</a:t>
            </a:r>
            <a:r>
              <a:rPr sz="1600" spc="-70" dirty="0">
                <a:latin typeface="Cambria"/>
                <a:cs typeface="Cambria"/>
              </a:rPr>
              <a:t>οία 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χρηματοδοτούνται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20" dirty="0">
                <a:latin typeface="Cambria"/>
                <a:cs typeface="Cambria"/>
              </a:rPr>
              <a:t>α</a:t>
            </a:r>
            <a:r>
              <a:rPr sz="1600" spc="-120" dirty="0">
                <a:latin typeface="Lucida Sans Unicode"/>
                <a:cs typeface="Lucida Sans Unicode"/>
              </a:rPr>
              <a:t>π</a:t>
            </a:r>
            <a:r>
              <a:rPr sz="1600" spc="-120" dirty="0">
                <a:latin typeface="Cambria"/>
                <a:cs typeface="Cambria"/>
              </a:rPr>
              <a:t>ό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35" dirty="0">
                <a:latin typeface="Lucida Sans Unicode"/>
                <a:cs typeface="Lucida Sans Unicode"/>
              </a:rPr>
              <a:t>π</a:t>
            </a:r>
            <a:r>
              <a:rPr sz="1600" spc="-35" dirty="0">
                <a:latin typeface="Cambria"/>
                <a:cs typeface="Cambria"/>
              </a:rPr>
              <a:t>λεονάσματα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στις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καλύτερες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85" dirty="0">
                <a:latin typeface="Cambria"/>
                <a:cs typeface="Cambria"/>
              </a:rPr>
              <a:t>ε</a:t>
            </a:r>
            <a:r>
              <a:rPr sz="1600" spc="-85" dirty="0">
                <a:latin typeface="Lucida Sans Unicode"/>
                <a:cs typeface="Lucida Sans Unicode"/>
              </a:rPr>
              <a:t>π</a:t>
            </a:r>
            <a:r>
              <a:rPr sz="1600" spc="-85" dirty="0">
                <a:latin typeface="Cambria"/>
                <a:cs typeface="Cambria"/>
              </a:rPr>
              <a:t>οχές</a:t>
            </a:r>
            <a:r>
              <a:rPr sz="1600" spc="-85" dirty="0"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mbria"/>
                <a:cs typeface="Cambria"/>
              </a:rPr>
              <a:t>Είχε 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αντρευτεί </a:t>
            </a:r>
            <a:r>
              <a:rPr sz="1600" spc="-5" dirty="0">
                <a:latin typeface="Cambria"/>
                <a:cs typeface="Cambria"/>
              </a:rPr>
              <a:t>μία </a:t>
            </a:r>
            <a:r>
              <a:rPr sz="1600" spc="-15" dirty="0">
                <a:latin typeface="Cambria"/>
                <a:cs typeface="Cambria"/>
              </a:rPr>
              <a:t>Ρωσίδα </a:t>
            </a:r>
            <a:r>
              <a:rPr sz="1600" spc="-55" dirty="0">
                <a:latin typeface="Cambria"/>
                <a:cs typeface="Cambria"/>
              </a:rPr>
              <a:t>μ</a:t>
            </a:r>
            <a:r>
              <a:rPr sz="1600" spc="-55" dirty="0">
                <a:latin typeface="Lucida Sans Unicode"/>
                <a:cs typeface="Lucida Sans Unicode"/>
              </a:rPr>
              <a:t>π</a:t>
            </a:r>
            <a:r>
              <a:rPr sz="1600" spc="-55" dirty="0">
                <a:latin typeface="Cambria"/>
                <a:cs typeface="Cambria"/>
              </a:rPr>
              <a:t>αλαρίνα</a:t>
            </a:r>
            <a:r>
              <a:rPr sz="1600" spc="-55" dirty="0">
                <a:latin typeface="Lucida Sans Unicode"/>
                <a:cs typeface="Lucida Sans Unicode"/>
              </a:rPr>
              <a:t>, </a:t>
            </a:r>
            <a:r>
              <a:rPr sz="1600" spc="5" dirty="0">
                <a:latin typeface="Cambria"/>
                <a:cs typeface="Cambria"/>
              </a:rPr>
              <a:t>αλλά </a:t>
            </a:r>
            <a:r>
              <a:rPr sz="1600" spc="-85" dirty="0">
                <a:latin typeface="Lucida Sans Unicode"/>
                <a:cs typeface="Lucida Sans Unicode"/>
              </a:rPr>
              <a:t>π</a:t>
            </a:r>
            <a:r>
              <a:rPr sz="1600" spc="-85" dirty="0">
                <a:latin typeface="Cambria"/>
                <a:cs typeface="Cambria"/>
              </a:rPr>
              <a:t>αρά </a:t>
            </a:r>
            <a:r>
              <a:rPr sz="1600" dirty="0">
                <a:latin typeface="Cambria"/>
                <a:cs typeface="Cambria"/>
              </a:rPr>
              <a:t>τη θέληση </a:t>
            </a:r>
            <a:r>
              <a:rPr sz="1600" spc="-5" dirty="0">
                <a:latin typeface="Cambria"/>
                <a:cs typeface="Cambria"/>
              </a:rPr>
              <a:t>και των δύο δεν </a:t>
            </a:r>
            <a:r>
              <a:rPr sz="1600" spc="-40" dirty="0">
                <a:latin typeface="Cambria"/>
                <a:cs typeface="Cambria"/>
              </a:rPr>
              <a:t>α</a:t>
            </a:r>
            <a:r>
              <a:rPr sz="1600" spc="-40" dirty="0">
                <a:latin typeface="Lucida Sans Unicode"/>
                <a:cs typeface="Lucida Sans Unicode"/>
              </a:rPr>
              <a:t>π</a:t>
            </a:r>
            <a:r>
              <a:rPr sz="1600" spc="-40" dirty="0">
                <a:latin typeface="Cambria"/>
                <a:cs typeface="Cambria"/>
              </a:rPr>
              <a:t>έκτησαν </a:t>
            </a:r>
            <a:r>
              <a:rPr sz="1600" spc="-30" dirty="0">
                <a:latin typeface="Cambria"/>
                <a:cs typeface="Cambria"/>
              </a:rPr>
              <a:t>τέκνα</a:t>
            </a:r>
            <a:r>
              <a:rPr sz="1600" spc="-30" dirty="0">
                <a:latin typeface="Lucida Sans Unicode"/>
                <a:cs typeface="Lucida Sans Unicode"/>
              </a:rPr>
              <a:t>. 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Cambria"/>
                <a:cs typeface="Cambria"/>
              </a:rPr>
              <a:t>Είχε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εντούτοις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συγκεντρώσει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65" dirty="0">
                <a:latin typeface="Lucida Sans Unicode"/>
                <a:cs typeface="Lucida Sans Unicode"/>
              </a:rPr>
              <a:t>π</a:t>
            </a:r>
            <a:r>
              <a:rPr sz="1600" spc="-65" dirty="0">
                <a:latin typeface="Cambria"/>
                <a:cs typeface="Cambria"/>
              </a:rPr>
              <a:t>ολλά</a:t>
            </a:r>
            <a:r>
              <a:rPr sz="1600" spc="-5" dirty="0">
                <a:latin typeface="Cambria"/>
                <a:cs typeface="Cambria"/>
              </a:rPr>
              <a:t> χρήματα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20" dirty="0">
                <a:latin typeface="Cambria"/>
                <a:cs typeface="Cambria"/>
              </a:rPr>
              <a:t>α</a:t>
            </a:r>
            <a:r>
              <a:rPr sz="1600" spc="-120" dirty="0">
                <a:latin typeface="Lucida Sans Unicode"/>
                <a:cs typeface="Lucida Sans Unicode"/>
              </a:rPr>
              <a:t>π</a:t>
            </a:r>
            <a:r>
              <a:rPr sz="1600" spc="-120" dirty="0">
                <a:latin typeface="Cambria"/>
                <a:cs typeface="Cambria"/>
              </a:rPr>
              <a:t>ό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την δραστηριότητά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του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στο</a:t>
            </a:r>
            <a:r>
              <a:rPr sz="1600" spc="-15" dirty="0">
                <a:latin typeface="Cambria"/>
                <a:cs typeface="Cambria"/>
              </a:rPr>
              <a:t> χρηματιστήριο</a:t>
            </a:r>
            <a:r>
              <a:rPr sz="1600" spc="-15" dirty="0">
                <a:latin typeface="Lucida Sans Unicode"/>
                <a:cs typeface="Lucida Sans Unicode"/>
              </a:rPr>
              <a:t>.</a:t>
            </a:r>
            <a:endParaRPr sz="16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mbria"/>
                <a:cs typeface="Cambria"/>
              </a:rPr>
              <a:t>Πηγή</a:t>
            </a:r>
            <a:r>
              <a:rPr sz="1600" spc="-170" dirty="0">
                <a:latin typeface="Lucida Sans Unicode"/>
                <a:cs typeface="Lucida Sans Unicode"/>
              </a:rPr>
              <a:t>:</a:t>
            </a:r>
            <a:r>
              <a:rPr sz="1600" spc="-155" dirty="0">
                <a:latin typeface="Lucida Sans Unicode"/>
                <a:cs typeface="Lucida Sans Unicode"/>
              </a:rPr>
              <a:t> </a:t>
            </a:r>
            <a:r>
              <a:rPr sz="1600" spc="-180" dirty="0">
                <a:latin typeface="Lucida Sans Unicode"/>
                <a:cs typeface="Lucida Sans Unicode"/>
              </a:rPr>
              <a:t>wi</a:t>
            </a:r>
            <a:r>
              <a:rPr sz="1600" spc="-210" dirty="0">
                <a:latin typeface="Lucida Sans Unicode"/>
                <a:cs typeface="Lucida Sans Unicode"/>
              </a:rPr>
              <a:t>k</a:t>
            </a:r>
            <a:r>
              <a:rPr sz="1600" spc="-95" dirty="0">
                <a:latin typeface="Lucida Sans Unicode"/>
                <a:cs typeface="Lucida Sans Unicode"/>
              </a:rPr>
              <a:t>ip</a:t>
            </a:r>
            <a:r>
              <a:rPr sz="1600" spc="-120" dirty="0">
                <a:latin typeface="Lucida Sans Unicode"/>
                <a:cs typeface="Lucida Sans Unicode"/>
              </a:rPr>
              <a:t>e</a:t>
            </a:r>
            <a:r>
              <a:rPr sz="1600" spc="-110" dirty="0">
                <a:latin typeface="Lucida Sans Unicode"/>
                <a:cs typeface="Lucida Sans Unicode"/>
              </a:rPr>
              <a:t>d</a:t>
            </a:r>
            <a:r>
              <a:rPr sz="1600" spc="-105" dirty="0">
                <a:latin typeface="Lucida Sans Unicode"/>
                <a:cs typeface="Lucida Sans Unicode"/>
              </a:rPr>
              <a:t>ia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48" y="303987"/>
            <a:ext cx="81991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11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Η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γνώμη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30" dirty="0">
                <a:latin typeface="Cambria"/>
                <a:cs typeface="Cambria"/>
              </a:rPr>
              <a:t>του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Κέυνς</a:t>
            </a:r>
            <a:r>
              <a:rPr sz="1800" b="1" dirty="0">
                <a:latin typeface="Cambria"/>
                <a:cs typeface="Cambria"/>
              </a:rPr>
              <a:t> για</a:t>
            </a:r>
            <a:r>
              <a:rPr sz="1800" b="1" spc="-3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την</a:t>
            </a:r>
            <a:r>
              <a:rPr sz="1800" b="1" spc="-10" dirty="0">
                <a:latin typeface="Cambria"/>
                <a:cs typeface="Cambria"/>
              </a:rPr>
              <a:t> οικονομία</a:t>
            </a:r>
            <a:r>
              <a:rPr sz="1800" b="1" spc="-5" dirty="0">
                <a:latin typeface="Cambria"/>
                <a:cs typeface="Cambria"/>
              </a:rPr>
              <a:t> της </a:t>
            </a:r>
            <a:r>
              <a:rPr sz="1800" b="1" spc="-70" dirty="0">
                <a:latin typeface="Cambria"/>
                <a:cs typeface="Cambria"/>
              </a:rPr>
              <a:t>ε</a:t>
            </a:r>
            <a:r>
              <a:rPr sz="1800" b="1" spc="-70" dirty="0">
                <a:latin typeface="Arial"/>
                <a:cs typeface="Arial"/>
              </a:rPr>
              <a:t>π</a:t>
            </a:r>
            <a:r>
              <a:rPr sz="1800" b="1" spc="-70" dirty="0">
                <a:latin typeface="Cambria"/>
                <a:cs typeface="Cambria"/>
              </a:rPr>
              <a:t>οχής</a:t>
            </a:r>
            <a:endParaRPr sz="1800">
              <a:latin typeface="Cambria"/>
              <a:cs typeface="Cambria"/>
            </a:endParaRPr>
          </a:p>
          <a:p>
            <a:pPr marL="254635" marR="5080" indent="-242570" algn="r">
              <a:lnSpc>
                <a:spcPts val="2160"/>
              </a:lnSpc>
              <a:spcBef>
                <a:spcPts val="125"/>
              </a:spcBef>
            </a:pPr>
            <a:r>
              <a:rPr sz="1900" i="1" spc="-260" dirty="0">
                <a:latin typeface="Arial"/>
                <a:cs typeface="Arial"/>
              </a:rPr>
              <a:t>«</a:t>
            </a:r>
            <a:r>
              <a:rPr sz="1800" i="1" spc="-16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ση</a:t>
            </a:r>
            <a:r>
              <a:rPr sz="1800" i="1" spc="-10" dirty="0">
                <a:latin typeface="Cambria"/>
                <a:cs typeface="Cambria"/>
              </a:rPr>
              <a:t>μ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τικ</a:t>
            </a:r>
            <a:r>
              <a:rPr sz="1800" i="1" spc="-35" dirty="0">
                <a:latin typeface="Cambria"/>
                <a:cs typeface="Cambria"/>
              </a:rPr>
              <a:t>ό</a:t>
            </a:r>
            <a:r>
              <a:rPr sz="1800" i="1" dirty="0">
                <a:latin typeface="Cambria"/>
                <a:cs typeface="Cambria"/>
              </a:rPr>
              <a:t>τερα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μειονεκτήμα</a:t>
            </a:r>
            <a:r>
              <a:rPr sz="1800" i="1" spc="-95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της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οι</a:t>
            </a:r>
            <a:r>
              <a:rPr sz="1800" i="1" spc="5" dirty="0">
                <a:latin typeface="Cambria"/>
                <a:cs typeface="Cambria"/>
              </a:rPr>
              <a:t>κ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ομικ</a:t>
            </a:r>
            <a:r>
              <a:rPr sz="1800" i="1" spc="-5" dirty="0">
                <a:latin typeface="Cambria"/>
                <a:cs typeface="Cambria"/>
              </a:rPr>
              <a:t>ή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κοινω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ία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μέσα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σ</a:t>
            </a:r>
            <a:r>
              <a:rPr sz="1800" i="1" dirty="0">
                <a:latin typeface="Cambria"/>
                <a:cs typeface="Cambria"/>
              </a:rPr>
              <a:t>την </a:t>
            </a:r>
            <a:r>
              <a:rPr sz="1800" i="1" spc="-5" dirty="0">
                <a:latin typeface="Cambria"/>
                <a:cs typeface="Cambria"/>
              </a:rPr>
              <a:t>ο</a:t>
            </a:r>
            <a:r>
              <a:rPr sz="1900" i="1" spc="-250" dirty="0">
                <a:latin typeface="Arial"/>
                <a:cs typeface="Arial"/>
              </a:rPr>
              <a:t>π</a:t>
            </a:r>
            <a:r>
              <a:rPr sz="1800" i="1" dirty="0">
                <a:latin typeface="Cambria"/>
                <a:cs typeface="Cambria"/>
              </a:rPr>
              <a:t>οία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80" dirty="0">
                <a:latin typeface="Cambria"/>
                <a:cs typeface="Cambria"/>
              </a:rPr>
              <a:t>ζ</a:t>
            </a:r>
            <a:r>
              <a:rPr sz="1800" i="1" dirty="0">
                <a:latin typeface="Cambria"/>
                <a:cs typeface="Cambria"/>
              </a:rPr>
              <a:t>ούμε  </a:t>
            </a:r>
            <a:r>
              <a:rPr sz="1800" i="1" spc="-5" dirty="0">
                <a:latin typeface="Cambria"/>
                <a:cs typeface="Cambria"/>
              </a:rPr>
              <a:t>είναι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40" dirty="0">
                <a:latin typeface="Cambria"/>
                <a:cs typeface="Cambria"/>
              </a:rPr>
              <a:t>α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οτυχία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της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ροσφέρει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55" dirty="0">
                <a:latin typeface="Arial"/>
                <a:cs typeface="Arial"/>
              </a:rPr>
              <a:t>π</a:t>
            </a:r>
            <a:r>
              <a:rPr sz="1800" i="1" spc="-55" dirty="0">
                <a:latin typeface="Cambria"/>
                <a:cs typeface="Cambria"/>
              </a:rPr>
              <a:t>λήρη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α</a:t>
            </a:r>
            <a:r>
              <a:rPr sz="1900" i="1" spc="-35" dirty="0">
                <a:latin typeface="Arial"/>
                <a:cs typeface="Arial"/>
              </a:rPr>
              <a:t>π</a:t>
            </a:r>
            <a:r>
              <a:rPr sz="1800" i="1" spc="-35" dirty="0">
                <a:latin typeface="Cambria"/>
                <a:cs typeface="Cambria"/>
              </a:rPr>
              <a:t>ασχόληση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στους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εργαζομένους</a:t>
            </a:r>
            <a:r>
              <a:rPr sz="1900" i="1" spc="-25" dirty="0">
                <a:latin typeface="Arial"/>
                <a:cs typeface="Arial"/>
              </a:rPr>
              <a:t>,</a:t>
            </a:r>
            <a:r>
              <a:rPr sz="1900" i="1" spc="-155" dirty="0">
                <a:latin typeface="Arial"/>
                <a:cs typeface="Arial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καθώς </a:t>
            </a:r>
            <a:r>
              <a:rPr sz="1800" i="1" spc="-38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αυθαίρετη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άνιση</a:t>
            </a:r>
            <a:r>
              <a:rPr sz="1800" i="1" spc="-15" dirty="0">
                <a:latin typeface="Cambria"/>
                <a:cs typeface="Cambria"/>
              </a:rPr>
              <a:t> κατανομή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του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55" dirty="0">
                <a:latin typeface="Arial"/>
                <a:cs typeface="Arial"/>
              </a:rPr>
              <a:t>π</a:t>
            </a:r>
            <a:r>
              <a:rPr sz="1800" i="1" spc="-55" dirty="0">
                <a:latin typeface="Cambria"/>
                <a:cs typeface="Cambria"/>
              </a:rPr>
              <a:t>λούτου</a:t>
            </a:r>
            <a:r>
              <a:rPr sz="1800" i="1" spc="-5" dirty="0">
                <a:latin typeface="Cambria"/>
                <a:cs typeface="Cambria"/>
              </a:rPr>
              <a:t> και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των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εισοδημάτων</a:t>
            </a:r>
            <a:r>
              <a:rPr sz="1900" i="1" spc="-45" dirty="0">
                <a:latin typeface="Arial"/>
                <a:cs typeface="Arial"/>
              </a:rPr>
              <a:t>».</a:t>
            </a:r>
            <a:endParaRPr sz="1900">
              <a:latin typeface="Arial"/>
              <a:cs typeface="Arial"/>
            </a:endParaRPr>
          </a:p>
          <a:p>
            <a:pPr marR="5715" algn="r">
              <a:lnSpc>
                <a:spcPts val="2090"/>
              </a:lnSpc>
            </a:pPr>
            <a:r>
              <a:rPr sz="1800" spc="35" dirty="0">
                <a:latin typeface="Lucida Sans Unicode"/>
                <a:cs typeface="Lucida Sans Unicode"/>
              </a:rPr>
              <a:t>Joh</a:t>
            </a:r>
            <a:r>
              <a:rPr sz="1800" spc="50" dirty="0">
                <a:latin typeface="Lucida Sans Unicode"/>
                <a:cs typeface="Lucida Sans Unicode"/>
              </a:rPr>
              <a:t>n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295" dirty="0">
                <a:latin typeface="Lucida Sans Unicode"/>
                <a:cs typeface="Lucida Sans Unicode"/>
              </a:rPr>
              <a:t>M</a:t>
            </a:r>
            <a:r>
              <a:rPr sz="1800" spc="-85" dirty="0">
                <a:latin typeface="Lucida Sans Unicode"/>
                <a:cs typeface="Lucida Sans Unicode"/>
              </a:rPr>
              <a:t>a</a:t>
            </a:r>
            <a:r>
              <a:rPr sz="1800" spc="-110" dirty="0">
                <a:latin typeface="Lucida Sans Unicode"/>
                <a:cs typeface="Lucida Sans Unicode"/>
              </a:rPr>
              <a:t>y</a:t>
            </a:r>
            <a:r>
              <a:rPr sz="1800" spc="-125" dirty="0">
                <a:latin typeface="Lucida Sans Unicode"/>
                <a:cs typeface="Lucida Sans Unicode"/>
              </a:rPr>
              <a:t>n</a:t>
            </a:r>
            <a:r>
              <a:rPr sz="1800" spc="-85" dirty="0">
                <a:latin typeface="Lucida Sans Unicode"/>
                <a:cs typeface="Lucida Sans Unicode"/>
              </a:rPr>
              <a:t>a</a:t>
            </a:r>
            <a:r>
              <a:rPr sz="1800" spc="-105" dirty="0">
                <a:latin typeface="Lucida Sans Unicode"/>
                <a:cs typeface="Lucida Sans Unicode"/>
              </a:rPr>
              <a:t>r</a:t>
            </a:r>
            <a:r>
              <a:rPr sz="1800" spc="-155" dirty="0">
                <a:latin typeface="Lucida Sans Unicode"/>
                <a:cs typeface="Lucida Sans Unicode"/>
              </a:rPr>
              <a:t>d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20" dirty="0">
                <a:latin typeface="Lucida Sans Unicode"/>
                <a:cs typeface="Lucida Sans Unicode"/>
              </a:rPr>
              <a:t>Key</a:t>
            </a:r>
            <a:r>
              <a:rPr sz="1800" spc="30" dirty="0">
                <a:latin typeface="Lucida Sans Unicode"/>
                <a:cs typeface="Lucida Sans Unicode"/>
              </a:rPr>
              <a:t>n</a:t>
            </a:r>
            <a:r>
              <a:rPr sz="1800" spc="-100" dirty="0">
                <a:latin typeface="Lucida Sans Unicode"/>
                <a:cs typeface="Lucida Sans Unicode"/>
              </a:rPr>
              <a:t>es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dirty="0">
                <a:latin typeface="Cambria"/>
                <a:cs typeface="Cambria"/>
              </a:rPr>
              <a:t>στο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Θά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ος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Β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spc="-5" dirty="0">
                <a:latin typeface="Cambria"/>
                <a:cs typeface="Cambria"/>
              </a:rPr>
              <a:t>ρ</a:t>
            </a:r>
            <a:r>
              <a:rPr sz="1800" spc="5" dirty="0">
                <a:latin typeface="Cambria"/>
                <a:cs typeface="Cambria"/>
              </a:rPr>
              <a:t>έ</a:t>
            </a:r>
            <a:r>
              <a:rPr sz="1800" dirty="0">
                <a:latin typeface="Cambria"/>
                <a:cs typeface="Cambria"/>
              </a:rPr>
              <a:t>μης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ι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Βα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50" dirty="0">
                <a:latin typeface="Cambria"/>
                <a:cs typeface="Cambria"/>
              </a:rPr>
              <a:t>ί</a:t>
            </a:r>
            <a:r>
              <a:rPr sz="1800" dirty="0">
                <a:latin typeface="Cambria"/>
                <a:cs typeface="Cambria"/>
              </a:rPr>
              <a:t>λ</a:t>
            </a:r>
            <a:r>
              <a:rPr sz="1800" spc="-10" dirty="0">
                <a:latin typeface="Cambria"/>
                <a:cs typeface="Cambria"/>
              </a:rPr>
              <a:t>η</a:t>
            </a:r>
            <a:r>
              <a:rPr sz="1800" dirty="0">
                <a:latin typeface="Cambria"/>
                <a:cs typeface="Cambria"/>
              </a:rPr>
              <a:t>ς</a:t>
            </a:r>
            <a:r>
              <a:rPr sz="1800" spc="-5" dirty="0">
                <a:latin typeface="Cambria"/>
                <a:cs typeface="Cambria"/>
              </a:rPr>
              <a:t> Κρεμ</a:t>
            </a:r>
            <a:r>
              <a:rPr sz="1800" dirty="0">
                <a:latin typeface="Cambria"/>
                <a:cs typeface="Cambria"/>
              </a:rPr>
              <a:t>μυδά</a:t>
            </a:r>
            <a:r>
              <a:rPr sz="1800" spc="5" dirty="0">
                <a:latin typeface="Cambria"/>
                <a:cs typeface="Cambria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-5" dirty="0">
                <a:latin typeface="Cambria"/>
                <a:cs typeface="Cambria"/>
              </a:rPr>
              <a:t> σ</a:t>
            </a:r>
            <a:r>
              <a:rPr sz="1800" i="1" spc="-35" dirty="0">
                <a:latin typeface="Cambria"/>
                <a:cs typeface="Cambria"/>
              </a:rPr>
              <a:t>ύ</a:t>
            </a:r>
            <a:r>
              <a:rPr sz="1800" i="1" dirty="0">
                <a:latin typeface="Cambria"/>
                <a:cs typeface="Cambria"/>
              </a:rPr>
              <a:t>γχρο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ος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800" i="1" spc="-5" dirty="0">
                <a:latin typeface="Cambria"/>
                <a:cs typeface="Cambria"/>
              </a:rPr>
              <a:t>κόσ</a:t>
            </a:r>
            <a:r>
              <a:rPr sz="1800" i="1" spc="-10" dirty="0">
                <a:latin typeface="Cambria"/>
                <a:cs typeface="Cambria"/>
              </a:rPr>
              <a:t>μ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-5" dirty="0">
                <a:latin typeface="Cambria"/>
                <a:cs typeface="Cambria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,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Cambria"/>
                <a:cs typeface="Cambria"/>
              </a:rPr>
              <a:t>Γ</a:t>
            </a:r>
            <a:r>
              <a:rPr sz="1800" spc="2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ώσ</a:t>
            </a:r>
            <a:r>
              <a:rPr sz="1800" spc="-5" dirty="0">
                <a:latin typeface="Cambria"/>
                <a:cs typeface="Cambria"/>
              </a:rPr>
              <a:t>η</a:t>
            </a:r>
            <a:r>
              <a:rPr sz="1800" spc="-185" dirty="0">
                <a:latin typeface="Lucida Sans Unicode"/>
                <a:cs typeface="Lucida Sans Unicode"/>
              </a:rPr>
              <a:t>,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θ</a:t>
            </a:r>
            <a:r>
              <a:rPr sz="1800" spc="-10" dirty="0">
                <a:latin typeface="Cambria"/>
                <a:cs typeface="Cambria"/>
              </a:rPr>
              <a:t>ή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19</a:t>
            </a:r>
            <a:r>
              <a:rPr sz="1800" spc="-114" dirty="0">
                <a:latin typeface="Lucida Sans Unicode"/>
                <a:cs typeface="Lucida Sans Unicode"/>
              </a:rPr>
              <a:t>8</a:t>
            </a:r>
            <a:r>
              <a:rPr sz="1800" spc="-145" dirty="0">
                <a:latin typeface="Lucida Sans Unicode"/>
                <a:cs typeface="Lucida Sans Unicode"/>
              </a:rPr>
              <a:t>2,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-185" dirty="0">
                <a:latin typeface="Lucida Sans Unicode"/>
                <a:cs typeface="Lucida Sans Unicode"/>
              </a:rPr>
              <a:t>.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12</a:t>
            </a:r>
            <a:r>
              <a:rPr sz="1800" spc="-114" dirty="0">
                <a:latin typeface="Lucida Sans Unicode"/>
                <a:cs typeface="Lucida Sans Unicode"/>
              </a:rPr>
              <a:t>6</a:t>
            </a:r>
            <a:r>
              <a:rPr sz="1800" spc="-18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133600"/>
            <a:ext cx="5905500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304800"/>
            <a:ext cx="2350007" cy="2819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4800" y="304800"/>
            <a:ext cx="6019800" cy="5910580"/>
          </a:xfrm>
          <a:custGeom>
            <a:avLst/>
            <a:gdLst/>
            <a:ahLst/>
            <a:cxnLst/>
            <a:rect l="l" t="t" r="r" b="b"/>
            <a:pathLst>
              <a:path w="6019800" h="5910580">
                <a:moveTo>
                  <a:pt x="6019800" y="0"/>
                </a:moveTo>
                <a:lnTo>
                  <a:pt x="0" y="0"/>
                </a:lnTo>
                <a:lnTo>
                  <a:pt x="0" y="5910072"/>
                </a:lnTo>
                <a:lnTo>
                  <a:pt x="6019800" y="5910072"/>
                </a:lnTo>
                <a:lnTo>
                  <a:pt x="60198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03987"/>
            <a:ext cx="5866765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Έχουμε </a:t>
            </a:r>
            <a:r>
              <a:rPr sz="1800" dirty="0">
                <a:latin typeface="Cambria"/>
                <a:cs typeface="Cambria"/>
              </a:rPr>
              <a:t>δύο 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ροβλήματα</a:t>
            </a:r>
            <a:r>
              <a:rPr sz="1800" spc="-55" dirty="0">
                <a:latin typeface="Lucida Sans Unicode"/>
                <a:cs typeface="Lucida Sans Unicode"/>
              </a:rPr>
              <a:t>: </a:t>
            </a:r>
            <a:r>
              <a:rPr sz="1800" spc="-85" dirty="0">
                <a:latin typeface="Lucida Sans Unicode"/>
                <a:cs typeface="Lucida Sans Unicode"/>
              </a:rPr>
              <a:t>π</a:t>
            </a:r>
            <a:r>
              <a:rPr sz="1800" spc="-85" dirty="0">
                <a:latin typeface="Cambria"/>
                <a:cs typeface="Cambria"/>
              </a:rPr>
              <a:t>ρώτον</a:t>
            </a:r>
            <a:r>
              <a:rPr sz="1800" spc="-85" dirty="0">
                <a:latin typeface="Lucida Sans Unicode"/>
                <a:cs typeface="Lucida Sans Unicode"/>
              </a:rPr>
              <a:t>, </a:t>
            </a:r>
            <a:r>
              <a:rPr sz="1800" spc="5" dirty="0">
                <a:latin typeface="Cambria"/>
                <a:cs typeface="Cambria"/>
              </a:rPr>
              <a:t>να </a:t>
            </a:r>
            <a:r>
              <a:rPr sz="1800" spc="-30" dirty="0">
                <a:latin typeface="Cambria"/>
                <a:cs typeface="Cambria"/>
              </a:rPr>
              <a:t>αντιμετω</a:t>
            </a:r>
            <a:r>
              <a:rPr sz="1800" spc="-30" dirty="0">
                <a:latin typeface="Lucida Sans Unicode"/>
                <a:cs typeface="Lucida Sans Unicode"/>
              </a:rPr>
              <a:t>π</a:t>
            </a:r>
            <a:r>
              <a:rPr sz="1800" spc="-30" dirty="0">
                <a:latin typeface="Cambria"/>
                <a:cs typeface="Cambria"/>
              </a:rPr>
              <a:t>ίσουμε </a:t>
            </a:r>
            <a:r>
              <a:rPr sz="1800" dirty="0">
                <a:latin typeface="Cambria"/>
                <a:cs typeface="Cambria"/>
              </a:rPr>
              <a:t>τον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άμεσο </a:t>
            </a:r>
            <a:r>
              <a:rPr sz="1800" dirty="0">
                <a:latin typeface="Cambria"/>
                <a:cs typeface="Cambria"/>
              </a:rPr>
              <a:t>κίνδυνο </a:t>
            </a:r>
            <a:r>
              <a:rPr sz="1800" spc="-50" dirty="0">
                <a:latin typeface="Cambria"/>
                <a:cs typeface="Cambria"/>
              </a:rPr>
              <a:t>και</a:t>
            </a:r>
            <a:r>
              <a:rPr sz="1800" spc="-50" dirty="0">
                <a:latin typeface="Lucida Sans Unicode"/>
                <a:cs typeface="Lucida Sans Unicode"/>
              </a:rPr>
              <a:t>, </a:t>
            </a:r>
            <a:r>
              <a:rPr sz="1800" spc="-20" dirty="0">
                <a:latin typeface="Cambria"/>
                <a:cs typeface="Cambria"/>
              </a:rPr>
              <a:t>δεύτερον</a:t>
            </a:r>
            <a:r>
              <a:rPr sz="1800" spc="-20" dirty="0">
                <a:latin typeface="Lucida Sans Unicode"/>
                <a:cs typeface="Lucida Sans Unicode"/>
              </a:rPr>
              <a:t>, </a:t>
            </a:r>
            <a:r>
              <a:rPr sz="1800" spc="10" dirty="0">
                <a:latin typeface="Cambria"/>
                <a:cs typeface="Cambria"/>
              </a:rPr>
              <a:t>να </a:t>
            </a:r>
            <a:r>
              <a:rPr sz="1800" spc="-5" dirty="0">
                <a:latin typeface="Cambria"/>
                <a:cs typeface="Cambria"/>
              </a:rPr>
              <a:t>βάλουμε </a:t>
            </a:r>
            <a:r>
              <a:rPr sz="1800" dirty="0">
                <a:latin typeface="Cambria"/>
                <a:cs typeface="Cambria"/>
              </a:rPr>
              <a:t>τα θεμέλια </a:t>
            </a:r>
            <a:r>
              <a:rPr sz="1800" spc="-5" dirty="0">
                <a:latin typeface="Cambria"/>
                <a:cs typeface="Cambria"/>
              </a:rPr>
              <a:t>ώστε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να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εξασφαλιστεί για </a:t>
            </a:r>
            <a:r>
              <a:rPr sz="1800" spc="-5" dirty="0">
                <a:latin typeface="Cambria"/>
                <a:cs typeface="Cambria"/>
              </a:rPr>
              <a:t>όλους μια </a:t>
            </a:r>
            <a:r>
              <a:rPr sz="1800" dirty="0">
                <a:latin typeface="Cambria"/>
                <a:cs typeface="Cambria"/>
              </a:rPr>
              <a:t>μόνιμη </a:t>
            </a:r>
            <a:r>
              <a:rPr sz="1800" spc="-50" dirty="0">
                <a:latin typeface="Cambria"/>
                <a:cs typeface="Cambria"/>
              </a:rPr>
              <a:t>α</a:t>
            </a:r>
            <a:r>
              <a:rPr sz="1800" spc="-50" dirty="0">
                <a:latin typeface="Lucida Sans Unicode"/>
                <a:cs typeface="Lucida Sans Unicode"/>
              </a:rPr>
              <a:t>π</a:t>
            </a:r>
            <a:r>
              <a:rPr sz="1800" spc="-50" dirty="0">
                <a:latin typeface="Cambria"/>
                <a:cs typeface="Cambria"/>
              </a:rPr>
              <a:t>ασχόληση</a:t>
            </a:r>
            <a:r>
              <a:rPr sz="1800" spc="-50" dirty="0">
                <a:latin typeface="Lucida Sans Unicode"/>
                <a:cs typeface="Lucida Sans Unicode"/>
              </a:rPr>
              <a:t>. </a:t>
            </a:r>
            <a:r>
              <a:rPr sz="1800" spc="-5" dirty="0">
                <a:latin typeface="Cambria"/>
                <a:cs typeface="Cambria"/>
              </a:rPr>
              <a:t>Όσον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αφορά</a:t>
            </a:r>
            <a:r>
              <a:rPr sz="1800" dirty="0">
                <a:latin typeface="Cambria"/>
                <a:cs typeface="Cambria"/>
              </a:rPr>
              <a:t> την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άμεση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ανακούφιση</a:t>
            </a:r>
            <a:r>
              <a:rPr sz="1800" spc="-15" dirty="0">
                <a:latin typeface="Lucida Sans Unicode"/>
                <a:cs typeface="Lucida Sans Unicode"/>
              </a:rPr>
              <a:t>,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Cambria"/>
                <a:cs typeface="Cambria"/>
              </a:rPr>
              <a:t>ρώτη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αρχή</a:t>
            </a:r>
            <a:r>
              <a:rPr sz="1800" dirty="0">
                <a:latin typeface="Cambria"/>
                <a:cs typeface="Cambria"/>
              </a:rPr>
              <a:t> είναι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ότι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αυτό</a:t>
            </a:r>
            <a:r>
              <a:rPr sz="1800" dirty="0">
                <a:latin typeface="Cambria"/>
                <a:cs typeface="Cambria"/>
              </a:rPr>
              <a:t> το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έθνος</a:t>
            </a:r>
            <a:r>
              <a:rPr sz="1800" spc="-30" dirty="0">
                <a:latin typeface="Lucida Sans Unicode"/>
                <a:cs typeface="Lucida Sans Unicode"/>
              </a:rPr>
              <a:t>, </a:t>
            </a:r>
            <a:r>
              <a:rPr sz="1800" spc="-5" dirty="0">
                <a:latin typeface="Cambria"/>
                <a:cs typeface="Cambria"/>
              </a:rPr>
              <a:t>αυτή</a:t>
            </a:r>
            <a:r>
              <a:rPr sz="1800" dirty="0">
                <a:latin typeface="Cambria"/>
                <a:cs typeface="Cambria"/>
              </a:rPr>
              <a:t> η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εθνική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κυβέρνηση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αν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ροτιμάτε</a:t>
            </a:r>
            <a:r>
              <a:rPr sz="1800" spc="-55" dirty="0">
                <a:latin typeface="Lucida Sans Unicode"/>
                <a:cs typeface="Lucida Sans Unicode"/>
              </a:rPr>
              <a:t>, 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Cambria"/>
                <a:cs typeface="Cambria"/>
              </a:rPr>
              <a:t>οφείλει να </a:t>
            </a:r>
            <a:r>
              <a:rPr sz="1800" spc="-5" dirty="0">
                <a:latin typeface="Cambria"/>
                <a:cs typeface="Cambria"/>
              </a:rPr>
              <a:t>λάβει </a:t>
            </a:r>
            <a:r>
              <a:rPr sz="1800" dirty="0">
                <a:latin typeface="Cambria"/>
                <a:cs typeface="Cambria"/>
              </a:rPr>
              <a:t>όλα τα μέτρα ώστε κανένας 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ολίτης</a:t>
            </a:r>
            <a:r>
              <a:rPr sz="1800" spc="28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να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μην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π</a:t>
            </a:r>
            <a:r>
              <a:rPr sz="1800" spc="-65" dirty="0">
                <a:latin typeface="Cambria"/>
                <a:cs typeface="Cambria"/>
              </a:rPr>
              <a:t>εινάσει</a:t>
            </a:r>
            <a:r>
              <a:rPr sz="1800" spc="-65" dirty="0">
                <a:latin typeface="Lucida Sans Unicode"/>
                <a:cs typeface="Lucida Sans Unicode"/>
              </a:rPr>
              <a:t>. </a:t>
            </a:r>
            <a:r>
              <a:rPr sz="1800" spc="-5" dirty="0">
                <a:latin typeface="Cambria"/>
                <a:cs typeface="Cambria"/>
              </a:rPr>
              <a:t>Εκτός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30" dirty="0">
                <a:latin typeface="Cambria"/>
                <a:cs typeface="Cambria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π</a:t>
            </a:r>
            <a:r>
              <a:rPr sz="1800" spc="-130" dirty="0">
                <a:latin typeface="Cambria"/>
                <a:cs typeface="Cambria"/>
              </a:rPr>
              <a:t>ό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π</a:t>
            </a:r>
            <a:r>
              <a:rPr sz="1800" spc="-75" dirty="0">
                <a:latin typeface="Cambria"/>
                <a:cs typeface="Cambria"/>
              </a:rPr>
              <a:t>αροχή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αυτής</a:t>
            </a:r>
            <a:r>
              <a:rPr sz="1800" dirty="0">
                <a:latin typeface="Cambria"/>
                <a:cs typeface="Cambria"/>
              </a:rPr>
              <a:t> της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άμεσης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ανακούφισης</a:t>
            </a:r>
            <a:r>
              <a:rPr sz="1800" spc="-15" dirty="0">
                <a:latin typeface="Lucida Sans Unicode"/>
                <a:cs typeface="Lucida Sans Unicode"/>
              </a:rPr>
              <a:t>,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ομοσ</a:t>
            </a:r>
            <a:r>
              <a:rPr sz="1800" spc="-35" dirty="0">
                <a:latin typeface="Lucida Sans Unicode"/>
                <a:cs typeface="Lucida Sans Unicode"/>
              </a:rPr>
              <a:t>π</a:t>
            </a:r>
            <a:r>
              <a:rPr sz="1800" spc="-35" dirty="0">
                <a:latin typeface="Cambria"/>
                <a:cs typeface="Cambria"/>
              </a:rPr>
              <a:t>ονδιακή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κυβέρνηση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θα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25" dirty="0">
                <a:latin typeface="Lucida Sans Unicode"/>
                <a:cs typeface="Lucida Sans Unicode"/>
              </a:rPr>
              <a:t>π</a:t>
            </a:r>
            <a:r>
              <a:rPr sz="1800" spc="-125" dirty="0">
                <a:latin typeface="Cambria"/>
                <a:cs typeface="Cambria"/>
              </a:rPr>
              <a:t>ρέ</a:t>
            </a:r>
            <a:r>
              <a:rPr sz="1800" spc="-125" dirty="0">
                <a:latin typeface="Lucida Sans Unicode"/>
                <a:cs typeface="Lucida Sans Unicode"/>
              </a:rPr>
              <a:t>π</a:t>
            </a:r>
            <a:r>
              <a:rPr sz="1800" spc="-125" dirty="0">
                <a:latin typeface="Cambria"/>
                <a:cs typeface="Cambria"/>
              </a:rPr>
              <a:t>ει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είναι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υ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οχρεωμένη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να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π</a:t>
            </a:r>
            <a:r>
              <a:rPr sz="1800" spc="-60" dirty="0">
                <a:latin typeface="Cambria"/>
                <a:cs typeface="Cambria"/>
              </a:rPr>
              <a:t>αρέχει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ροσωρινή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εργασία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80" dirty="0">
                <a:latin typeface="Cambria"/>
                <a:cs typeface="Cambria"/>
              </a:rPr>
              <a:t>ο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Cambria"/>
                <a:cs typeface="Cambria"/>
              </a:rPr>
              <a:t>ουδή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Cambria"/>
                <a:cs typeface="Cambria"/>
              </a:rPr>
              <a:t>οτε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είναι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δυνατόν</a:t>
            </a:r>
            <a:r>
              <a:rPr sz="1800" spc="-25" dirty="0">
                <a:latin typeface="Lucida Sans Unicode"/>
                <a:cs typeface="Lucida Sans Unicode"/>
              </a:rPr>
              <a:t>.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Cambria"/>
                <a:cs typeface="Cambria"/>
              </a:rPr>
              <a:t>Τόσο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εσείς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όσο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κι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εγώ </a:t>
            </a:r>
            <a:r>
              <a:rPr sz="1800" dirty="0">
                <a:latin typeface="Cambria"/>
                <a:cs typeface="Cambria"/>
              </a:rPr>
              <a:t> γνωρίζουμε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ότι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στα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εθνικά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δάση</a:t>
            </a:r>
            <a:r>
              <a:rPr sz="1800" spc="-40" dirty="0">
                <a:latin typeface="Lucida Sans Unicode"/>
                <a:cs typeface="Lucida Sans Unicode"/>
              </a:rPr>
              <a:t>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π</a:t>
            </a:r>
            <a:r>
              <a:rPr sz="1800" spc="-60" dirty="0">
                <a:latin typeface="Cambria"/>
                <a:cs typeface="Cambria"/>
              </a:rPr>
              <a:t>ρόληψη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π</a:t>
            </a:r>
            <a:r>
              <a:rPr sz="1800" spc="-60" dirty="0">
                <a:latin typeface="Cambria"/>
                <a:cs typeface="Cambria"/>
              </a:rPr>
              <a:t>λημμυρών</a:t>
            </a:r>
            <a:r>
              <a:rPr sz="1800" spc="-60" dirty="0">
                <a:latin typeface="Lucida Sans Unicode"/>
                <a:cs typeface="Lucida Sans Unicode"/>
              </a:rPr>
              <a:t>, </a:t>
            </a:r>
            <a:r>
              <a:rPr sz="1800" dirty="0">
                <a:latin typeface="Cambria"/>
                <a:cs typeface="Cambria"/>
              </a:rPr>
              <a:t>στην </a:t>
            </a:r>
            <a:r>
              <a:rPr sz="1800" spc="-50" dirty="0">
                <a:latin typeface="Cambria"/>
                <a:cs typeface="Cambria"/>
              </a:rPr>
              <a:t>εκ</a:t>
            </a:r>
            <a:r>
              <a:rPr sz="1800" spc="-50" dirty="0">
                <a:latin typeface="Lucida Sans Unicode"/>
                <a:cs typeface="Lucida Sans Unicode"/>
              </a:rPr>
              <a:t>π</a:t>
            </a:r>
            <a:r>
              <a:rPr sz="1800" spc="-50" dirty="0">
                <a:latin typeface="Cambria"/>
                <a:cs typeface="Cambria"/>
              </a:rPr>
              <a:t>όνηση </a:t>
            </a:r>
            <a:r>
              <a:rPr sz="1800" dirty="0">
                <a:latin typeface="Cambria"/>
                <a:cs typeface="Cambria"/>
              </a:rPr>
              <a:t>των 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ρογραμμάτων </a:t>
            </a:r>
            <a:r>
              <a:rPr sz="1800" spc="5" dirty="0">
                <a:latin typeface="Cambria"/>
                <a:cs typeface="Cambria"/>
              </a:rPr>
              <a:t>υδάτινων 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οδών </a:t>
            </a:r>
            <a:r>
              <a:rPr sz="1800" spc="-130" dirty="0">
                <a:latin typeface="Lucida Sans Unicode"/>
                <a:cs typeface="Lucida Sans Unicode"/>
              </a:rPr>
              <a:t>π</a:t>
            </a:r>
            <a:r>
              <a:rPr sz="1800" spc="-130" dirty="0">
                <a:latin typeface="Cambria"/>
                <a:cs typeface="Cambria"/>
              </a:rPr>
              <a:t>ου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έχουν εγκριθεί </a:t>
            </a:r>
            <a:r>
              <a:rPr sz="1800" dirty="0">
                <a:latin typeface="Cambria"/>
                <a:cs typeface="Cambria"/>
              </a:rPr>
              <a:t>ήδη και έχουν </a:t>
            </a:r>
            <a:r>
              <a:rPr sz="1800" spc="-35" dirty="0">
                <a:latin typeface="Lucida Sans Unicode"/>
                <a:cs typeface="Lucida Sans Unicode"/>
              </a:rPr>
              <a:t>π</a:t>
            </a:r>
            <a:r>
              <a:rPr sz="1800" spc="-35" dirty="0">
                <a:latin typeface="Cambria"/>
                <a:cs typeface="Cambria"/>
              </a:rPr>
              <a:t>ρογραμματιστεί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αλλά </a:t>
            </a:r>
            <a:r>
              <a:rPr sz="1800" dirty="0">
                <a:latin typeface="Cambria"/>
                <a:cs typeface="Cambria"/>
              </a:rPr>
              <a:t>δεν έχουν </a:t>
            </a:r>
            <a:r>
              <a:rPr sz="1800" spc="-20" dirty="0">
                <a:latin typeface="Cambria"/>
                <a:cs typeface="Cambria"/>
              </a:rPr>
              <a:t>εκτελεσθεί</a:t>
            </a:r>
            <a:r>
              <a:rPr sz="1800" spc="-20" dirty="0">
                <a:latin typeface="Lucida Sans Unicode"/>
                <a:cs typeface="Lucida Sans Unicode"/>
              </a:rPr>
              <a:t>, </a:t>
            </a:r>
            <a:r>
              <a:rPr sz="1800" spc="-5" dirty="0">
                <a:latin typeface="Cambria"/>
                <a:cs typeface="Cambria"/>
              </a:rPr>
              <a:t>σε </a:t>
            </a:r>
            <a:r>
              <a:rPr sz="1800" dirty="0">
                <a:latin typeface="Cambria"/>
                <a:cs typeface="Cambria"/>
              </a:rPr>
              <a:t>όλα </a:t>
            </a:r>
            <a:r>
              <a:rPr sz="1800" spc="-5" dirty="0">
                <a:latin typeface="Cambria"/>
                <a:cs typeface="Cambria"/>
              </a:rPr>
              <a:t>αυτά </a:t>
            </a:r>
            <a:r>
              <a:rPr sz="1800" dirty="0">
                <a:latin typeface="Cambria"/>
                <a:cs typeface="Cambria"/>
              </a:rPr>
              <a:t>τα έργα δεκάδες </a:t>
            </a:r>
            <a:r>
              <a:rPr sz="1800" spc="5" dirty="0">
                <a:latin typeface="Cambria"/>
                <a:cs typeface="Cambria"/>
              </a:rPr>
              <a:t> χιλιάδες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</a:t>
            </a:r>
            <a:r>
              <a:rPr sz="1800" spc="5" dirty="0">
                <a:latin typeface="Cambria"/>
                <a:cs typeface="Cambria"/>
              </a:rPr>
              <a:t> ακόμα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εκατοντάδες</a:t>
            </a:r>
            <a:r>
              <a:rPr sz="1800" spc="5" dirty="0">
                <a:latin typeface="Cambria"/>
                <a:cs typeface="Cambria"/>
              </a:rPr>
              <a:t> χιλιάδες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άνεργων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συμ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ολιτών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μας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μ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ορούν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ροσωρινά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να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α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ασχοληθούν</a:t>
            </a:r>
            <a:r>
              <a:rPr sz="1800" spc="-4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76200" algn="just">
              <a:lnSpc>
                <a:spcPct val="100000"/>
              </a:lnSpc>
              <a:spcBef>
                <a:spcPts val="10"/>
              </a:spcBef>
            </a:pPr>
            <a:r>
              <a:rPr sz="1800" b="1" spc="-5" dirty="0">
                <a:latin typeface="Cambria"/>
                <a:cs typeface="Cambria"/>
              </a:rPr>
              <a:t>Φραγκλίνος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Ρούζβελτ</a:t>
            </a:r>
            <a:r>
              <a:rPr sz="1800" b="1" spc="-40" dirty="0">
                <a:latin typeface="Arial"/>
                <a:cs typeface="Arial"/>
              </a:rPr>
              <a:t>,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Cambria"/>
                <a:cs typeface="Cambria"/>
              </a:rPr>
              <a:t>Λόγος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Βοστόνη</a:t>
            </a:r>
            <a:r>
              <a:rPr sz="1800" spc="-25" dirty="0">
                <a:latin typeface="Lucida Sans Unicode"/>
                <a:cs typeface="Lucida Sans Unicode"/>
              </a:rPr>
              <a:t>,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Cambria"/>
                <a:cs typeface="Cambria"/>
              </a:rPr>
              <a:t>Οκτώβριος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800" spc="-125" dirty="0">
                <a:latin typeface="Lucida Sans Unicode"/>
                <a:cs typeface="Lucida Sans Unicode"/>
              </a:rPr>
              <a:t>1932.</a:t>
            </a:r>
            <a:r>
              <a:rPr sz="1800" spc="-15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Cambria"/>
                <a:cs typeface="Cambria"/>
              </a:rPr>
              <a:t>Πηγή</a:t>
            </a:r>
            <a:r>
              <a:rPr sz="1800" spc="-45" dirty="0">
                <a:latin typeface="Lucida Sans Unicode"/>
                <a:cs typeface="Lucida Sans Unicode"/>
              </a:rPr>
              <a:t>: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  <a:hlinkClick r:id="rId3"/>
              </a:rPr>
              <a:t>www.spartacus.schoolnet.co.uk/</a:t>
            </a:r>
            <a:endParaRPr sz="18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2160"/>
              </a:spcBef>
            </a:pPr>
            <a:r>
              <a:rPr sz="1800" spc="-5" dirty="0">
                <a:latin typeface="Cambria"/>
                <a:cs typeface="Cambria"/>
              </a:rPr>
              <a:t>Αφού</a:t>
            </a:r>
            <a:r>
              <a:rPr sz="1800" spc="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διαβάσετε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3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ακόλουθη</a:t>
            </a:r>
            <a:r>
              <a:rPr sz="1800" spc="380" dirty="0">
                <a:latin typeface="Cambria"/>
                <a:cs typeface="Cambria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π</a:t>
            </a:r>
            <a:r>
              <a:rPr sz="1800" spc="-114" dirty="0">
                <a:latin typeface="Cambria"/>
                <a:cs typeface="Cambria"/>
              </a:rPr>
              <a:t>ηγή</a:t>
            </a:r>
            <a:r>
              <a:rPr sz="1800" spc="-114" dirty="0">
                <a:latin typeface="Lucida Sans Unicode"/>
                <a:cs typeface="Lucida Sans Unicode"/>
              </a:rPr>
              <a:t>,</a:t>
            </a:r>
            <a:r>
              <a:rPr sz="1800" spc="210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Cambria"/>
                <a:cs typeface="Cambria"/>
              </a:rPr>
              <a:t>να</a:t>
            </a:r>
            <a:r>
              <a:rPr sz="1800" spc="3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σχολιάσετε</a:t>
            </a:r>
            <a:r>
              <a:rPr sz="1800" spc="3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την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ολ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τ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κή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“</a:t>
            </a:r>
            <a:r>
              <a:rPr sz="1800" spc="-175" dirty="0">
                <a:latin typeface="Lucida Sans Unicode"/>
                <a:cs typeface="Lucida Sans Unicode"/>
              </a:rPr>
              <a:t>ne</a:t>
            </a:r>
            <a:r>
              <a:rPr sz="1800" spc="-225" dirty="0">
                <a:latin typeface="Lucida Sans Unicode"/>
                <a:cs typeface="Lucida Sans Unicode"/>
              </a:rPr>
              <a:t>w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de</a:t>
            </a:r>
            <a:r>
              <a:rPr sz="1800" spc="-100" dirty="0">
                <a:latin typeface="Lucida Sans Unicode"/>
                <a:cs typeface="Lucida Sans Unicode"/>
              </a:rPr>
              <a:t>a</a:t>
            </a:r>
            <a:r>
              <a:rPr sz="1800" spc="-165" dirty="0">
                <a:latin typeface="Lucida Sans Unicode"/>
                <a:cs typeface="Lucida Sans Unicode"/>
              </a:rPr>
              <a:t>l</a:t>
            </a:r>
            <a:r>
              <a:rPr sz="1800" spc="-30" dirty="0">
                <a:latin typeface="Lucida Sans Unicode"/>
                <a:cs typeface="Lucida Sans Unicode"/>
              </a:rPr>
              <a:t>”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763000" cy="2308860"/>
          </a:xfrm>
          <a:custGeom>
            <a:avLst/>
            <a:gdLst/>
            <a:ahLst/>
            <a:cxnLst/>
            <a:rect l="l" t="t" r="r" b="b"/>
            <a:pathLst>
              <a:path w="8763000" h="2308860">
                <a:moveTo>
                  <a:pt x="8763000" y="0"/>
                </a:moveTo>
                <a:lnTo>
                  <a:pt x="0" y="0"/>
                </a:lnTo>
                <a:lnTo>
                  <a:pt x="0" y="2308860"/>
                </a:lnTo>
                <a:lnTo>
                  <a:pt x="8763000" y="2308860"/>
                </a:lnTo>
                <a:lnTo>
                  <a:pt x="876300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39528"/>
            <a:ext cx="8607425" cy="19608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800" i="1" spc="-5" dirty="0">
                <a:latin typeface="Cambria"/>
                <a:cs typeface="Cambria"/>
              </a:rPr>
              <a:t>Ως </a:t>
            </a:r>
            <a:r>
              <a:rPr sz="1900" i="1" spc="-60" dirty="0">
                <a:latin typeface="Arial"/>
                <a:cs typeface="Arial"/>
              </a:rPr>
              <a:t>π</a:t>
            </a:r>
            <a:r>
              <a:rPr sz="1800" i="1" spc="-60" dirty="0">
                <a:latin typeface="Cambria"/>
                <a:cs typeface="Cambria"/>
              </a:rPr>
              <a:t>ρος </a:t>
            </a:r>
            <a:r>
              <a:rPr sz="1800" i="1" dirty="0">
                <a:latin typeface="Cambria"/>
                <a:cs typeface="Cambria"/>
              </a:rPr>
              <a:t>την </a:t>
            </a:r>
            <a:r>
              <a:rPr sz="1800" i="1" spc="-5" dirty="0">
                <a:latin typeface="Cambria"/>
                <a:cs typeface="Cambria"/>
              </a:rPr>
              <a:t>άμεση ανακούφιση </a:t>
            </a:r>
            <a:r>
              <a:rPr sz="1900" i="1" spc="-50" dirty="0">
                <a:latin typeface="Arial"/>
                <a:cs typeface="Arial"/>
              </a:rPr>
              <a:t>[</a:t>
            </a:r>
            <a:r>
              <a:rPr sz="1800" i="1" spc="-50" dirty="0">
                <a:latin typeface="Cambria"/>
                <a:cs typeface="Cambria"/>
              </a:rPr>
              <a:t>α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ό </a:t>
            </a:r>
            <a:r>
              <a:rPr sz="1800" i="1" dirty="0">
                <a:latin typeface="Cambria"/>
                <a:cs typeface="Cambria"/>
              </a:rPr>
              <a:t>την </a:t>
            </a:r>
            <a:r>
              <a:rPr sz="1800" i="1" spc="-5" dirty="0">
                <a:latin typeface="Cambria"/>
                <a:cs typeface="Cambria"/>
              </a:rPr>
              <a:t>οικονομική </a:t>
            </a:r>
            <a:r>
              <a:rPr sz="1800" i="1" spc="-25" dirty="0">
                <a:latin typeface="Cambria"/>
                <a:cs typeface="Cambria"/>
              </a:rPr>
              <a:t>καταστρο</a:t>
            </a:r>
            <a:r>
              <a:rPr sz="1800" spc="-25" dirty="0">
                <a:latin typeface="Cambria"/>
                <a:cs typeface="Cambria"/>
              </a:rPr>
              <a:t>φή</a:t>
            </a:r>
            <a:r>
              <a:rPr sz="1800" spc="-25" dirty="0">
                <a:latin typeface="Lucida Sans Unicode"/>
                <a:cs typeface="Lucida Sans Unicode"/>
              </a:rPr>
              <a:t>] </a:t>
            </a:r>
            <a:r>
              <a:rPr sz="1800" i="1" dirty="0">
                <a:latin typeface="Cambria"/>
                <a:cs typeface="Cambria"/>
              </a:rPr>
              <a:t>βασική </a:t>
            </a:r>
            <a:r>
              <a:rPr sz="1800" i="1" spc="-20" dirty="0">
                <a:latin typeface="Cambria"/>
                <a:cs typeface="Cambria"/>
              </a:rPr>
              <a:t>αρχή </a:t>
            </a:r>
            <a:r>
              <a:rPr sz="1800" i="1" spc="-5" dirty="0">
                <a:latin typeface="Cambria"/>
                <a:cs typeface="Cambria"/>
              </a:rPr>
              <a:t>είναι </a:t>
            </a:r>
            <a:r>
              <a:rPr sz="1800" i="1" spc="-15" dirty="0">
                <a:latin typeface="Cambria"/>
                <a:cs typeface="Cambria"/>
              </a:rPr>
              <a:t>ότι 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70" dirty="0">
                <a:latin typeface="Arial"/>
                <a:cs typeface="Arial"/>
              </a:rPr>
              <a:t>[...] </a:t>
            </a:r>
            <a:r>
              <a:rPr sz="1800" i="1" spc="-10" dirty="0">
                <a:latin typeface="Cambria"/>
                <a:cs typeface="Cambria"/>
              </a:rPr>
              <a:t>αυτή </a:t>
            </a:r>
            <a:r>
              <a:rPr sz="1800" i="1" dirty="0">
                <a:latin typeface="Cambria"/>
                <a:cs typeface="Cambria"/>
              </a:rPr>
              <a:t>η </a:t>
            </a:r>
            <a:r>
              <a:rPr sz="1900" i="1" spc="-70" dirty="0">
                <a:latin typeface="Arial"/>
                <a:cs typeface="Arial"/>
              </a:rPr>
              <a:t>[...] </a:t>
            </a:r>
            <a:r>
              <a:rPr sz="1800" i="1" dirty="0">
                <a:latin typeface="Cambria"/>
                <a:cs typeface="Cambria"/>
              </a:rPr>
              <a:t>κυβέρνηση </a:t>
            </a:r>
            <a:r>
              <a:rPr sz="1900" i="1" spc="-220" dirty="0">
                <a:latin typeface="Arial"/>
                <a:cs typeface="Arial"/>
              </a:rPr>
              <a:t>[…] </a:t>
            </a:r>
            <a:r>
              <a:rPr sz="1800" i="1" spc="-5" dirty="0">
                <a:latin typeface="Cambria"/>
                <a:cs typeface="Cambria"/>
              </a:rPr>
              <a:t>οφείλει </a:t>
            </a:r>
            <a:r>
              <a:rPr sz="1800" i="1" dirty="0">
                <a:latin typeface="Cambria"/>
                <a:cs typeface="Cambria"/>
              </a:rPr>
              <a:t>να </a:t>
            </a:r>
            <a:r>
              <a:rPr sz="1800" i="1" spc="-10" dirty="0">
                <a:latin typeface="Cambria"/>
                <a:cs typeface="Cambria"/>
              </a:rPr>
              <a:t>εξασφαλίσει </a:t>
            </a:r>
            <a:r>
              <a:rPr sz="1800" i="1" spc="-15" dirty="0">
                <a:latin typeface="Cambria"/>
                <a:cs typeface="Cambria"/>
              </a:rPr>
              <a:t>ότι </a:t>
            </a:r>
            <a:r>
              <a:rPr sz="1800" i="1" spc="-5" dirty="0">
                <a:latin typeface="Cambria"/>
                <a:cs typeface="Cambria"/>
              </a:rPr>
              <a:t>κανένας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ολίτης </a:t>
            </a:r>
            <a:r>
              <a:rPr sz="1800" i="1" spc="-5" dirty="0">
                <a:latin typeface="Cambria"/>
                <a:cs typeface="Cambria"/>
              </a:rPr>
              <a:t>δε </a:t>
            </a:r>
            <a:r>
              <a:rPr sz="1800" i="1" dirty="0">
                <a:latin typeface="Cambria"/>
                <a:cs typeface="Cambria"/>
              </a:rPr>
              <a:t>θα 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εινάσει</a:t>
            </a:r>
            <a:r>
              <a:rPr sz="1900" i="1" spc="-50" dirty="0">
                <a:latin typeface="Arial"/>
                <a:cs typeface="Arial"/>
              </a:rPr>
              <a:t>. 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Ε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ίσης </a:t>
            </a:r>
            <a:r>
              <a:rPr sz="1900" i="1" spc="-70" dirty="0">
                <a:latin typeface="Arial"/>
                <a:cs typeface="Arial"/>
              </a:rPr>
              <a:t>[...] </a:t>
            </a:r>
            <a:r>
              <a:rPr sz="1800" i="1" dirty="0">
                <a:latin typeface="Cambria"/>
                <a:cs typeface="Cambria"/>
              </a:rPr>
              <a:t>η </a:t>
            </a:r>
            <a:r>
              <a:rPr sz="1900" i="1" spc="-70" dirty="0">
                <a:latin typeface="Arial"/>
                <a:cs typeface="Arial"/>
              </a:rPr>
              <a:t>[...] </a:t>
            </a:r>
            <a:r>
              <a:rPr sz="1800" i="1" spc="-5" dirty="0">
                <a:latin typeface="Cambria"/>
                <a:cs typeface="Cambria"/>
              </a:rPr>
              <a:t>κυβέρνηση </a:t>
            </a:r>
            <a:r>
              <a:rPr sz="1900" i="1" spc="-80" dirty="0">
                <a:latin typeface="Arial"/>
                <a:cs typeface="Arial"/>
              </a:rPr>
              <a:t>π</a:t>
            </a:r>
            <a:r>
              <a:rPr sz="1800" i="1" spc="-80" dirty="0">
                <a:latin typeface="Cambria"/>
                <a:cs typeface="Cambria"/>
              </a:rPr>
              <a:t>ρέ</a:t>
            </a:r>
            <a:r>
              <a:rPr sz="1900" i="1" spc="-80" dirty="0">
                <a:latin typeface="Arial"/>
                <a:cs typeface="Arial"/>
              </a:rPr>
              <a:t>π</a:t>
            </a:r>
            <a:r>
              <a:rPr sz="1800" i="1" spc="-80" dirty="0">
                <a:latin typeface="Cambria"/>
                <a:cs typeface="Cambria"/>
              </a:rPr>
              <a:t>ει</a:t>
            </a:r>
            <a:r>
              <a:rPr sz="1800" i="1" spc="-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 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ροσφέρει </a:t>
            </a:r>
            <a:r>
              <a:rPr sz="1900" i="1" spc="-75" dirty="0">
                <a:latin typeface="Arial"/>
                <a:cs typeface="Arial"/>
              </a:rPr>
              <a:t>[...] </a:t>
            </a:r>
            <a:r>
              <a:rPr sz="1800" i="1" spc="-10" dirty="0">
                <a:latin typeface="Cambria"/>
                <a:cs typeface="Cambria"/>
              </a:rPr>
              <a:t>εργασία </a:t>
            </a:r>
            <a:r>
              <a:rPr sz="1800" i="1" spc="-65" dirty="0">
                <a:latin typeface="Cambria"/>
                <a:cs typeface="Cambria"/>
              </a:rPr>
              <a:t>ό</a:t>
            </a:r>
            <a:r>
              <a:rPr sz="1900" i="1" spc="-65" dirty="0">
                <a:latin typeface="Arial"/>
                <a:cs typeface="Arial"/>
              </a:rPr>
              <a:t>π</a:t>
            </a:r>
            <a:r>
              <a:rPr sz="1800" i="1" spc="-65" dirty="0">
                <a:latin typeface="Cambria"/>
                <a:cs typeface="Cambria"/>
              </a:rPr>
              <a:t>ου </a:t>
            </a:r>
            <a:r>
              <a:rPr sz="1800" i="1" spc="-30" dirty="0">
                <a:latin typeface="Cambria"/>
                <a:cs typeface="Cambria"/>
              </a:rPr>
              <a:t>αυτό </a:t>
            </a:r>
            <a:r>
              <a:rPr sz="1800" i="1" spc="-5" dirty="0">
                <a:latin typeface="Cambria"/>
                <a:cs typeface="Cambria"/>
              </a:rPr>
              <a:t>είναι </a:t>
            </a:r>
            <a:r>
              <a:rPr sz="1800" i="1" spc="-35" dirty="0">
                <a:latin typeface="Cambria"/>
                <a:cs typeface="Cambria"/>
              </a:rPr>
              <a:t>δυνατό</a:t>
            </a:r>
            <a:r>
              <a:rPr sz="1900" i="1" spc="-35" dirty="0">
                <a:latin typeface="Arial"/>
                <a:cs typeface="Arial"/>
              </a:rPr>
              <a:t>. </a:t>
            </a:r>
            <a:r>
              <a:rPr sz="1900" i="1" spc="-30" dirty="0">
                <a:latin typeface="Arial"/>
                <a:cs typeface="Arial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Εσείς </a:t>
            </a:r>
            <a:r>
              <a:rPr sz="1800" i="1" dirty="0">
                <a:latin typeface="Cambria"/>
                <a:cs typeface="Cambria"/>
              </a:rPr>
              <a:t>κι </a:t>
            </a:r>
            <a:r>
              <a:rPr sz="1800" i="1" spc="-5" dirty="0">
                <a:latin typeface="Cambria"/>
                <a:cs typeface="Cambria"/>
              </a:rPr>
              <a:t>εγώ </a:t>
            </a:r>
            <a:r>
              <a:rPr sz="1800" i="1" spc="-10" dirty="0">
                <a:latin typeface="Cambria"/>
                <a:cs typeface="Cambria"/>
              </a:rPr>
              <a:t>γνωρίζουμε </a:t>
            </a:r>
            <a:r>
              <a:rPr sz="1800" i="1" spc="-15" dirty="0">
                <a:latin typeface="Cambria"/>
                <a:cs typeface="Cambria"/>
              </a:rPr>
              <a:t>ότι </a:t>
            </a:r>
            <a:r>
              <a:rPr sz="1800" i="1" spc="-5" dirty="0">
                <a:latin typeface="Cambria"/>
                <a:cs typeface="Cambria"/>
              </a:rPr>
              <a:t>για </a:t>
            </a:r>
            <a:r>
              <a:rPr sz="1800" i="1" spc="-55" dirty="0">
                <a:latin typeface="Cambria"/>
                <a:cs typeface="Cambria"/>
              </a:rPr>
              <a:t>τα </a:t>
            </a:r>
            <a:r>
              <a:rPr sz="1800" i="1" spc="-10" dirty="0">
                <a:latin typeface="Cambria"/>
                <a:cs typeface="Cambria"/>
              </a:rPr>
              <a:t>εθνικά </a:t>
            </a:r>
            <a:r>
              <a:rPr sz="1800" i="1" spc="-35" dirty="0">
                <a:latin typeface="Cambria"/>
                <a:cs typeface="Cambria"/>
              </a:rPr>
              <a:t>δάση</a:t>
            </a:r>
            <a:r>
              <a:rPr sz="1900" i="1" spc="-35" dirty="0">
                <a:latin typeface="Arial"/>
                <a:cs typeface="Arial"/>
              </a:rPr>
              <a:t>, </a:t>
            </a:r>
            <a:r>
              <a:rPr sz="1800" i="1" dirty="0">
                <a:latin typeface="Cambria"/>
                <a:cs typeface="Cambria"/>
              </a:rPr>
              <a:t>για την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ρόληψη </a:t>
            </a:r>
            <a:r>
              <a:rPr sz="1800" i="1" spc="-85" dirty="0">
                <a:latin typeface="Cambria"/>
                <a:cs typeface="Cambria"/>
              </a:rPr>
              <a:t>α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ό </a:t>
            </a:r>
            <a:r>
              <a:rPr sz="1800" i="1" dirty="0">
                <a:latin typeface="Cambria"/>
                <a:cs typeface="Cambria"/>
              </a:rPr>
              <a:t>τις 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λημμύρες </a:t>
            </a:r>
            <a:r>
              <a:rPr sz="1800" i="1" spc="-5" dirty="0">
                <a:latin typeface="Cambria"/>
                <a:cs typeface="Cambria"/>
              </a:rPr>
              <a:t>και </a:t>
            </a:r>
            <a:r>
              <a:rPr sz="1800" i="1" dirty="0">
                <a:latin typeface="Cambria"/>
                <a:cs typeface="Cambria"/>
              </a:rPr>
              <a:t> για τις </a:t>
            </a:r>
            <a:r>
              <a:rPr sz="1800" i="1" spc="-10" dirty="0">
                <a:latin typeface="Cambria"/>
                <a:cs typeface="Cambria"/>
              </a:rPr>
              <a:t>εργασίες </a:t>
            </a:r>
            <a:r>
              <a:rPr sz="1800" i="1" dirty="0">
                <a:latin typeface="Cambria"/>
                <a:cs typeface="Cambria"/>
              </a:rPr>
              <a:t>για </a:t>
            </a:r>
            <a:r>
              <a:rPr sz="1800" i="1" spc="-50" dirty="0">
                <a:latin typeface="Cambria"/>
                <a:cs typeface="Cambria"/>
              </a:rPr>
              <a:t>τα </a:t>
            </a:r>
            <a:r>
              <a:rPr sz="1800" i="1" spc="-30" dirty="0">
                <a:latin typeface="Cambria"/>
                <a:cs typeface="Cambria"/>
              </a:rPr>
              <a:t>φράγματα</a:t>
            </a:r>
            <a:r>
              <a:rPr sz="1900" i="1" spc="-30" dirty="0">
                <a:latin typeface="Arial"/>
                <a:cs typeface="Arial"/>
              </a:rPr>
              <a:t>, </a:t>
            </a:r>
            <a:r>
              <a:rPr sz="1800" i="1" spc="-45" dirty="0">
                <a:latin typeface="Cambria"/>
                <a:cs typeface="Cambria"/>
              </a:rPr>
              <a:t>υ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άρχουν </a:t>
            </a:r>
            <a:r>
              <a:rPr sz="1800" i="1" spc="-15" dirty="0">
                <a:latin typeface="Cambria"/>
                <a:cs typeface="Cambria"/>
              </a:rPr>
              <a:t>έτοιμα </a:t>
            </a:r>
            <a:r>
              <a:rPr sz="1800" i="1" spc="-10" dirty="0">
                <a:latin typeface="Cambria"/>
                <a:cs typeface="Cambria"/>
              </a:rPr>
              <a:t>σχέδια </a:t>
            </a:r>
            <a:r>
              <a:rPr sz="1800" i="1" spc="-55" dirty="0">
                <a:latin typeface="Cambria"/>
                <a:cs typeface="Cambria"/>
              </a:rPr>
              <a:t>τα ο</a:t>
            </a:r>
            <a:r>
              <a:rPr sz="1900" i="1" spc="-55" dirty="0">
                <a:latin typeface="Arial"/>
                <a:cs typeface="Arial"/>
              </a:rPr>
              <a:t>π</a:t>
            </a:r>
            <a:r>
              <a:rPr sz="1800" i="1" spc="-55" dirty="0">
                <a:latin typeface="Cambria"/>
                <a:cs typeface="Cambria"/>
              </a:rPr>
              <a:t>οία </a:t>
            </a:r>
            <a:r>
              <a:rPr sz="1800" i="1" dirty="0">
                <a:latin typeface="Cambria"/>
                <a:cs typeface="Cambria"/>
              </a:rPr>
              <a:t>δεν </a:t>
            </a:r>
            <a:r>
              <a:rPr sz="1800" i="1" spc="-5" dirty="0">
                <a:latin typeface="Cambria"/>
                <a:cs typeface="Cambria"/>
              </a:rPr>
              <a:t>έχουν </a:t>
            </a:r>
            <a:r>
              <a:rPr sz="1800" i="1" spc="-25" dirty="0">
                <a:latin typeface="Cambria"/>
                <a:cs typeface="Cambria"/>
              </a:rPr>
              <a:t>γίνει</a:t>
            </a:r>
            <a:r>
              <a:rPr sz="1900" i="1" spc="-25" dirty="0">
                <a:latin typeface="Arial"/>
                <a:cs typeface="Arial"/>
              </a:rPr>
              <a:t>, </a:t>
            </a:r>
            <a:r>
              <a:rPr sz="1800" spc="-5" dirty="0">
                <a:latin typeface="Lucida Sans Unicode"/>
                <a:cs typeface="Lucida Sans Unicode"/>
              </a:rPr>
              <a:t>[</a:t>
            </a:r>
            <a:r>
              <a:rPr sz="1800" spc="-5" dirty="0">
                <a:latin typeface="Cambria"/>
                <a:cs typeface="Cambria"/>
              </a:rPr>
              <a:t>και </a:t>
            </a:r>
            <a:r>
              <a:rPr sz="1800" dirty="0">
                <a:latin typeface="Cambria"/>
                <a:cs typeface="Cambria"/>
              </a:rPr>
              <a:t> σε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αυτά</a:t>
            </a:r>
            <a:r>
              <a:rPr sz="1800" spc="-10" dirty="0">
                <a:latin typeface="Lucida Sans Unicode"/>
                <a:cs typeface="Lucida Sans Unicode"/>
              </a:rPr>
              <a:t>] </a:t>
            </a:r>
            <a:r>
              <a:rPr sz="1800" i="1" dirty="0">
                <a:latin typeface="Cambria"/>
                <a:cs typeface="Cambria"/>
              </a:rPr>
              <a:t>δεκάδες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χιλιάδες</a:t>
            </a:r>
            <a:r>
              <a:rPr sz="1900" i="1" spc="-20" dirty="0">
                <a:latin typeface="Arial"/>
                <a:cs typeface="Arial"/>
              </a:rPr>
              <a:t>, </a:t>
            </a:r>
            <a:r>
              <a:rPr sz="1800" i="1" dirty="0">
                <a:latin typeface="Cambria"/>
                <a:cs typeface="Cambria"/>
              </a:rPr>
              <a:t>και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ίσως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εκατοντάδες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χιλιάδες</a:t>
            </a:r>
            <a:r>
              <a:rPr sz="1900" i="1" spc="-20" dirty="0">
                <a:latin typeface="Arial"/>
                <a:cs typeface="Arial"/>
              </a:rPr>
              <a:t>, </a:t>
            </a:r>
            <a:r>
              <a:rPr sz="1800" i="1" spc="-10" dirty="0">
                <a:latin typeface="Cambria"/>
                <a:cs typeface="Cambria"/>
              </a:rPr>
              <a:t>άνεργοι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συμ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ολίτες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μας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μ</a:t>
            </a:r>
            <a:r>
              <a:rPr sz="1900" i="1" spc="-35" dirty="0">
                <a:latin typeface="Arial"/>
                <a:cs typeface="Arial"/>
              </a:rPr>
              <a:t>π</a:t>
            </a:r>
            <a:r>
              <a:rPr sz="1800" i="1" spc="-35" dirty="0">
                <a:latin typeface="Cambria"/>
                <a:cs typeface="Cambria"/>
              </a:rPr>
              <a:t>ορούν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βρουν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70" dirty="0">
                <a:latin typeface="Arial"/>
                <a:cs typeface="Arial"/>
              </a:rPr>
              <a:t>[...]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α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ασχόληση</a:t>
            </a:r>
            <a:r>
              <a:rPr sz="1900" i="1" spc="-4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2072766"/>
            <a:ext cx="527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dirty="0">
                <a:solidFill>
                  <a:srgbClr val="000000"/>
                </a:solidFill>
              </a:rPr>
              <a:t>Φράνκλιν</a:t>
            </a:r>
            <a:r>
              <a:rPr sz="1800" u="none" spc="-20" dirty="0">
                <a:solidFill>
                  <a:srgbClr val="000000"/>
                </a:solidFill>
              </a:rPr>
              <a:t> </a:t>
            </a:r>
            <a:r>
              <a:rPr sz="1800" u="none" spc="-50" dirty="0">
                <a:solidFill>
                  <a:srgbClr val="000000"/>
                </a:solidFill>
              </a:rPr>
              <a:t>Ρ</a:t>
            </a:r>
            <a:r>
              <a:rPr sz="1800" u="none" spc="-5" dirty="0">
                <a:solidFill>
                  <a:srgbClr val="000000"/>
                </a:solidFill>
              </a:rPr>
              <a:t>ού</a:t>
            </a:r>
            <a:r>
              <a:rPr sz="1800" u="none" spc="-10" dirty="0">
                <a:solidFill>
                  <a:srgbClr val="000000"/>
                </a:solidFill>
              </a:rPr>
              <a:t>ζ</a:t>
            </a:r>
            <a:r>
              <a:rPr sz="1800" u="none" spc="-5" dirty="0">
                <a:solidFill>
                  <a:srgbClr val="000000"/>
                </a:solidFill>
              </a:rPr>
              <a:t>βε</a:t>
            </a:r>
            <a:r>
              <a:rPr sz="1800" u="none" spc="-125" dirty="0">
                <a:solidFill>
                  <a:srgbClr val="000000"/>
                </a:solidFill>
              </a:rPr>
              <a:t>λ</a:t>
            </a:r>
            <a:r>
              <a:rPr sz="1800" u="none" spc="5" dirty="0">
                <a:solidFill>
                  <a:srgbClr val="000000"/>
                </a:solidFill>
              </a:rPr>
              <a:t>τ</a:t>
            </a:r>
            <a:r>
              <a:rPr sz="1800" b="0" u="none" spc="-190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1800" b="0" u="none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Cambria"/>
                <a:cs typeface="Cambria"/>
              </a:rPr>
              <a:t>Ομ</a:t>
            </a:r>
            <a:r>
              <a:rPr sz="1800" b="0" u="none" spc="50" dirty="0">
                <a:solidFill>
                  <a:srgbClr val="000000"/>
                </a:solidFill>
                <a:latin typeface="Cambria"/>
                <a:cs typeface="Cambria"/>
              </a:rPr>
              <a:t>ι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λία</a:t>
            </a:r>
            <a:r>
              <a:rPr sz="1800" b="0" u="none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στη</a:t>
            </a:r>
            <a:r>
              <a:rPr sz="1800" b="0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-5" dirty="0">
                <a:solidFill>
                  <a:srgbClr val="000000"/>
                </a:solidFill>
                <a:latin typeface="Cambria"/>
                <a:cs typeface="Cambria"/>
              </a:rPr>
              <a:t>Β</a:t>
            </a:r>
            <a:r>
              <a:rPr sz="1800" b="0" u="none" spc="5" dirty="0">
                <a:solidFill>
                  <a:srgbClr val="000000"/>
                </a:solidFill>
                <a:latin typeface="Cambria"/>
                <a:cs typeface="Cambria"/>
              </a:rPr>
              <a:t>ο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στόνη</a:t>
            </a:r>
            <a:r>
              <a:rPr sz="1800" b="0" u="none" spc="-190" dirty="0">
                <a:solidFill>
                  <a:srgbClr val="000000"/>
                </a:solidFill>
                <a:latin typeface="Lucida Sans Unicode"/>
                <a:cs typeface="Lucida Sans Unicode"/>
              </a:rPr>
              <a:t>,</a:t>
            </a:r>
            <a:r>
              <a:rPr sz="1800" b="0" u="none" spc="-2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έ</a:t>
            </a:r>
            <a:r>
              <a:rPr sz="1800" b="0" u="none" spc="5" dirty="0">
                <a:solidFill>
                  <a:srgbClr val="000000"/>
                </a:solidFill>
                <a:latin typeface="Cambria"/>
                <a:cs typeface="Cambria"/>
              </a:rPr>
              <a:t>τ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ος</a:t>
            </a:r>
            <a:r>
              <a:rPr sz="1800" b="0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-114" dirty="0">
                <a:solidFill>
                  <a:srgbClr val="000000"/>
                </a:solidFill>
                <a:latin typeface="Lucida Sans Unicode"/>
                <a:cs typeface="Lucida Sans Unicode"/>
              </a:rPr>
              <a:t>1932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691511"/>
            <a:ext cx="82632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8620" marR="9525" indent="-1646555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α)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Διαβάστε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το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κείμενο.</a:t>
            </a:r>
            <a:r>
              <a:rPr sz="1600" spc="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Ποιος το έγραψε</a:t>
            </a:r>
            <a:r>
              <a:rPr sz="1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και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πότε;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Για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τι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μιλάει;</a:t>
            </a:r>
            <a:r>
              <a:rPr sz="1600" spc="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Τι</a:t>
            </a:r>
            <a:r>
              <a:rPr sz="1600" spc="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λέει;</a:t>
            </a:r>
            <a:r>
              <a:rPr sz="1600" spc="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Γράφτηκε</a:t>
            </a:r>
            <a:r>
              <a:rPr sz="1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την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ίδια </a:t>
            </a:r>
            <a:r>
              <a:rPr sz="1600" spc="-459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εποχή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για</a:t>
            </a:r>
            <a:r>
              <a:rPr sz="1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την</a:t>
            </a:r>
            <a:r>
              <a:rPr sz="1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οποία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μιλάει</a:t>
            </a:r>
            <a:r>
              <a:rPr sz="1600" spc="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ή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αργότερα;</a:t>
            </a:r>
            <a:r>
              <a:rPr sz="1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Δικαιολογήστε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την</a:t>
            </a:r>
            <a:r>
              <a:rPr sz="1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απάντησή</a:t>
            </a:r>
            <a:r>
              <a:rPr sz="1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σας.</a:t>
            </a:r>
            <a:endParaRPr sz="16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β)</a:t>
            </a:r>
            <a:r>
              <a:rPr sz="1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Μελετήστε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το παρακάτω</a:t>
            </a:r>
            <a:r>
              <a:rPr sz="1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σχήμα: γ)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Πώς</a:t>
            </a:r>
            <a:r>
              <a:rPr sz="1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λειτούργησε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και</a:t>
            </a:r>
            <a:r>
              <a:rPr sz="160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τι</a:t>
            </a:r>
            <a:r>
              <a:rPr sz="1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πέτυχε το </a:t>
            </a:r>
            <a:r>
              <a:rPr sz="1600" spc="-10" dirty="0">
                <a:solidFill>
                  <a:srgbClr val="001F5F"/>
                </a:solidFill>
                <a:latin typeface="Comic Sans MS"/>
                <a:cs typeface="Comic Sans MS"/>
              </a:rPr>
              <a:t>νιου</a:t>
            </a:r>
            <a:r>
              <a:rPr sz="1600" spc="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omic Sans MS"/>
                <a:cs typeface="Comic Sans MS"/>
              </a:rPr>
              <a:t>ντιλ.</a:t>
            </a:r>
            <a:endParaRPr sz="16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659123"/>
            <a:ext cx="6324600" cy="3008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4164329" cy="6870700"/>
            <a:chOff x="-6350" y="0"/>
            <a:chExt cx="4164329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38600" cy="6858000"/>
            </a:xfrm>
            <a:custGeom>
              <a:avLst/>
              <a:gdLst/>
              <a:ahLst/>
              <a:cxnLst/>
              <a:rect l="l" t="t" r="r" b="b"/>
              <a:pathLst>
                <a:path w="4038600" h="6858000">
                  <a:moveTo>
                    <a:pt x="4038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38600" y="6858000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01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38600" cy="6858000"/>
            </a:xfrm>
            <a:custGeom>
              <a:avLst/>
              <a:gdLst/>
              <a:ahLst/>
              <a:cxnLst/>
              <a:rect l="l" t="t" r="r" b="b"/>
              <a:pathLst>
                <a:path w="4038600" h="6858000">
                  <a:moveTo>
                    <a:pt x="0" y="6858000"/>
                  </a:moveTo>
                  <a:lnTo>
                    <a:pt x="4038600" y="6858000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783" y="1005839"/>
              <a:ext cx="1812036" cy="676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1371600"/>
              <a:ext cx="1699260" cy="676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7776" y="1789176"/>
              <a:ext cx="579119" cy="676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0" y="1737360"/>
              <a:ext cx="1458467" cy="676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860" y="2103120"/>
              <a:ext cx="2054352" cy="676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0635" y="3566159"/>
              <a:ext cx="1953767" cy="6766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8107" y="5102352"/>
              <a:ext cx="1702308" cy="676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88079" y="5154167"/>
              <a:ext cx="469391" cy="67665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58800" y="0"/>
            <a:ext cx="3402965" cy="5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830" marR="5715" indent="-203200" algn="r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"/>
              <a:tabLst>
                <a:tab pos="939165" algn="l"/>
                <a:tab pos="939800" algn="l"/>
              </a:tabLst>
            </a:pPr>
            <a:r>
              <a:rPr dirty="0"/>
              <a:t>	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Στην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Ιταλία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Cambria"/>
                <a:cs typeface="Cambria"/>
              </a:rPr>
              <a:t>Γ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ερμαν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ί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4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μετά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την  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ικράτηση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2400">
              <a:latin typeface="Cambria"/>
              <a:cs typeface="Cambria"/>
            </a:endParaRPr>
          </a:p>
          <a:p>
            <a:pPr marL="95123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Cambria"/>
                <a:cs typeface="Cambria"/>
              </a:rPr>
              <a:t>φασισμού</a:t>
            </a:r>
            <a:r>
              <a:rPr sz="2400" b="1" i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2400">
              <a:latin typeface="Cambria"/>
              <a:cs typeface="Cambria"/>
            </a:endParaRPr>
          </a:p>
          <a:p>
            <a:pPr marR="8255" algn="r">
              <a:lnSpc>
                <a:spcPts val="2830"/>
              </a:lnSpc>
            </a:pP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ναζισ</a:t>
            </a:r>
            <a:r>
              <a:rPr sz="2400" b="1" i="1" spc="-10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400" b="1" i="1" dirty="0">
                <a:solidFill>
                  <a:srgbClr val="FFFFFF"/>
                </a:solidFill>
                <a:latin typeface="Cambria"/>
                <a:cs typeface="Cambria"/>
              </a:rPr>
              <a:t>ύ</a:t>
            </a:r>
            <a:r>
              <a:rPr sz="24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4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ολου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θ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ήθηκε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ts val="2940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b="1" i="1" spc="-39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ολ</a:t>
            </a:r>
            <a:r>
              <a:rPr sz="2400" b="1" i="1" spc="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τικ</a:t>
            </a:r>
            <a:r>
              <a:rPr sz="2400" b="1" i="1" dirty="0">
                <a:solidFill>
                  <a:srgbClr val="FFFFFF"/>
                </a:solidFill>
                <a:latin typeface="Cambria"/>
                <a:cs typeface="Cambria"/>
              </a:rPr>
              <a:t>ή</a:t>
            </a:r>
            <a:r>
              <a:rPr sz="2400" b="1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endParaRPr sz="2400">
              <a:latin typeface="Cambria"/>
              <a:cs typeface="Cambria"/>
            </a:endParaRPr>
          </a:p>
          <a:p>
            <a:pPr marL="306705" marR="5080" indent="490220" algn="r">
              <a:lnSpc>
                <a:spcPts val="2880"/>
              </a:lnSpc>
              <a:spcBef>
                <a:spcPts val="90"/>
              </a:spcBef>
            </a:pP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b="1" i="1" spc="-9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b="1" i="1" spc="-114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i="1" spc="-5" dirty="0">
                <a:solidFill>
                  <a:srgbClr val="FFFFFF"/>
                </a:solidFill>
                <a:latin typeface="Cambria"/>
                <a:cs typeface="Cambria"/>
              </a:rPr>
              <a:t>άρκει</a:t>
            </a:r>
            <a:r>
              <a:rPr sz="2400" b="1" i="1" dirty="0">
                <a:solidFill>
                  <a:srgbClr val="FFFFFF"/>
                </a:solidFill>
                <a:latin typeface="Cambria"/>
                <a:cs typeface="Cambria"/>
              </a:rPr>
              <a:t>ας</a:t>
            </a:r>
            <a:r>
              <a:rPr sz="2400" u="heavy" spc="-2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ucida Sans Unicode"/>
                <a:cs typeface="Lucida Sans Unicode"/>
              </a:rPr>
              <a:t>,</a:t>
            </a:r>
            <a:r>
              <a:rPr sz="2400" spc="-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για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να 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αντιμετω</a:t>
            </a:r>
            <a:r>
              <a:rPr sz="24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ιστεί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κρίση</a:t>
            </a:r>
            <a:endParaRPr sz="2400">
              <a:latin typeface="Cambria"/>
              <a:cs typeface="Cambria"/>
            </a:endParaRPr>
          </a:p>
          <a:p>
            <a:pPr marR="5080" algn="r">
              <a:lnSpc>
                <a:spcPts val="2785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για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να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εξυ</a:t>
            </a:r>
            <a:r>
              <a:rPr sz="24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ηρετηθούν</a:t>
            </a:r>
            <a:endParaRPr sz="2400">
              <a:latin typeface="Cambria"/>
              <a:cs typeface="Cambria"/>
            </a:endParaRPr>
          </a:p>
          <a:p>
            <a:pPr marR="8255" algn="r">
              <a:lnSpc>
                <a:spcPct val="100000"/>
              </a:lnSpc>
            </a:pPr>
            <a:r>
              <a:rPr sz="2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ολιτικές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σκο</a:t>
            </a:r>
            <a:r>
              <a:rPr sz="24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ιμότητες</a:t>
            </a:r>
            <a:endParaRPr sz="2400">
              <a:latin typeface="Cambria"/>
              <a:cs typeface="Cambria"/>
            </a:endParaRPr>
          </a:p>
          <a:p>
            <a:pPr marR="6985" algn="r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sz="2400" b="1" i="1" spc="-25" dirty="0">
                <a:solidFill>
                  <a:srgbClr val="FFFFFF"/>
                </a:solidFill>
                <a:latin typeface="Cambria"/>
                <a:cs typeface="Cambria"/>
              </a:rPr>
              <a:t>εθνικισμός</a:t>
            </a:r>
            <a:r>
              <a:rPr sz="2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).</a:t>
            </a:r>
            <a:endParaRPr sz="2400">
              <a:latin typeface="Lucida Sans Unicode"/>
              <a:cs typeface="Lucida Sans Unicode"/>
            </a:endParaRPr>
          </a:p>
          <a:p>
            <a:pPr marL="710565" marR="6985" indent="-71056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710565" algn="l"/>
                <a:tab pos="711200" algn="l"/>
              </a:tabLst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r>
              <a:rPr sz="24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Γερμανοί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μάλιστα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κατηγόρησαν</a:t>
            </a:r>
            <a:r>
              <a:rPr sz="24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ως</a:t>
            </a:r>
            <a:endParaRPr sz="2400">
              <a:latin typeface="Cambria"/>
              <a:cs typeface="Cambria"/>
            </a:endParaRPr>
          </a:p>
          <a:p>
            <a:pPr marR="6985" algn="r">
              <a:lnSpc>
                <a:spcPts val="2830"/>
              </a:lnSpc>
              <a:spcBef>
                <a:spcPts val="5"/>
              </a:spcBef>
            </a:pP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εύθυνους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κρίσης</a:t>
            </a:r>
            <a:endParaRPr sz="2400">
              <a:latin typeface="Cambria"/>
              <a:cs typeface="Cambria"/>
            </a:endParaRPr>
          </a:p>
          <a:p>
            <a:pPr marR="8890" algn="r">
              <a:lnSpc>
                <a:spcPts val="2950"/>
              </a:lnSpc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τους</a:t>
            </a:r>
            <a:r>
              <a:rPr sz="24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i="1" spc="-25" dirty="0">
                <a:solidFill>
                  <a:srgbClr val="FFFFFF"/>
                </a:solidFill>
                <a:latin typeface="Cambria"/>
                <a:cs typeface="Cambria"/>
              </a:rPr>
              <a:t>Εβραίους</a:t>
            </a:r>
            <a:r>
              <a:rPr sz="2500" b="1" i="1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05071" y="0"/>
            <a:ext cx="513892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50292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121299"/>
            <a:ext cx="7011670" cy="6279515"/>
            <a:chOff x="1447800" y="121299"/>
            <a:chExt cx="7011670" cy="6279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3429000"/>
              <a:ext cx="3015996" cy="2971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3123" y="121299"/>
              <a:ext cx="4425791" cy="38179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2475" y="3429380"/>
            <a:ext cx="1039494" cy="11252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38100" algn="r">
              <a:lnSpc>
                <a:spcPts val="2160"/>
              </a:lnSpc>
              <a:spcBef>
                <a:spcPts val="170"/>
              </a:spcBef>
              <a:buFont typeface="Times New Roman"/>
              <a:buChar char="►"/>
              <a:tabLst>
                <a:tab pos="342265" algn="l"/>
              </a:tabLst>
            </a:pPr>
            <a:r>
              <a:rPr sz="1800" i="1" spc="-40" dirty="0">
                <a:latin typeface="Cambria"/>
                <a:cs typeface="Cambria"/>
              </a:rPr>
              <a:t>Ά</a:t>
            </a:r>
            <a:r>
              <a:rPr sz="1800" i="1" spc="-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ε</a:t>
            </a:r>
            <a:r>
              <a:rPr sz="1800" i="1" spc="-50" dirty="0">
                <a:latin typeface="Cambria"/>
                <a:cs typeface="Cambria"/>
              </a:rPr>
              <a:t>ρ</a:t>
            </a:r>
            <a:r>
              <a:rPr sz="1800" i="1" dirty="0">
                <a:latin typeface="Cambria"/>
                <a:cs typeface="Cambria"/>
              </a:rPr>
              <a:t>γη  </a:t>
            </a:r>
            <a:r>
              <a:rPr sz="1800" i="1" spc="-25" dirty="0">
                <a:latin typeface="Cambria"/>
                <a:cs typeface="Cambria"/>
              </a:rPr>
              <a:t>Γερμανίδα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ψ</a:t>
            </a:r>
            <a:r>
              <a:rPr sz="1800" i="1" spc="-5" dirty="0">
                <a:latin typeface="Cambria"/>
                <a:cs typeface="Cambria"/>
              </a:rPr>
              <a:t>άχ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ε</a:t>
            </a:r>
            <a:r>
              <a:rPr sz="1800" i="1" dirty="0">
                <a:latin typeface="Cambria"/>
                <a:cs typeface="Cambria"/>
              </a:rPr>
              <a:t>ι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για  </a:t>
            </a:r>
            <a:r>
              <a:rPr sz="1800" i="1" spc="-30" dirty="0">
                <a:latin typeface="Cambria"/>
                <a:cs typeface="Cambria"/>
              </a:rPr>
              <a:t>δουλειά</a:t>
            </a:r>
            <a:r>
              <a:rPr sz="1900" i="1" spc="-30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375" y="347218"/>
            <a:ext cx="5401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spc="-5" dirty="0">
                <a:solidFill>
                  <a:srgbClr val="FF0000"/>
                </a:solidFill>
                <a:latin typeface="Comic Sans MS"/>
                <a:cs typeface="Comic Sans MS"/>
              </a:rPr>
              <a:t>Α.</a:t>
            </a:r>
            <a:r>
              <a:rPr sz="3200" u="none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u="none" dirty="0">
                <a:solidFill>
                  <a:srgbClr val="FF0000"/>
                </a:solidFill>
                <a:latin typeface="Comic Sans MS"/>
                <a:cs typeface="Comic Sans MS"/>
              </a:rPr>
              <a:t>Η</a:t>
            </a:r>
            <a:r>
              <a:rPr sz="3200" u="none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u="none" spc="-5" dirty="0">
                <a:solidFill>
                  <a:srgbClr val="FF0000"/>
                </a:solidFill>
                <a:latin typeface="Comic Sans MS"/>
                <a:cs typeface="Comic Sans MS"/>
              </a:rPr>
              <a:t>κρίση</a:t>
            </a:r>
            <a:r>
              <a:rPr sz="3200" u="none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u="none" spc="-5" dirty="0">
                <a:solidFill>
                  <a:srgbClr val="FF0000"/>
                </a:solidFill>
                <a:latin typeface="Comic Sans MS"/>
                <a:cs typeface="Comic Sans MS"/>
              </a:rPr>
              <a:t>είναι</a:t>
            </a:r>
            <a:r>
              <a:rPr sz="3200" u="none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u="none" dirty="0">
                <a:solidFill>
                  <a:srgbClr val="FF0000"/>
                </a:solidFill>
                <a:latin typeface="Comic Sans MS"/>
                <a:cs typeface="Comic Sans MS"/>
              </a:rPr>
              <a:t>«ευκαιρία»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689" y="1381709"/>
            <a:ext cx="2341123" cy="466070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8600" y="1143000"/>
            <a:ext cx="5791200" cy="5029200"/>
          </a:xfrm>
          <a:custGeom>
            <a:avLst/>
            <a:gdLst/>
            <a:ahLst/>
            <a:cxnLst/>
            <a:rect l="l" t="t" r="r" b="b"/>
            <a:pathLst>
              <a:path w="5791200" h="5029200">
                <a:moveTo>
                  <a:pt x="5288280" y="0"/>
                </a:moveTo>
                <a:lnTo>
                  <a:pt x="502920" y="0"/>
                </a:lnTo>
                <a:lnTo>
                  <a:pt x="454484" y="2302"/>
                </a:lnTo>
                <a:lnTo>
                  <a:pt x="407351" y="9068"/>
                </a:lnTo>
                <a:lnTo>
                  <a:pt x="361732" y="20088"/>
                </a:lnTo>
                <a:lnTo>
                  <a:pt x="317837" y="35150"/>
                </a:lnTo>
                <a:lnTo>
                  <a:pt x="275877" y="54044"/>
                </a:lnTo>
                <a:lnTo>
                  <a:pt x="236063" y="76558"/>
                </a:lnTo>
                <a:lnTo>
                  <a:pt x="198606" y="102483"/>
                </a:lnTo>
                <a:lnTo>
                  <a:pt x="163715" y="131608"/>
                </a:lnTo>
                <a:lnTo>
                  <a:pt x="131603" y="163720"/>
                </a:lnTo>
                <a:lnTo>
                  <a:pt x="102480" y="198611"/>
                </a:lnTo>
                <a:lnTo>
                  <a:pt x="76555" y="236069"/>
                </a:lnTo>
                <a:lnTo>
                  <a:pt x="54041" y="275883"/>
                </a:lnTo>
                <a:lnTo>
                  <a:pt x="35148" y="317842"/>
                </a:lnTo>
                <a:lnTo>
                  <a:pt x="20087" y="361737"/>
                </a:lnTo>
                <a:lnTo>
                  <a:pt x="9068" y="407355"/>
                </a:lnTo>
                <a:lnTo>
                  <a:pt x="2302" y="454486"/>
                </a:lnTo>
                <a:lnTo>
                  <a:pt x="0" y="502920"/>
                </a:lnTo>
                <a:lnTo>
                  <a:pt x="0" y="4526280"/>
                </a:lnTo>
                <a:lnTo>
                  <a:pt x="2302" y="4574715"/>
                </a:lnTo>
                <a:lnTo>
                  <a:pt x="9068" y="4621848"/>
                </a:lnTo>
                <a:lnTo>
                  <a:pt x="20087" y="4667467"/>
                </a:lnTo>
                <a:lnTo>
                  <a:pt x="35148" y="4711362"/>
                </a:lnTo>
                <a:lnTo>
                  <a:pt x="54041" y="4753322"/>
                </a:lnTo>
                <a:lnTo>
                  <a:pt x="76555" y="4793136"/>
                </a:lnTo>
                <a:lnTo>
                  <a:pt x="102480" y="4830593"/>
                </a:lnTo>
                <a:lnTo>
                  <a:pt x="131603" y="4865484"/>
                </a:lnTo>
                <a:lnTo>
                  <a:pt x="163715" y="4897596"/>
                </a:lnTo>
                <a:lnTo>
                  <a:pt x="198606" y="4926719"/>
                </a:lnTo>
                <a:lnTo>
                  <a:pt x="236063" y="4952644"/>
                </a:lnTo>
                <a:lnTo>
                  <a:pt x="275877" y="4975158"/>
                </a:lnTo>
                <a:lnTo>
                  <a:pt x="317837" y="4994051"/>
                </a:lnTo>
                <a:lnTo>
                  <a:pt x="361732" y="5009112"/>
                </a:lnTo>
                <a:lnTo>
                  <a:pt x="407351" y="5020131"/>
                </a:lnTo>
                <a:lnTo>
                  <a:pt x="454484" y="5026897"/>
                </a:lnTo>
                <a:lnTo>
                  <a:pt x="502920" y="5029200"/>
                </a:lnTo>
                <a:lnTo>
                  <a:pt x="5288280" y="5029200"/>
                </a:lnTo>
                <a:lnTo>
                  <a:pt x="5336713" y="5026897"/>
                </a:lnTo>
                <a:lnTo>
                  <a:pt x="5383844" y="5020131"/>
                </a:lnTo>
                <a:lnTo>
                  <a:pt x="5429462" y="5009112"/>
                </a:lnTo>
                <a:lnTo>
                  <a:pt x="5473357" y="4994051"/>
                </a:lnTo>
                <a:lnTo>
                  <a:pt x="5515316" y="4975158"/>
                </a:lnTo>
                <a:lnTo>
                  <a:pt x="5555130" y="4952644"/>
                </a:lnTo>
                <a:lnTo>
                  <a:pt x="5592588" y="4926719"/>
                </a:lnTo>
                <a:lnTo>
                  <a:pt x="5627479" y="4897596"/>
                </a:lnTo>
                <a:lnTo>
                  <a:pt x="5659591" y="4865484"/>
                </a:lnTo>
                <a:lnTo>
                  <a:pt x="5688716" y="4830593"/>
                </a:lnTo>
                <a:lnTo>
                  <a:pt x="5714641" y="4793136"/>
                </a:lnTo>
                <a:lnTo>
                  <a:pt x="5737155" y="4753322"/>
                </a:lnTo>
                <a:lnTo>
                  <a:pt x="5756049" y="4711362"/>
                </a:lnTo>
                <a:lnTo>
                  <a:pt x="5771111" y="4667467"/>
                </a:lnTo>
                <a:lnTo>
                  <a:pt x="5782131" y="4621848"/>
                </a:lnTo>
                <a:lnTo>
                  <a:pt x="5788897" y="4574715"/>
                </a:lnTo>
                <a:lnTo>
                  <a:pt x="5791200" y="4526280"/>
                </a:lnTo>
                <a:lnTo>
                  <a:pt x="5791200" y="502920"/>
                </a:lnTo>
                <a:lnTo>
                  <a:pt x="5788897" y="454486"/>
                </a:lnTo>
                <a:lnTo>
                  <a:pt x="5782131" y="407355"/>
                </a:lnTo>
                <a:lnTo>
                  <a:pt x="5771111" y="361737"/>
                </a:lnTo>
                <a:lnTo>
                  <a:pt x="5756049" y="317842"/>
                </a:lnTo>
                <a:lnTo>
                  <a:pt x="5737155" y="275883"/>
                </a:lnTo>
                <a:lnTo>
                  <a:pt x="5714641" y="236069"/>
                </a:lnTo>
                <a:lnTo>
                  <a:pt x="5688716" y="198611"/>
                </a:lnTo>
                <a:lnTo>
                  <a:pt x="5659591" y="163720"/>
                </a:lnTo>
                <a:lnTo>
                  <a:pt x="5627479" y="131608"/>
                </a:lnTo>
                <a:lnTo>
                  <a:pt x="5592588" y="102483"/>
                </a:lnTo>
                <a:lnTo>
                  <a:pt x="5555130" y="76558"/>
                </a:lnTo>
                <a:lnTo>
                  <a:pt x="5515316" y="54044"/>
                </a:lnTo>
                <a:lnTo>
                  <a:pt x="5473357" y="35150"/>
                </a:lnTo>
                <a:lnTo>
                  <a:pt x="5429462" y="20088"/>
                </a:lnTo>
                <a:lnTo>
                  <a:pt x="5383844" y="9068"/>
                </a:lnTo>
                <a:lnTo>
                  <a:pt x="5336713" y="2302"/>
                </a:lnTo>
                <a:lnTo>
                  <a:pt x="5288280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111" y="1280312"/>
            <a:ext cx="547306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9539">
              <a:lnSpc>
                <a:spcPct val="118200"/>
              </a:lnSpc>
              <a:spcBef>
                <a:spcPts val="100"/>
              </a:spcBef>
            </a:pPr>
            <a:r>
              <a:rPr sz="2800" dirty="0">
                <a:latin typeface="Cambria"/>
                <a:cs typeface="Cambria"/>
              </a:rPr>
              <a:t>Έ</a:t>
            </a:r>
            <a:r>
              <a:rPr sz="2800" spc="25" dirty="0">
                <a:latin typeface="Cambria"/>
                <a:cs typeface="Cambria"/>
              </a:rPr>
              <a:t>ν</a:t>
            </a:r>
            <a:r>
              <a:rPr sz="2800" spc="-5" dirty="0">
                <a:latin typeface="Cambria"/>
                <a:cs typeface="Cambria"/>
              </a:rPr>
              <a:t>α</a:t>
            </a:r>
            <a:r>
              <a:rPr sz="2800" spc="-10" dirty="0">
                <a:latin typeface="Cambria"/>
                <a:cs typeface="Cambria"/>
              </a:rPr>
              <a:t> τμήμ</a:t>
            </a:r>
            <a:r>
              <a:rPr sz="2800" spc="-5" dirty="0">
                <a:latin typeface="Cambria"/>
                <a:cs typeface="Cambria"/>
              </a:rPr>
              <a:t>α</a:t>
            </a:r>
            <a:r>
              <a:rPr sz="2800" spc="-2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τω</a:t>
            </a:r>
            <a:r>
              <a:rPr sz="2800" spc="-5" dirty="0">
                <a:latin typeface="Cambria"/>
                <a:cs typeface="Cambria"/>
              </a:rPr>
              <a:t>ν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b="1" spc="-155" dirty="0">
                <a:latin typeface="Cambria"/>
                <a:cs typeface="Cambria"/>
              </a:rPr>
              <a:t>αν</a:t>
            </a:r>
            <a:r>
              <a:rPr sz="2800" b="1" spc="-250" dirty="0">
                <a:latin typeface="Cambria"/>
                <a:cs typeface="Cambria"/>
              </a:rPr>
              <a:t>ώ</a:t>
            </a:r>
            <a:r>
              <a:rPr sz="2800" b="1" spc="-150" dirty="0">
                <a:latin typeface="Cambria"/>
                <a:cs typeface="Cambria"/>
              </a:rPr>
              <a:t>τε</a:t>
            </a:r>
            <a:r>
              <a:rPr sz="2800" b="1" spc="-155" dirty="0">
                <a:latin typeface="Cambria"/>
                <a:cs typeface="Cambria"/>
              </a:rPr>
              <a:t>ρ</a:t>
            </a:r>
            <a:r>
              <a:rPr sz="2800" b="1" spc="-150" dirty="0">
                <a:latin typeface="Cambria"/>
                <a:cs typeface="Cambria"/>
              </a:rPr>
              <a:t>ω</a:t>
            </a:r>
            <a:r>
              <a:rPr sz="2800" b="1" spc="-5" dirty="0">
                <a:latin typeface="Cambria"/>
                <a:cs typeface="Cambria"/>
              </a:rPr>
              <a:t>ν</a:t>
            </a:r>
            <a:r>
              <a:rPr sz="2800" b="1" spc="-320" dirty="0">
                <a:latin typeface="Cambria"/>
                <a:cs typeface="Cambria"/>
              </a:rPr>
              <a:t> </a:t>
            </a:r>
            <a:r>
              <a:rPr sz="2800" b="1" spc="-254" dirty="0">
                <a:latin typeface="Cambria"/>
                <a:cs typeface="Cambria"/>
              </a:rPr>
              <a:t>τ</a:t>
            </a:r>
            <a:r>
              <a:rPr sz="2800" b="1" spc="-155" dirty="0">
                <a:latin typeface="Cambria"/>
                <a:cs typeface="Cambria"/>
              </a:rPr>
              <a:t>ά</a:t>
            </a:r>
            <a:r>
              <a:rPr sz="2800" b="1" spc="-145" dirty="0">
                <a:latin typeface="Cambria"/>
                <a:cs typeface="Cambria"/>
              </a:rPr>
              <a:t>ξ</a:t>
            </a:r>
            <a:r>
              <a:rPr sz="2800" b="1" spc="-150" dirty="0">
                <a:latin typeface="Cambria"/>
                <a:cs typeface="Cambria"/>
              </a:rPr>
              <a:t>εω</a:t>
            </a:r>
            <a:r>
              <a:rPr sz="2800" b="1" spc="-5" dirty="0">
                <a:latin typeface="Cambria"/>
                <a:cs typeface="Cambria"/>
              </a:rPr>
              <a:t>ν  </a:t>
            </a:r>
            <a:r>
              <a:rPr sz="2800" b="1" spc="-45" dirty="0">
                <a:latin typeface="Cambria"/>
                <a:cs typeface="Cambria"/>
              </a:rPr>
              <a:t>ισχυρο</a:t>
            </a:r>
            <a:r>
              <a:rPr sz="2800" b="1" spc="-45" dirty="0">
                <a:latin typeface="Arial"/>
                <a:cs typeface="Arial"/>
              </a:rPr>
              <a:t>π</a:t>
            </a:r>
            <a:r>
              <a:rPr sz="2800" b="1" spc="-45" dirty="0">
                <a:latin typeface="Cambria"/>
                <a:cs typeface="Cambria"/>
              </a:rPr>
              <a:t>οιήθηκε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καθώς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40" dirty="0">
                <a:latin typeface="Cambria"/>
                <a:cs typeface="Cambria"/>
              </a:rPr>
              <a:t>κατάφερε</a:t>
            </a:r>
            <a:r>
              <a:rPr sz="2800" spc="-40" dirty="0">
                <a:latin typeface="Lucida Sans Unicode"/>
                <a:cs typeface="Lucida Sans Unicode"/>
              </a:rPr>
              <a:t>:</a:t>
            </a:r>
            <a:endParaRPr sz="28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5527" y="2641092"/>
            <a:ext cx="4658995" cy="3291840"/>
            <a:chOff x="795527" y="2641092"/>
            <a:chExt cx="4658995" cy="3291840"/>
          </a:xfrm>
        </p:grpSpPr>
        <p:sp>
          <p:nvSpPr>
            <p:cNvPr id="7" name="object 7"/>
            <p:cNvSpPr/>
            <p:nvPr/>
          </p:nvSpPr>
          <p:spPr>
            <a:xfrm>
              <a:off x="808481" y="2654046"/>
              <a:ext cx="4632960" cy="1516380"/>
            </a:xfrm>
            <a:custGeom>
              <a:avLst/>
              <a:gdLst/>
              <a:ahLst/>
              <a:cxnLst/>
              <a:rect l="l" t="t" r="r" b="b"/>
              <a:pathLst>
                <a:path w="4632960" h="1516379">
                  <a:moveTo>
                    <a:pt x="4481322" y="0"/>
                  </a:moveTo>
                  <a:lnTo>
                    <a:pt x="151637" y="0"/>
                  </a:lnTo>
                  <a:lnTo>
                    <a:pt x="103710" y="7735"/>
                  </a:lnTo>
                  <a:lnTo>
                    <a:pt x="62084" y="29272"/>
                  </a:lnTo>
                  <a:lnTo>
                    <a:pt x="29258" y="62106"/>
                  </a:lnTo>
                  <a:lnTo>
                    <a:pt x="7730" y="103729"/>
                  </a:lnTo>
                  <a:lnTo>
                    <a:pt x="0" y="151637"/>
                  </a:lnTo>
                  <a:lnTo>
                    <a:pt x="0" y="1364741"/>
                  </a:lnTo>
                  <a:lnTo>
                    <a:pt x="7730" y="1412650"/>
                  </a:lnTo>
                  <a:lnTo>
                    <a:pt x="29258" y="1454273"/>
                  </a:lnTo>
                  <a:lnTo>
                    <a:pt x="62084" y="1487107"/>
                  </a:lnTo>
                  <a:lnTo>
                    <a:pt x="103710" y="1508644"/>
                  </a:lnTo>
                  <a:lnTo>
                    <a:pt x="151637" y="1516379"/>
                  </a:lnTo>
                  <a:lnTo>
                    <a:pt x="4481322" y="1516379"/>
                  </a:lnTo>
                  <a:lnTo>
                    <a:pt x="4529230" y="1508644"/>
                  </a:lnTo>
                  <a:lnTo>
                    <a:pt x="4570853" y="1487107"/>
                  </a:lnTo>
                  <a:lnTo>
                    <a:pt x="4603687" y="1454273"/>
                  </a:lnTo>
                  <a:lnTo>
                    <a:pt x="4625224" y="1412650"/>
                  </a:lnTo>
                  <a:lnTo>
                    <a:pt x="4632959" y="1364741"/>
                  </a:lnTo>
                  <a:lnTo>
                    <a:pt x="4632959" y="151637"/>
                  </a:lnTo>
                  <a:lnTo>
                    <a:pt x="4625224" y="103729"/>
                  </a:lnTo>
                  <a:lnTo>
                    <a:pt x="4603687" y="62106"/>
                  </a:lnTo>
                  <a:lnTo>
                    <a:pt x="4570853" y="29272"/>
                  </a:lnTo>
                  <a:lnTo>
                    <a:pt x="4529230" y="7735"/>
                  </a:lnTo>
                  <a:lnTo>
                    <a:pt x="4481322" y="0"/>
                  </a:lnTo>
                  <a:close/>
                </a:path>
              </a:pathLst>
            </a:custGeom>
            <a:solidFill>
              <a:srgbClr val="AD4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8481" y="2654046"/>
              <a:ext cx="4632960" cy="1516380"/>
            </a:xfrm>
            <a:custGeom>
              <a:avLst/>
              <a:gdLst/>
              <a:ahLst/>
              <a:cxnLst/>
              <a:rect l="l" t="t" r="r" b="b"/>
              <a:pathLst>
                <a:path w="4632960" h="1516379">
                  <a:moveTo>
                    <a:pt x="0" y="151637"/>
                  </a:moveTo>
                  <a:lnTo>
                    <a:pt x="7730" y="103729"/>
                  </a:lnTo>
                  <a:lnTo>
                    <a:pt x="29258" y="62106"/>
                  </a:lnTo>
                  <a:lnTo>
                    <a:pt x="62084" y="29272"/>
                  </a:lnTo>
                  <a:lnTo>
                    <a:pt x="103710" y="7735"/>
                  </a:lnTo>
                  <a:lnTo>
                    <a:pt x="151637" y="0"/>
                  </a:lnTo>
                  <a:lnTo>
                    <a:pt x="4481322" y="0"/>
                  </a:lnTo>
                  <a:lnTo>
                    <a:pt x="4529230" y="7735"/>
                  </a:lnTo>
                  <a:lnTo>
                    <a:pt x="4570853" y="29272"/>
                  </a:lnTo>
                  <a:lnTo>
                    <a:pt x="4603687" y="62106"/>
                  </a:lnTo>
                  <a:lnTo>
                    <a:pt x="4625224" y="103729"/>
                  </a:lnTo>
                  <a:lnTo>
                    <a:pt x="4632959" y="151637"/>
                  </a:lnTo>
                  <a:lnTo>
                    <a:pt x="4632959" y="1364741"/>
                  </a:lnTo>
                  <a:lnTo>
                    <a:pt x="4625224" y="1412650"/>
                  </a:lnTo>
                  <a:lnTo>
                    <a:pt x="4603687" y="1454273"/>
                  </a:lnTo>
                  <a:lnTo>
                    <a:pt x="4570853" y="1487107"/>
                  </a:lnTo>
                  <a:lnTo>
                    <a:pt x="4529230" y="1508644"/>
                  </a:lnTo>
                  <a:lnTo>
                    <a:pt x="4481322" y="1516379"/>
                  </a:lnTo>
                  <a:lnTo>
                    <a:pt x="151637" y="1516379"/>
                  </a:lnTo>
                  <a:lnTo>
                    <a:pt x="103710" y="1508644"/>
                  </a:lnTo>
                  <a:lnTo>
                    <a:pt x="62084" y="1487107"/>
                  </a:lnTo>
                  <a:lnTo>
                    <a:pt x="29258" y="1454273"/>
                  </a:lnTo>
                  <a:lnTo>
                    <a:pt x="7730" y="1412650"/>
                  </a:lnTo>
                  <a:lnTo>
                    <a:pt x="0" y="1364741"/>
                  </a:lnTo>
                  <a:lnTo>
                    <a:pt x="0" y="1516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8481" y="4403598"/>
              <a:ext cx="4632960" cy="1516380"/>
            </a:xfrm>
            <a:custGeom>
              <a:avLst/>
              <a:gdLst/>
              <a:ahLst/>
              <a:cxnLst/>
              <a:rect l="l" t="t" r="r" b="b"/>
              <a:pathLst>
                <a:path w="4632960" h="1516379">
                  <a:moveTo>
                    <a:pt x="4481322" y="0"/>
                  </a:moveTo>
                  <a:lnTo>
                    <a:pt x="151637" y="0"/>
                  </a:lnTo>
                  <a:lnTo>
                    <a:pt x="103710" y="7735"/>
                  </a:lnTo>
                  <a:lnTo>
                    <a:pt x="62084" y="29272"/>
                  </a:lnTo>
                  <a:lnTo>
                    <a:pt x="29258" y="62106"/>
                  </a:lnTo>
                  <a:lnTo>
                    <a:pt x="7730" y="103729"/>
                  </a:lnTo>
                  <a:lnTo>
                    <a:pt x="0" y="151637"/>
                  </a:lnTo>
                  <a:lnTo>
                    <a:pt x="0" y="1364742"/>
                  </a:lnTo>
                  <a:lnTo>
                    <a:pt x="7730" y="1412669"/>
                  </a:lnTo>
                  <a:lnTo>
                    <a:pt x="29258" y="1454295"/>
                  </a:lnTo>
                  <a:lnTo>
                    <a:pt x="62084" y="1487121"/>
                  </a:lnTo>
                  <a:lnTo>
                    <a:pt x="103710" y="1508649"/>
                  </a:lnTo>
                  <a:lnTo>
                    <a:pt x="151637" y="1516380"/>
                  </a:lnTo>
                  <a:lnTo>
                    <a:pt x="4481322" y="1516380"/>
                  </a:lnTo>
                  <a:lnTo>
                    <a:pt x="4529230" y="1508650"/>
                  </a:lnTo>
                  <a:lnTo>
                    <a:pt x="4570853" y="1487125"/>
                  </a:lnTo>
                  <a:lnTo>
                    <a:pt x="4603687" y="1454301"/>
                  </a:lnTo>
                  <a:lnTo>
                    <a:pt x="4625224" y="1412674"/>
                  </a:lnTo>
                  <a:lnTo>
                    <a:pt x="4632959" y="1364742"/>
                  </a:lnTo>
                  <a:lnTo>
                    <a:pt x="4632959" y="151637"/>
                  </a:lnTo>
                  <a:lnTo>
                    <a:pt x="4625224" y="103729"/>
                  </a:lnTo>
                  <a:lnTo>
                    <a:pt x="4603687" y="62106"/>
                  </a:lnTo>
                  <a:lnTo>
                    <a:pt x="4570853" y="29272"/>
                  </a:lnTo>
                  <a:lnTo>
                    <a:pt x="4529230" y="7735"/>
                  </a:lnTo>
                  <a:lnTo>
                    <a:pt x="4481322" y="0"/>
                  </a:lnTo>
                  <a:close/>
                </a:path>
              </a:pathLst>
            </a:custGeom>
            <a:solidFill>
              <a:srgbClr val="D5A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8481" y="4403598"/>
              <a:ext cx="4632960" cy="1516380"/>
            </a:xfrm>
            <a:custGeom>
              <a:avLst/>
              <a:gdLst/>
              <a:ahLst/>
              <a:cxnLst/>
              <a:rect l="l" t="t" r="r" b="b"/>
              <a:pathLst>
                <a:path w="4632960" h="1516379">
                  <a:moveTo>
                    <a:pt x="0" y="151637"/>
                  </a:moveTo>
                  <a:lnTo>
                    <a:pt x="7730" y="103729"/>
                  </a:lnTo>
                  <a:lnTo>
                    <a:pt x="29258" y="62106"/>
                  </a:lnTo>
                  <a:lnTo>
                    <a:pt x="62084" y="29272"/>
                  </a:lnTo>
                  <a:lnTo>
                    <a:pt x="103710" y="7735"/>
                  </a:lnTo>
                  <a:lnTo>
                    <a:pt x="151637" y="0"/>
                  </a:lnTo>
                  <a:lnTo>
                    <a:pt x="4481322" y="0"/>
                  </a:lnTo>
                  <a:lnTo>
                    <a:pt x="4529230" y="7735"/>
                  </a:lnTo>
                  <a:lnTo>
                    <a:pt x="4570853" y="29272"/>
                  </a:lnTo>
                  <a:lnTo>
                    <a:pt x="4603687" y="62106"/>
                  </a:lnTo>
                  <a:lnTo>
                    <a:pt x="4625224" y="103729"/>
                  </a:lnTo>
                  <a:lnTo>
                    <a:pt x="4632959" y="151637"/>
                  </a:lnTo>
                  <a:lnTo>
                    <a:pt x="4632959" y="1364742"/>
                  </a:lnTo>
                  <a:lnTo>
                    <a:pt x="4625224" y="1412674"/>
                  </a:lnTo>
                  <a:lnTo>
                    <a:pt x="4603687" y="1454301"/>
                  </a:lnTo>
                  <a:lnTo>
                    <a:pt x="4570853" y="1487125"/>
                  </a:lnTo>
                  <a:lnTo>
                    <a:pt x="4529230" y="1508650"/>
                  </a:lnTo>
                  <a:lnTo>
                    <a:pt x="4481322" y="1516380"/>
                  </a:lnTo>
                  <a:lnTo>
                    <a:pt x="151637" y="1516380"/>
                  </a:lnTo>
                  <a:lnTo>
                    <a:pt x="103710" y="1508649"/>
                  </a:lnTo>
                  <a:lnTo>
                    <a:pt x="62084" y="1487121"/>
                  </a:lnTo>
                  <a:lnTo>
                    <a:pt x="29258" y="1454295"/>
                  </a:lnTo>
                  <a:lnTo>
                    <a:pt x="7730" y="1412669"/>
                  </a:lnTo>
                  <a:lnTo>
                    <a:pt x="0" y="1364742"/>
                  </a:lnTo>
                  <a:lnTo>
                    <a:pt x="0" y="1516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5636" y="2882634"/>
            <a:ext cx="4238625" cy="28536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εξαγοράζοντας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ιχειρήσεις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στα</a:t>
            </a:r>
            <a:endParaRPr sz="2400">
              <a:latin typeface="Cambria"/>
              <a:cs typeface="Cambria"/>
            </a:endParaRPr>
          </a:p>
          <a:p>
            <a:pPr marL="20955" algn="ctr">
              <a:lnSpc>
                <a:spcPct val="100000"/>
              </a:lnSpc>
              <a:spcBef>
                <a:spcPts val="520"/>
              </a:spcBef>
            </a:pPr>
            <a:r>
              <a:rPr sz="2400" spc="-495" dirty="0">
                <a:solidFill>
                  <a:srgbClr val="FFFFFF"/>
                </a:solidFill>
                <a:latin typeface="Lucida Sans Unicode"/>
                <a:cs typeface="Lucida Sans Unicode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θ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Cambria"/>
                <a:cs typeface="Cambria"/>
              </a:rPr>
              <a:t>τη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2400" spc="-3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2400" spc="-16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spc="-155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spc="-160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2400" spc="-165" dirty="0">
                <a:solidFill>
                  <a:srgbClr val="FFFFFF"/>
                </a:solidFill>
                <a:latin typeface="Cambria"/>
                <a:cs typeface="Cambria"/>
              </a:rPr>
              <a:t>ρρ</a:t>
            </a:r>
            <a:r>
              <a:rPr sz="2400" spc="-15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spc="-15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spc="-165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2400" spc="-155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9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να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ενισχύσει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σημαντικά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την</a:t>
            </a:r>
            <a:endParaRPr sz="2400">
              <a:latin typeface="Cambria"/>
              <a:cs typeface="Cambria"/>
            </a:endParaRPr>
          </a:p>
          <a:p>
            <a:pPr marL="158750" marR="152400" algn="ctr">
              <a:lnSpc>
                <a:spcPct val="117900"/>
              </a:lnSpc>
              <a:spcBef>
                <a:spcPts val="5"/>
              </a:spcBef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οικονομική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κοινωνική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θέση</a:t>
            </a:r>
            <a:r>
              <a:rPr sz="24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366" y="201879"/>
            <a:ext cx="7496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23850" algn="l"/>
              </a:tabLst>
            </a:pP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Ποιες</a:t>
            </a:r>
            <a:r>
              <a:rPr sz="20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ήταν</a:t>
            </a:r>
            <a:r>
              <a:rPr sz="20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όμως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οι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 συνέπειες</a:t>
            </a:r>
            <a:r>
              <a:rPr sz="2000" b="1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της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κρίσης</a:t>
            </a:r>
            <a:r>
              <a:rPr sz="20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για</a:t>
            </a:r>
            <a:r>
              <a:rPr sz="2000" b="1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τους</a:t>
            </a:r>
            <a:r>
              <a:rPr sz="20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πολλούς;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45516" y="1798256"/>
            <a:ext cx="2050414" cy="4845050"/>
            <a:chOff x="6545516" y="1798256"/>
            <a:chExt cx="2050414" cy="4845050"/>
          </a:xfrm>
        </p:grpSpPr>
        <p:sp>
          <p:nvSpPr>
            <p:cNvPr id="4" name="object 4"/>
            <p:cNvSpPr/>
            <p:nvPr/>
          </p:nvSpPr>
          <p:spPr>
            <a:xfrm>
              <a:off x="6558521" y="1811019"/>
              <a:ext cx="2024380" cy="4819650"/>
            </a:xfrm>
            <a:custGeom>
              <a:avLst/>
              <a:gdLst/>
              <a:ahLst/>
              <a:cxnLst/>
              <a:rect l="l" t="t" r="r" b="b"/>
              <a:pathLst>
                <a:path w="2024379" h="4819650">
                  <a:moveTo>
                    <a:pt x="2023884" y="0"/>
                  </a:moveTo>
                  <a:lnTo>
                    <a:pt x="0" y="0"/>
                  </a:lnTo>
                  <a:lnTo>
                    <a:pt x="0" y="2007870"/>
                  </a:lnTo>
                  <a:lnTo>
                    <a:pt x="0" y="2409190"/>
                  </a:lnTo>
                  <a:lnTo>
                    <a:pt x="0" y="4819650"/>
                  </a:lnTo>
                  <a:lnTo>
                    <a:pt x="2023884" y="4819650"/>
                  </a:lnTo>
                  <a:lnTo>
                    <a:pt x="2023884" y="2409190"/>
                  </a:lnTo>
                  <a:lnTo>
                    <a:pt x="2023884" y="2007870"/>
                  </a:lnTo>
                  <a:lnTo>
                    <a:pt x="2023884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8534" y="1811274"/>
              <a:ext cx="2024380" cy="4819015"/>
            </a:xfrm>
            <a:custGeom>
              <a:avLst/>
              <a:gdLst/>
              <a:ahLst/>
              <a:cxnLst/>
              <a:rect l="l" t="t" r="r" b="b"/>
              <a:pathLst>
                <a:path w="2024379" h="4819015">
                  <a:moveTo>
                    <a:pt x="0" y="0"/>
                  </a:moveTo>
                  <a:lnTo>
                    <a:pt x="337312" y="0"/>
                  </a:lnTo>
                  <a:lnTo>
                    <a:pt x="843280" y="0"/>
                  </a:lnTo>
                  <a:lnTo>
                    <a:pt x="2023872" y="0"/>
                  </a:lnTo>
                  <a:lnTo>
                    <a:pt x="2023872" y="803148"/>
                  </a:lnTo>
                  <a:lnTo>
                    <a:pt x="2023872" y="2007870"/>
                  </a:lnTo>
                  <a:lnTo>
                    <a:pt x="2023872" y="4818888"/>
                  </a:lnTo>
                  <a:lnTo>
                    <a:pt x="843280" y="4818888"/>
                  </a:lnTo>
                  <a:lnTo>
                    <a:pt x="337312" y="4818888"/>
                  </a:lnTo>
                  <a:lnTo>
                    <a:pt x="0" y="4818888"/>
                  </a:lnTo>
                  <a:lnTo>
                    <a:pt x="0" y="2007870"/>
                  </a:lnTo>
                  <a:lnTo>
                    <a:pt x="0" y="2409444"/>
                  </a:lnTo>
                  <a:lnTo>
                    <a:pt x="0" y="803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00138" y="1788864"/>
            <a:ext cx="1340485" cy="1969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175260" algn="r">
              <a:lnSpc>
                <a:spcPct val="118200"/>
              </a:lnSpc>
              <a:spcBef>
                <a:spcPts val="105"/>
              </a:spcBef>
            </a:pPr>
            <a:r>
              <a:rPr sz="1800" spc="-5" dirty="0">
                <a:latin typeface="Cambria"/>
                <a:cs typeface="Cambria"/>
              </a:rPr>
              <a:t>Οι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δημόσιοι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υ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άλληλοι 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5" dirty="0">
                <a:latin typeface="Cambria"/>
                <a:cs typeface="Cambria"/>
              </a:rPr>
              <a:t>δ</a:t>
            </a:r>
            <a:r>
              <a:rPr sz="1800" dirty="0">
                <a:latin typeface="Cambria"/>
                <a:cs typeface="Cambria"/>
              </a:rPr>
              <a:t>έχτη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αν  δραστικές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μ</a:t>
            </a:r>
            <a:r>
              <a:rPr sz="1800" spc="5" dirty="0">
                <a:latin typeface="Cambria"/>
                <a:cs typeface="Cambria"/>
              </a:rPr>
              <a:t>ειώ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1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ς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  <a:p>
            <a:pPr marR="6350" algn="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μισθών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τους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45516" y="673544"/>
            <a:ext cx="2050414" cy="1151255"/>
            <a:chOff x="6545516" y="673544"/>
            <a:chExt cx="2050414" cy="1151255"/>
          </a:xfrm>
        </p:grpSpPr>
        <p:sp>
          <p:nvSpPr>
            <p:cNvPr id="8" name="object 8"/>
            <p:cNvSpPr/>
            <p:nvPr/>
          </p:nvSpPr>
          <p:spPr>
            <a:xfrm>
              <a:off x="6558534" y="686561"/>
              <a:ext cx="2024380" cy="1125220"/>
            </a:xfrm>
            <a:custGeom>
              <a:avLst/>
              <a:gdLst/>
              <a:ahLst/>
              <a:cxnLst/>
              <a:rect l="l" t="t" r="r" b="b"/>
              <a:pathLst>
                <a:path w="2024379" h="1125220">
                  <a:moveTo>
                    <a:pt x="2023872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2023872" y="1124712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8534" y="686561"/>
              <a:ext cx="2024380" cy="1125220"/>
            </a:xfrm>
            <a:custGeom>
              <a:avLst/>
              <a:gdLst/>
              <a:ahLst/>
              <a:cxnLst/>
              <a:rect l="l" t="t" r="r" b="b"/>
              <a:pathLst>
                <a:path w="2024379" h="1125220">
                  <a:moveTo>
                    <a:pt x="0" y="1124712"/>
                  </a:moveTo>
                  <a:lnTo>
                    <a:pt x="2023872" y="1124712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11247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11720" y="826160"/>
            <a:ext cx="131889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>
              <a:lnSpc>
                <a:spcPct val="117900"/>
              </a:lnSpc>
              <a:spcBef>
                <a:spcPts val="100"/>
              </a:spcBef>
            </a:pP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ΔΗΜΟΣΙΟΙ 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 Υ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Π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ΑΛΛΗ</a:t>
            </a:r>
            <a:r>
              <a:rPr sz="1900" spc="-40" dirty="0">
                <a:solidFill>
                  <a:srgbClr val="FFFFFF"/>
                </a:solidFill>
                <a:latin typeface="Cambria"/>
                <a:cs typeface="Cambria"/>
              </a:rPr>
              <a:t>Λ</a:t>
            </a: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21644" y="1798256"/>
            <a:ext cx="2303145" cy="4523740"/>
            <a:chOff x="4521644" y="1798256"/>
            <a:chExt cx="2303145" cy="4523740"/>
          </a:xfrm>
        </p:grpSpPr>
        <p:sp>
          <p:nvSpPr>
            <p:cNvPr id="12" name="object 12"/>
            <p:cNvSpPr/>
            <p:nvPr/>
          </p:nvSpPr>
          <p:spPr>
            <a:xfrm>
              <a:off x="4534662" y="1811274"/>
              <a:ext cx="2277110" cy="4497705"/>
            </a:xfrm>
            <a:custGeom>
              <a:avLst/>
              <a:gdLst/>
              <a:ahLst/>
              <a:cxnLst/>
              <a:rect l="l" t="t" r="r" b="b"/>
              <a:pathLst>
                <a:path w="2277109" h="4497705">
                  <a:moveTo>
                    <a:pt x="2023871" y="0"/>
                  </a:moveTo>
                  <a:lnTo>
                    <a:pt x="0" y="0"/>
                  </a:lnTo>
                  <a:lnTo>
                    <a:pt x="0" y="4497324"/>
                  </a:lnTo>
                  <a:lnTo>
                    <a:pt x="2023871" y="4497324"/>
                  </a:lnTo>
                  <a:lnTo>
                    <a:pt x="2023871" y="3747770"/>
                  </a:lnTo>
                  <a:lnTo>
                    <a:pt x="2276856" y="3185414"/>
                  </a:lnTo>
                  <a:lnTo>
                    <a:pt x="2023871" y="2623439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D2E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34662" y="1811274"/>
              <a:ext cx="2277110" cy="4497705"/>
            </a:xfrm>
            <a:custGeom>
              <a:avLst/>
              <a:gdLst/>
              <a:ahLst/>
              <a:cxnLst/>
              <a:rect l="l" t="t" r="r" b="b"/>
              <a:pathLst>
                <a:path w="2277109" h="4497705">
                  <a:moveTo>
                    <a:pt x="0" y="0"/>
                  </a:moveTo>
                  <a:lnTo>
                    <a:pt x="1180591" y="0"/>
                  </a:lnTo>
                  <a:lnTo>
                    <a:pt x="1686560" y="0"/>
                  </a:lnTo>
                  <a:lnTo>
                    <a:pt x="2023871" y="0"/>
                  </a:lnTo>
                  <a:lnTo>
                    <a:pt x="2023871" y="2623439"/>
                  </a:lnTo>
                  <a:lnTo>
                    <a:pt x="2276856" y="3185414"/>
                  </a:lnTo>
                  <a:lnTo>
                    <a:pt x="2023871" y="3747770"/>
                  </a:lnTo>
                  <a:lnTo>
                    <a:pt x="2023871" y="4497324"/>
                  </a:lnTo>
                  <a:lnTo>
                    <a:pt x="1686560" y="4497324"/>
                  </a:lnTo>
                  <a:lnTo>
                    <a:pt x="1180591" y="4497324"/>
                  </a:lnTo>
                  <a:lnTo>
                    <a:pt x="0" y="4497324"/>
                  </a:lnTo>
                  <a:lnTo>
                    <a:pt x="0" y="3747770"/>
                  </a:lnTo>
                  <a:lnTo>
                    <a:pt x="0" y="2623439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48554" y="1788864"/>
            <a:ext cx="1586230" cy="2421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 indent="267970" algn="r">
              <a:lnSpc>
                <a:spcPct val="118200"/>
              </a:lnSpc>
              <a:spcBef>
                <a:spcPts val="105"/>
              </a:spcBef>
            </a:pPr>
            <a:r>
              <a:rPr sz="1800" spc="-160" dirty="0">
                <a:latin typeface="Cambria"/>
                <a:cs typeface="Cambria"/>
              </a:rPr>
              <a:t>Ο</a:t>
            </a:r>
            <a:r>
              <a:rPr sz="1800" spc="85" dirty="0">
                <a:latin typeface="Cambria"/>
                <a:cs typeface="Cambria"/>
              </a:rPr>
              <a:t>ι</a:t>
            </a:r>
            <a:r>
              <a:rPr sz="1800" spc="-160" dirty="0">
                <a:latin typeface="Cambria"/>
                <a:cs typeface="Cambria"/>
              </a:rPr>
              <a:t>μ</a:t>
            </a:r>
            <a:r>
              <a:rPr sz="1800" spc="-155" dirty="0">
                <a:latin typeface="Cambria"/>
                <a:cs typeface="Cambria"/>
              </a:rPr>
              <a:t>ι</a:t>
            </a:r>
            <a:r>
              <a:rPr sz="1800" spc="-160" dirty="0">
                <a:latin typeface="Cambria"/>
                <a:cs typeface="Cambria"/>
              </a:rPr>
              <a:t>κρ</a:t>
            </a:r>
            <a:r>
              <a:rPr sz="1800" spc="-155" dirty="0">
                <a:latin typeface="Cambria"/>
                <a:cs typeface="Cambria"/>
              </a:rPr>
              <a:t>ο</a:t>
            </a:r>
            <a:r>
              <a:rPr sz="1800" spc="-160" dirty="0">
                <a:latin typeface="Cambria"/>
                <a:cs typeface="Cambria"/>
              </a:rPr>
              <a:t>μ</a:t>
            </a:r>
            <a:r>
              <a:rPr sz="1800" spc="-155" dirty="0">
                <a:latin typeface="Cambria"/>
                <a:cs typeface="Cambria"/>
              </a:rPr>
              <a:t>εσ</a:t>
            </a:r>
            <a:r>
              <a:rPr sz="1800" spc="-160" dirty="0">
                <a:latin typeface="Cambria"/>
                <a:cs typeface="Cambria"/>
              </a:rPr>
              <a:t>α</a:t>
            </a:r>
            <a:r>
              <a:rPr sz="1800" spc="-155" dirty="0">
                <a:latin typeface="Cambria"/>
                <a:cs typeface="Cambria"/>
              </a:rPr>
              <a:t>ίο</a:t>
            </a:r>
            <a:r>
              <a:rPr sz="1800" dirty="0">
                <a:latin typeface="Cambria"/>
                <a:cs typeface="Cambria"/>
              </a:rPr>
              <a:t>ι  </a:t>
            </a:r>
            <a:r>
              <a:rPr sz="1800" spc="-175" dirty="0">
                <a:latin typeface="Cambria"/>
                <a:cs typeface="Cambria"/>
              </a:rPr>
              <a:t>ε</a:t>
            </a:r>
            <a:r>
              <a:rPr sz="1800" spc="-175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Cambria"/>
                <a:cs typeface="Cambria"/>
              </a:rPr>
              <a:t>ιχειρηματίες </a:t>
            </a:r>
            <a:r>
              <a:rPr sz="1800" spc="-170" dirty="0">
                <a:latin typeface="Cambria"/>
                <a:cs typeface="Cambria"/>
              </a:rPr>
              <a:t> </a:t>
            </a:r>
            <a:r>
              <a:rPr sz="1800" spc="-145" dirty="0">
                <a:latin typeface="Cambria"/>
                <a:cs typeface="Cambria"/>
              </a:rPr>
              <a:t>υ</a:t>
            </a:r>
            <a:r>
              <a:rPr sz="1800" spc="-145" dirty="0">
                <a:latin typeface="Lucida Sans Unicode"/>
                <a:cs typeface="Lucida Sans Unicode"/>
              </a:rPr>
              <a:t>π</a:t>
            </a:r>
            <a:r>
              <a:rPr sz="1800" spc="-145" dirty="0">
                <a:latin typeface="Cambria"/>
                <a:cs typeface="Cambria"/>
              </a:rPr>
              <a:t>οχρεώθηκαννα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ουλήσουν</a:t>
            </a:r>
            <a:endParaRPr sz="1800">
              <a:latin typeface="Cambria"/>
              <a:cs typeface="Cambria"/>
            </a:endParaRPr>
          </a:p>
          <a:p>
            <a:pPr marL="194310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latin typeface="Cambria"/>
                <a:cs typeface="Cambria"/>
              </a:rPr>
              <a:t>ή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να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κλείσουν</a:t>
            </a:r>
            <a:endParaRPr sz="1800">
              <a:latin typeface="Cambria"/>
              <a:cs typeface="Cambria"/>
            </a:endParaRPr>
          </a:p>
          <a:p>
            <a:pPr marR="25400" algn="r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mbria"/>
                <a:cs typeface="Cambria"/>
              </a:rPr>
              <a:t>τις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ε</a:t>
            </a:r>
            <a:r>
              <a:rPr sz="1800" spc="-35" dirty="0">
                <a:latin typeface="Lucida Sans Unicode"/>
                <a:cs typeface="Lucida Sans Unicode"/>
              </a:rPr>
              <a:t>π</a:t>
            </a:r>
            <a:r>
              <a:rPr sz="1800" spc="-35" dirty="0">
                <a:latin typeface="Cambria"/>
                <a:cs typeface="Cambria"/>
              </a:rPr>
              <a:t>ιχειρήσεις</a:t>
            </a:r>
            <a:endParaRPr sz="1800">
              <a:latin typeface="Cambria"/>
              <a:cs typeface="Cambria"/>
            </a:endParaRPr>
          </a:p>
          <a:p>
            <a:pPr marR="24130" algn="r">
              <a:lnSpc>
                <a:spcPct val="100000"/>
              </a:lnSpc>
              <a:spcBef>
                <a:spcPts val="395"/>
              </a:spcBef>
            </a:pPr>
            <a:r>
              <a:rPr sz="1800" spc="-40" dirty="0">
                <a:latin typeface="Cambria"/>
                <a:cs typeface="Cambria"/>
              </a:rPr>
              <a:t>τους</a:t>
            </a:r>
            <a:r>
              <a:rPr sz="1800" spc="-4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21644" y="836612"/>
            <a:ext cx="2050414" cy="991235"/>
            <a:chOff x="4521644" y="836612"/>
            <a:chExt cx="2050414" cy="991235"/>
          </a:xfrm>
        </p:grpSpPr>
        <p:sp>
          <p:nvSpPr>
            <p:cNvPr id="16" name="object 16"/>
            <p:cNvSpPr/>
            <p:nvPr/>
          </p:nvSpPr>
          <p:spPr>
            <a:xfrm>
              <a:off x="4534662" y="849629"/>
              <a:ext cx="2024380" cy="965200"/>
            </a:xfrm>
            <a:custGeom>
              <a:avLst/>
              <a:gdLst/>
              <a:ahLst/>
              <a:cxnLst/>
              <a:rect l="l" t="t" r="r" b="b"/>
              <a:pathLst>
                <a:path w="2024379" h="965200">
                  <a:moveTo>
                    <a:pt x="2023872" y="0"/>
                  </a:moveTo>
                  <a:lnTo>
                    <a:pt x="0" y="0"/>
                  </a:lnTo>
                  <a:lnTo>
                    <a:pt x="0" y="964691"/>
                  </a:lnTo>
                  <a:lnTo>
                    <a:pt x="2023872" y="964691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5CB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4662" y="849629"/>
              <a:ext cx="2024380" cy="965200"/>
            </a:xfrm>
            <a:custGeom>
              <a:avLst/>
              <a:gdLst/>
              <a:ahLst/>
              <a:cxnLst/>
              <a:rect l="l" t="t" r="r" b="b"/>
              <a:pathLst>
                <a:path w="2024379" h="965200">
                  <a:moveTo>
                    <a:pt x="0" y="964691"/>
                  </a:moveTo>
                  <a:lnTo>
                    <a:pt x="2023872" y="964691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9646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03750" y="909716"/>
            <a:ext cx="1884680" cy="7080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505"/>
              </a:spcBef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ΜΙΚΡΟΜΕΣΑΙΟΙ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900" spc="-15" dirty="0">
                <a:solidFill>
                  <a:srgbClr val="FFFFFF"/>
                </a:solidFill>
                <a:latin typeface="Cambria"/>
                <a:cs typeface="Cambria"/>
              </a:rPr>
              <a:t>ΕΠΙΧΕΙΡΗΜΑΤΙΕΣ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97772" y="1798256"/>
            <a:ext cx="2303145" cy="4201795"/>
            <a:chOff x="2497772" y="1798256"/>
            <a:chExt cx="2303145" cy="4201795"/>
          </a:xfrm>
        </p:grpSpPr>
        <p:sp>
          <p:nvSpPr>
            <p:cNvPr id="20" name="object 20"/>
            <p:cNvSpPr/>
            <p:nvPr/>
          </p:nvSpPr>
          <p:spPr>
            <a:xfrm>
              <a:off x="2510790" y="1811274"/>
              <a:ext cx="2277110" cy="4175760"/>
            </a:xfrm>
            <a:custGeom>
              <a:avLst/>
              <a:gdLst/>
              <a:ahLst/>
              <a:cxnLst/>
              <a:rect l="l" t="t" r="r" b="b"/>
              <a:pathLst>
                <a:path w="2277110" h="4175760">
                  <a:moveTo>
                    <a:pt x="2023872" y="0"/>
                  </a:moveTo>
                  <a:lnTo>
                    <a:pt x="0" y="0"/>
                  </a:lnTo>
                  <a:lnTo>
                    <a:pt x="0" y="4175760"/>
                  </a:lnTo>
                  <a:lnTo>
                    <a:pt x="2023872" y="4175760"/>
                  </a:lnTo>
                  <a:lnTo>
                    <a:pt x="2023872" y="3479800"/>
                  </a:lnTo>
                  <a:lnTo>
                    <a:pt x="2276856" y="2957703"/>
                  </a:lnTo>
                  <a:lnTo>
                    <a:pt x="2023872" y="2435860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DEE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0790" y="1811274"/>
              <a:ext cx="2277110" cy="4175760"/>
            </a:xfrm>
            <a:custGeom>
              <a:avLst/>
              <a:gdLst/>
              <a:ahLst/>
              <a:cxnLst/>
              <a:rect l="l" t="t" r="r" b="b"/>
              <a:pathLst>
                <a:path w="2277110" h="4175760">
                  <a:moveTo>
                    <a:pt x="0" y="0"/>
                  </a:moveTo>
                  <a:lnTo>
                    <a:pt x="1180592" y="0"/>
                  </a:lnTo>
                  <a:lnTo>
                    <a:pt x="1686560" y="0"/>
                  </a:lnTo>
                  <a:lnTo>
                    <a:pt x="2023872" y="0"/>
                  </a:lnTo>
                  <a:lnTo>
                    <a:pt x="2023872" y="2435860"/>
                  </a:lnTo>
                  <a:lnTo>
                    <a:pt x="2276856" y="2957703"/>
                  </a:lnTo>
                  <a:lnTo>
                    <a:pt x="2023872" y="3479800"/>
                  </a:lnTo>
                  <a:lnTo>
                    <a:pt x="2023872" y="4175760"/>
                  </a:lnTo>
                  <a:lnTo>
                    <a:pt x="1686560" y="4175760"/>
                  </a:lnTo>
                  <a:lnTo>
                    <a:pt x="1180592" y="4175760"/>
                  </a:lnTo>
                  <a:lnTo>
                    <a:pt x="0" y="4175760"/>
                  </a:lnTo>
                  <a:lnTo>
                    <a:pt x="0" y="3479800"/>
                  </a:lnTo>
                  <a:lnTo>
                    <a:pt x="0" y="2435860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57245" y="1788864"/>
            <a:ext cx="1633855" cy="35902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latin typeface="Cambria"/>
                <a:cs typeface="Cambria"/>
              </a:rPr>
              <a:t>Βιομηχανικοί</a:t>
            </a:r>
            <a:endParaRPr sz="18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ρ</a:t>
            </a:r>
            <a:r>
              <a:rPr sz="1800" dirty="0">
                <a:latin typeface="Cambria"/>
                <a:cs typeface="Cambria"/>
              </a:rPr>
              <a:t>γάτ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dirty="0">
                <a:latin typeface="Cambria"/>
                <a:cs typeface="Cambria"/>
              </a:rPr>
              <a:t>ς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αι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84"/>
              </a:spcBef>
            </a:pPr>
            <a:r>
              <a:rPr sz="1800" spc="-114" dirty="0">
                <a:latin typeface="Cambria"/>
                <a:cs typeface="Cambria"/>
              </a:rPr>
              <a:t>εμ</a:t>
            </a:r>
            <a:r>
              <a:rPr sz="1800" spc="-114" dirty="0">
                <a:latin typeface="Lucida Sans Unicode"/>
                <a:cs typeface="Lucida Sans Unicode"/>
              </a:rPr>
              <a:t>π</a:t>
            </a:r>
            <a:r>
              <a:rPr sz="1800" spc="-114" dirty="0">
                <a:latin typeface="Cambria"/>
                <a:cs typeface="Cambria"/>
              </a:rPr>
              <a:t>ορο</a:t>
            </a:r>
            <a:r>
              <a:rPr sz="1800" spc="-114" dirty="0">
                <a:latin typeface="Lucida Sans Unicode"/>
                <a:cs typeface="Lucida Sans Unicode"/>
              </a:rPr>
              <a:t>-</a:t>
            </a:r>
            <a:endParaRPr sz="1800">
              <a:latin typeface="Lucida Sans Unicode"/>
              <a:cs typeface="Lucida Sans Unicode"/>
            </a:endParaRPr>
          </a:p>
          <a:p>
            <a:pPr marL="327660" marR="5080" indent="255904" algn="r">
              <a:lnSpc>
                <a:spcPct val="117800"/>
              </a:lnSpc>
              <a:spcBef>
                <a:spcPts val="10"/>
              </a:spcBef>
            </a:pPr>
            <a:r>
              <a:rPr sz="1800" spc="-5" dirty="0">
                <a:latin typeface="Cambria"/>
                <a:cs typeface="Cambria"/>
              </a:rPr>
              <a:t>υ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5" dirty="0">
                <a:latin typeface="Cambria"/>
                <a:cs typeface="Cambria"/>
              </a:rPr>
              <a:t>ά</a:t>
            </a:r>
            <a:r>
              <a:rPr sz="1800" spc="40" dirty="0">
                <a:latin typeface="Cambria"/>
                <a:cs typeface="Cambria"/>
              </a:rPr>
              <a:t>λ</a:t>
            </a:r>
            <a:r>
              <a:rPr sz="1800" dirty="0">
                <a:latin typeface="Cambria"/>
                <a:cs typeface="Cambria"/>
              </a:rPr>
              <a:t>λ</a:t>
            </a:r>
            <a:r>
              <a:rPr sz="1800" spc="-10" dirty="0">
                <a:latin typeface="Cambria"/>
                <a:cs typeface="Cambria"/>
              </a:rPr>
              <a:t>η</a:t>
            </a:r>
            <a:r>
              <a:rPr sz="1800" dirty="0">
                <a:latin typeface="Cambria"/>
                <a:cs typeface="Cambria"/>
              </a:rPr>
              <a:t>λοι  </a:t>
            </a:r>
            <a:r>
              <a:rPr sz="1800" spc="-5" dirty="0">
                <a:latin typeface="Cambria"/>
                <a:cs typeface="Cambria"/>
              </a:rPr>
              <a:t>βρέθηκαν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-10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τ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μέτ</a:t>
            </a:r>
            <a:r>
              <a:rPr sz="1800" spc="5" dirty="0">
                <a:latin typeface="Cambria"/>
                <a:cs typeface="Cambria"/>
              </a:rPr>
              <a:t>ω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οι</a:t>
            </a:r>
            <a:r>
              <a:rPr sz="1800" spc="-185" dirty="0">
                <a:latin typeface="Lucida Sans Unicode"/>
                <a:cs typeface="Lucida Sans Unicode"/>
              </a:rPr>
              <a:t>:</a:t>
            </a:r>
            <a:endParaRPr sz="1800">
              <a:latin typeface="Lucida Sans Unicode"/>
              <a:cs typeface="Lucida Sans Unicode"/>
            </a:endParaRPr>
          </a:p>
          <a:p>
            <a:pPr marR="6985" algn="r">
              <a:lnSpc>
                <a:spcPct val="100000"/>
              </a:lnSpc>
              <a:spcBef>
                <a:spcPts val="395"/>
              </a:spcBef>
            </a:pPr>
            <a:r>
              <a:rPr sz="1800" spc="-260" dirty="0">
                <a:latin typeface="Calibri"/>
                <a:cs typeface="Calibri"/>
              </a:rPr>
              <a:t>❶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-5" dirty="0">
                <a:latin typeface="Cambria"/>
                <a:cs typeface="Cambria"/>
              </a:rPr>
              <a:t>ι</a:t>
            </a:r>
            <a:r>
              <a:rPr sz="1800" spc="5" dirty="0">
                <a:latin typeface="Cambria"/>
                <a:cs typeface="Cambria"/>
              </a:rPr>
              <a:t>ώ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spc="-5" dirty="0">
                <a:latin typeface="Cambria"/>
                <a:cs typeface="Cambria"/>
              </a:rPr>
              <a:t>ις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1800" spc="-30" dirty="0">
                <a:latin typeface="Cambria"/>
                <a:cs typeface="Cambria"/>
              </a:rPr>
              <a:t>μισθών</a:t>
            </a:r>
            <a:r>
              <a:rPr sz="1800" spc="-30" dirty="0">
                <a:latin typeface="Lucida Sans Unicode"/>
                <a:cs typeface="Lucida Sans Unicode"/>
              </a:rPr>
              <a:t>,</a:t>
            </a:r>
            <a:endParaRPr sz="1800">
              <a:latin typeface="Lucida Sans Unicode"/>
              <a:cs typeface="Lucida Sans Unicode"/>
            </a:endParaRPr>
          </a:p>
          <a:p>
            <a:pPr marL="12700" marR="5080" indent="246379" algn="just">
              <a:lnSpc>
                <a:spcPct val="118100"/>
              </a:lnSpc>
              <a:spcBef>
                <a:spcPts val="5"/>
              </a:spcBef>
            </a:pPr>
            <a:r>
              <a:rPr sz="1800" spc="-260" dirty="0">
                <a:latin typeface="Calibri"/>
                <a:cs typeface="Calibri"/>
              </a:rPr>
              <a:t>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434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ε</a:t>
            </a:r>
            <a:r>
              <a:rPr sz="1800" spc="-50" dirty="0">
                <a:latin typeface="Cambria"/>
                <a:cs typeface="Cambria"/>
              </a:rPr>
              <a:t>ρ</a:t>
            </a:r>
            <a:r>
              <a:rPr sz="1800" spc="-60" dirty="0">
                <a:latin typeface="Cambria"/>
                <a:cs typeface="Cambria"/>
              </a:rPr>
              <a:t>ι</a:t>
            </a:r>
            <a:r>
              <a:rPr sz="1800" spc="-50" dirty="0">
                <a:latin typeface="Cambria"/>
                <a:cs typeface="Cambria"/>
              </a:rPr>
              <a:t>ο</a:t>
            </a:r>
            <a:r>
              <a:rPr sz="1800" spc="-60" dirty="0">
                <a:latin typeface="Cambria"/>
                <a:cs typeface="Cambria"/>
              </a:rPr>
              <a:t>ρ</a:t>
            </a:r>
            <a:r>
              <a:rPr sz="1800" spc="-50" dirty="0">
                <a:latin typeface="Cambria"/>
                <a:cs typeface="Cambria"/>
              </a:rPr>
              <a:t>ι</a:t>
            </a:r>
            <a:r>
              <a:rPr sz="1800" spc="-55" dirty="0">
                <a:latin typeface="Cambria"/>
                <a:cs typeface="Cambria"/>
              </a:rPr>
              <a:t>σμό </a:t>
            </a:r>
            <a:r>
              <a:rPr sz="1800" dirty="0">
                <a:latin typeface="Cambria"/>
                <a:cs typeface="Cambria"/>
              </a:rPr>
              <a:t> ωρών </a:t>
            </a:r>
            <a:r>
              <a:rPr sz="1800" spc="-5" dirty="0">
                <a:latin typeface="Cambria"/>
                <a:cs typeface="Cambria"/>
              </a:rPr>
              <a:t>εργασίας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45" dirty="0">
                <a:latin typeface="Cambria"/>
                <a:cs typeface="Cambria"/>
              </a:rPr>
              <a:t>κ</a:t>
            </a:r>
            <a:r>
              <a:rPr sz="1800" spc="-160" dirty="0">
                <a:latin typeface="Cambria"/>
                <a:cs typeface="Cambria"/>
              </a:rPr>
              <a:t>α</a:t>
            </a:r>
            <a:r>
              <a:rPr sz="1800" spc="95" dirty="0">
                <a:latin typeface="Cambria"/>
                <a:cs typeface="Cambria"/>
              </a:rPr>
              <a:t>ι</a:t>
            </a:r>
            <a:r>
              <a:rPr sz="1800" spc="-260" dirty="0">
                <a:latin typeface="Calibri"/>
                <a:cs typeface="Calibri"/>
              </a:rPr>
              <a:t>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60" dirty="0">
                <a:latin typeface="Cambria"/>
                <a:cs typeface="Cambria"/>
              </a:rPr>
              <a:t>α</a:t>
            </a:r>
            <a:r>
              <a:rPr sz="1800" spc="-434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ολύσ</a:t>
            </a:r>
            <a:r>
              <a:rPr sz="1800" spc="-50" dirty="0">
                <a:latin typeface="Cambria"/>
                <a:cs typeface="Cambria"/>
              </a:rPr>
              <a:t>ε</a:t>
            </a:r>
            <a:r>
              <a:rPr sz="1800" spc="-60" dirty="0">
                <a:latin typeface="Cambria"/>
                <a:cs typeface="Cambria"/>
              </a:rPr>
              <a:t>ι</a:t>
            </a:r>
            <a:r>
              <a:rPr sz="1800" spc="-50" dirty="0">
                <a:latin typeface="Cambria"/>
                <a:cs typeface="Cambria"/>
              </a:rPr>
              <a:t>ς</a:t>
            </a:r>
            <a:r>
              <a:rPr sz="1800" spc="-245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97772" y="995108"/>
            <a:ext cx="2050414" cy="829310"/>
            <a:chOff x="2497772" y="995108"/>
            <a:chExt cx="2050414" cy="829310"/>
          </a:xfrm>
        </p:grpSpPr>
        <p:sp>
          <p:nvSpPr>
            <p:cNvPr id="24" name="object 24"/>
            <p:cNvSpPr/>
            <p:nvPr/>
          </p:nvSpPr>
          <p:spPr>
            <a:xfrm>
              <a:off x="2510790" y="1008126"/>
              <a:ext cx="2024380" cy="803275"/>
            </a:xfrm>
            <a:custGeom>
              <a:avLst/>
              <a:gdLst/>
              <a:ahLst/>
              <a:cxnLst/>
              <a:rect l="l" t="t" r="r" b="b"/>
              <a:pathLst>
                <a:path w="2024379" h="803275">
                  <a:moveTo>
                    <a:pt x="2023872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2023872" y="803148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5F8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0790" y="1008126"/>
              <a:ext cx="2024380" cy="803275"/>
            </a:xfrm>
            <a:custGeom>
              <a:avLst/>
              <a:gdLst/>
              <a:ahLst/>
              <a:cxnLst/>
              <a:rect l="l" t="t" r="r" b="b"/>
              <a:pathLst>
                <a:path w="2024379" h="803275">
                  <a:moveTo>
                    <a:pt x="0" y="803148"/>
                  </a:moveTo>
                  <a:lnTo>
                    <a:pt x="2023872" y="803148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8031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41142" y="1209878"/>
            <a:ext cx="9607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5" dirty="0">
                <a:solidFill>
                  <a:srgbClr val="FFFFFF"/>
                </a:solidFill>
                <a:latin typeface="Cambria"/>
                <a:cs typeface="Cambria"/>
              </a:rPr>
              <a:t>ΕΡΓΑΤΕΣ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3900" y="1798256"/>
            <a:ext cx="2303145" cy="3880485"/>
            <a:chOff x="473900" y="1798256"/>
            <a:chExt cx="2303145" cy="3880485"/>
          </a:xfrm>
        </p:grpSpPr>
        <p:sp>
          <p:nvSpPr>
            <p:cNvPr id="28" name="object 28"/>
            <p:cNvSpPr/>
            <p:nvPr/>
          </p:nvSpPr>
          <p:spPr>
            <a:xfrm>
              <a:off x="486917" y="1811274"/>
              <a:ext cx="2277110" cy="3854450"/>
            </a:xfrm>
            <a:custGeom>
              <a:avLst/>
              <a:gdLst/>
              <a:ahLst/>
              <a:cxnLst/>
              <a:rect l="l" t="t" r="r" b="b"/>
              <a:pathLst>
                <a:path w="2277110" h="3854450">
                  <a:moveTo>
                    <a:pt x="2023871" y="0"/>
                  </a:moveTo>
                  <a:lnTo>
                    <a:pt x="0" y="0"/>
                  </a:lnTo>
                  <a:lnTo>
                    <a:pt x="0" y="3854196"/>
                  </a:lnTo>
                  <a:lnTo>
                    <a:pt x="2023871" y="3854196"/>
                  </a:lnTo>
                  <a:lnTo>
                    <a:pt x="2023871" y="3211830"/>
                  </a:lnTo>
                  <a:lnTo>
                    <a:pt x="2276856" y="2729992"/>
                  </a:lnTo>
                  <a:lnTo>
                    <a:pt x="2023871" y="2248281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ECE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6917" y="1811274"/>
              <a:ext cx="2277110" cy="3854450"/>
            </a:xfrm>
            <a:custGeom>
              <a:avLst/>
              <a:gdLst/>
              <a:ahLst/>
              <a:cxnLst/>
              <a:rect l="l" t="t" r="r" b="b"/>
              <a:pathLst>
                <a:path w="2277110" h="3854450">
                  <a:moveTo>
                    <a:pt x="0" y="0"/>
                  </a:moveTo>
                  <a:lnTo>
                    <a:pt x="1180592" y="0"/>
                  </a:lnTo>
                  <a:lnTo>
                    <a:pt x="1686559" y="0"/>
                  </a:lnTo>
                  <a:lnTo>
                    <a:pt x="2023871" y="0"/>
                  </a:lnTo>
                  <a:lnTo>
                    <a:pt x="2023871" y="2248281"/>
                  </a:lnTo>
                  <a:lnTo>
                    <a:pt x="2276856" y="2729992"/>
                  </a:lnTo>
                  <a:lnTo>
                    <a:pt x="2023871" y="3211830"/>
                  </a:lnTo>
                  <a:lnTo>
                    <a:pt x="2023871" y="3854196"/>
                  </a:lnTo>
                  <a:lnTo>
                    <a:pt x="1686559" y="3854196"/>
                  </a:lnTo>
                  <a:lnTo>
                    <a:pt x="1180592" y="3854196"/>
                  </a:lnTo>
                  <a:lnTo>
                    <a:pt x="0" y="3854196"/>
                  </a:lnTo>
                  <a:lnTo>
                    <a:pt x="0" y="3211830"/>
                  </a:lnTo>
                  <a:lnTo>
                    <a:pt x="0" y="224828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8347" y="1788864"/>
            <a:ext cx="1570990" cy="27444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500"/>
              </a:spcBef>
            </a:pPr>
            <a:r>
              <a:rPr sz="1800" spc="-55" dirty="0">
                <a:latin typeface="Cambria"/>
                <a:cs typeface="Cambria"/>
              </a:rPr>
              <a:t>Α</a:t>
            </a:r>
            <a:r>
              <a:rPr sz="1800" spc="-40" dirty="0">
                <a:latin typeface="Cambria"/>
                <a:cs typeface="Cambria"/>
              </a:rPr>
              <a:t>γ</a:t>
            </a:r>
            <a:r>
              <a:rPr sz="1800" spc="-5" dirty="0">
                <a:latin typeface="Cambria"/>
                <a:cs typeface="Cambria"/>
              </a:rPr>
              <a:t>ρό</a:t>
            </a:r>
            <a:r>
              <a:rPr sz="1800" spc="5" dirty="0">
                <a:latin typeface="Cambria"/>
                <a:cs typeface="Cambria"/>
              </a:rPr>
              <a:t>τ</a:t>
            </a:r>
            <a:r>
              <a:rPr sz="1800" dirty="0">
                <a:latin typeface="Cambria"/>
                <a:cs typeface="Cambria"/>
              </a:rPr>
              <a:t>ες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ί</a:t>
            </a:r>
            <a:r>
              <a:rPr sz="1800" dirty="0">
                <a:latin typeface="Cambria"/>
                <a:cs typeface="Cambria"/>
              </a:rPr>
              <a:t>δαν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latin typeface="Cambria"/>
                <a:cs typeface="Cambria"/>
              </a:rPr>
              <a:t>τα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π</a:t>
            </a:r>
            <a:r>
              <a:rPr sz="1800" spc="-50" dirty="0">
                <a:latin typeface="Cambria"/>
                <a:cs typeface="Cambria"/>
              </a:rPr>
              <a:t>ροϊόντα</a:t>
            </a:r>
            <a:r>
              <a:rPr sz="1800" spc="31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να</a:t>
            </a:r>
            <a:endParaRPr sz="1800">
              <a:latin typeface="Cambria"/>
              <a:cs typeface="Cambria"/>
            </a:endParaRPr>
          </a:p>
          <a:p>
            <a:pPr marL="571500" marR="7620" indent="287655" algn="r">
              <a:lnSpc>
                <a:spcPts val="2560"/>
              </a:lnSpc>
              <a:spcBef>
                <a:spcPts val="135"/>
              </a:spcBef>
            </a:pPr>
            <a:r>
              <a:rPr sz="1800" dirty="0">
                <a:latin typeface="Cambria"/>
                <a:cs typeface="Cambria"/>
              </a:rPr>
              <a:t>μέ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ουν  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ούλ</a:t>
            </a:r>
            <a:r>
              <a:rPr sz="1800" spc="-5" dirty="0">
                <a:latin typeface="Cambria"/>
                <a:cs typeface="Cambria"/>
              </a:rPr>
              <a:t>η</a:t>
            </a:r>
            <a:r>
              <a:rPr sz="1800" dirty="0">
                <a:latin typeface="Cambria"/>
                <a:cs typeface="Cambria"/>
              </a:rPr>
              <a:t>τα</a:t>
            </a:r>
            <a:endParaRPr sz="1800">
              <a:latin typeface="Cambria"/>
              <a:cs typeface="Cambria"/>
            </a:endParaRPr>
          </a:p>
          <a:p>
            <a:pPr marR="6985" algn="r">
              <a:lnSpc>
                <a:spcPct val="100000"/>
              </a:lnSpc>
              <a:spcBef>
                <a:spcPts val="1225"/>
              </a:spcBef>
            </a:pPr>
            <a:r>
              <a:rPr sz="1800" spc="200" dirty="0">
                <a:latin typeface="Tahoma"/>
                <a:cs typeface="Tahoma"/>
              </a:rPr>
              <a:t>🢂</a:t>
            </a:r>
            <a:r>
              <a:rPr sz="1800" spc="-180" dirty="0">
                <a:latin typeface="Tahoma"/>
                <a:cs typeface="Tahoma"/>
              </a:rPr>
              <a:t> 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ι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τα</a:t>
            </a:r>
            <a:endParaRPr sz="1800">
              <a:latin typeface="Cambria"/>
              <a:cs typeface="Cambria"/>
            </a:endParaRPr>
          </a:p>
          <a:p>
            <a:pPr marR="7620" algn="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Cambria"/>
                <a:cs typeface="Cambria"/>
              </a:rPr>
              <a:t>εισοδήματά</a:t>
            </a:r>
            <a:endParaRPr sz="1800">
              <a:latin typeface="Cambria"/>
              <a:cs typeface="Cambria"/>
            </a:endParaRPr>
          </a:p>
          <a:p>
            <a:pPr marL="149225" marR="5080" indent="659765" algn="r">
              <a:lnSpc>
                <a:spcPct val="117800"/>
              </a:lnSpc>
              <a:spcBef>
                <a:spcPts val="10"/>
              </a:spcBef>
            </a:pPr>
            <a:r>
              <a:rPr sz="1800" dirty="0">
                <a:latin typeface="Cambria"/>
                <a:cs typeface="Cambria"/>
              </a:rPr>
              <a:t>τ</a:t>
            </a:r>
            <a:r>
              <a:rPr sz="1800" spc="5" dirty="0">
                <a:latin typeface="Cambria"/>
                <a:cs typeface="Cambria"/>
              </a:rPr>
              <a:t>ο</a:t>
            </a:r>
            <a:r>
              <a:rPr sz="1800" dirty="0">
                <a:latin typeface="Cambria"/>
                <a:cs typeface="Cambria"/>
              </a:rPr>
              <a:t>υς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να  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ξ</a:t>
            </a:r>
            <a:r>
              <a:rPr sz="1800" spc="-5" dirty="0">
                <a:latin typeface="Cambria"/>
                <a:cs typeface="Cambria"/>
              </a:rPr>
              <a:t>ανεμ</a:t>
            </a:r>
            <a:r>
              <a:rPr sz="1800" dirty="0">
                <a:latin typeface="Cambria"/>
                <a:cs typeface="Cambria"/>
              </a:rPr>
              <a:t>ί</a:t>
            </a:r>
            <a:r>
              <a:rPr sz="1800" spc="-15" dirty="0">
                <a:latin typeface="Cambria"/>
                <a:cs typeface="Cambria"/>
              </a:rPr>
              <a:t>ζ</a:t>
            </a:r>
            <a:r>
              <a:rPr sz="1800" dirty="0">
                <a:latin typeface="Cambria"/>
                <a:cs typeface="Cambria"/>
              </a:rPr>
              <a:t>οντα</a:t>
            </a:r>
            <a:r>
              <a:rPr sz="1800" spc="15" dirty="0">
                <a:latin typeface="Cambria"/>
                <a:cs typeface="Cambria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3963" y="1155191"/>
            <a:ext cx="2049780" cy="669290"/>
            <a:chOff x="473963" y="1155191"/>
            <a:chExt cx="2049780" cy="669290"/>
          </a:xfrm>
        </p:grpSpPr>
        <p:sp>
          <p:nvSpPr>
            <p:cNvPr id="32" name="object 32"/>
            <p:cNvSpPr/>
            <p:nvPr/>
          </p:nvSpPr>
          <p:spPr>
            <a:xfrm>
              <a:off x="486917" y="1168145"/>
              <a:ext cx="2024380" cy="643255"/>
            </a:xfrm>
            <a:custGeom>
              <a:avLst/>
              <a:gdLst/>
              <a:ahLst/>
              <a:cxnLst/>
              <a:rect l="l" t="t" r="r" b="b"/>
              <a:pathLst>
                <a:path w="2024380" h="643255">
                  <a:moveTo>
                    <a:pt x="2023872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2023872" y="643127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6917" y="1168145"/>
              <a:ext cx="2024380" cy="643255"/>
            </a:xfrm>
            <a:custGeom>
              <a:avLst/>
              <a:gdLst/>
              <a:ahLst/>
              <a:cxnLst/>
              <a:rect l="l" t="t" r="r" b="b"/>
              <a:pathLst>
                <a:path w="2024380" h="643255">
                  <a:moveTo>
                    <a:pt x="0" y="643127"/>
                  </a:moveTo>
                  <a:lnTo>
                    <a:pt x="2023872" y="643127"/>
                  </a:lnTo>
                  <a:lnTo>
                    <a:pt x="2023872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92225" y="1290573"/>
            <a:ext cx="10090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mbria"/>
                <a:cs typeface="Cambria"/>
              </a:rPr>
              <a:t>ΑΓΡ</a:t>
            </a:r>
            <a:r>
              <a:rPr sz="1900" spc="-30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ΤΕΣ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4575" y="151891"/>
            <a:ext cx="525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1713230" algn="l"/>
                <a:tab pos="3009265" algn="l"/>
                <a:tab pos="3599179" algn="l"/>
                <a:tab pos="4710430" algn="l"/>
              </a:tabLst>
            </a:pPr>
            <a:r>
              <a:rPr sz="1800" b="1" dirty="0">
                <a:latin typeface="Cambria"/>
                <a:cs typeface="Cambria"/>
              </a:rPr>
              <a:t>Η	</a:t>
            </a:r>
            <a:r>
              <a:rPr sz="1800" b="1" spc="-5" dirty="0">
                <a:latin typeface="Cambria"/>
                <a:cs typeface="Cambria"/>
              </a:rPr>
              <a:t>ο</a:t>
            </a:r>
            <a:r>
              <a:rPr sz="1800" b="1" spc="-10" dirty="0">
                <a:latin typeface="Cambria"/>
                <a:cs typeface="Cambria"/>
              </a:rPr>
              <a:t>ι</a:t>
            </a:r>
            <a:r>
              <a:rPr sz="1800" b="1" spc="-35" dirty="0">
                <a:latin typeface="Cambria"/>
                <a:cs typeface="Cambria"/>
              </a:rPr>
              <a:t>κ</a:t>
            </a:r>
            <a:r>
              <a:rPr sz="1800" b="1" spc="-5" dirty="0">
                <a:latin typeface="Cambria"/>
                <a:cs typeface="Cambria"/>
              </a:rPr>
              <a:t>ο</a:t>
            </a:r>
            <a:r>
              <a:rPr sz="1800" b="1" spc="-10" dirty="0">
                <a:latin typeface="Cambria"/>
                <a:cs typeface="Cambria"/>
              </a:rPr>
              <a:t>ν</a:t>
            </a:r>
            <a:r>
              <a:rPr sz="1800" b="1" spc="-5" dirty="0">
                <a:latin typeface="Cambria"/>
                <a:cs typeface="Cambria"/>
              </a:rPr>
              <a:t>ο</a:t>
            </a:r>
            <a:r>
              <a:rPr sz="1800" b="1" spc="-10" dirty="0">
                <a:latin typeface="Cambria"/>
                <a:cs typeface="Cambria"/>
              </a:rPr>
              <a:t>μ</a:t>
            </a:r>
            <a:r>
              <a:rPr sz="1800" b="1" spc="-5" dirty="0">
                <a:latin typeface="Cambria"/>
                <a:cs typeface="Cambria"/>
              </a:rPr>
              <a:t>ικ</a:t>
            </a:r>
            <a:r>
              <a:rPr sz="1800" b="1" dirty="0">
                <a:latin typeface="Cambria"/>
                <a:cs typeface="Cambria"/>
              </a:rPr>
              <a:t>ή	ε</a:t>
            </a:r>
            <a:r>
              <a:rPr sz="1800" b="1" spc="-45" dirty="0">
                <a:latin typeface="Cambria"/>
                <a:cs typeface="Cambria"/>
              </a:rPr>
              <a:t>ξ</a:t>
            </a:r>
            <a:r>
              <a:rPr sz="1800" b="1" spc="-5" dirty="0">
                <a:latin typeface="Cambria"/>
                <a:cs typeface="Cambria"/>
              </a:rPr>
              <a:t>αθλίω</a:t>
            </a:r>
            <a:r>
              <a:rPr sz="1800" b="1" spc="-15" dirty="0">
                <a:latin typeface="Cambria"/>
                <a:cs typeface="Cambria"/>
              </a:rPr>
              <a:t>σ</a:t>
            </a:r>
            <a:r>
              <a:rPr sz="1800" b="1" dirty="0">
                <a:latin typeface="Cambria"/>
                <a:cs typeface="Cambria"/>
              </a:rPr>
              <a:t>η	</a:t>
            </a:r>
            <a:r>
              <a:rPr sz="1800" b="1" spc="-55" dirty="0">
                <a:latin typeface="Cambria"/>
                <a:cs typeface="Cambria"/>
              </a:rPr>
              <a:t>τ</a:t>
            </a:r>
            <a:r>
              <a:rPr sz="1800" b="1" dirty="0">
                <a:latin typeface="Cambria"/>
                <a:cs typeface="Cambria"/>
              </a:rPr>
              <a:t>ων	</a:t>
            </a:r>
            <a:r>
              <a:rPr sz="1800" b="1" spc="-5" dirty="0">
                <a:latin typeface="Cambria"/>
                <a:cs typeface="Cambria"/>
              </a:rPr>
              <a:t>α</a:t>
            </a:r>
            <a:r>
              <a:rPr sz="1800" b="1" spc="-70" dirty="0">
                <a:latin typeface="Cambria"/>
                <a:cs typeface="Cambria"/>
              </a:rPr>
              <a:t>γ</a:t>
            </a:r>
            <a:r>
              <a:rPr sz="1800" b="1" spc="-5" dirty="0">
                <a:latin typeface="Cambria"/>
                <a:cs typeface="Cambria"/>
              </a:rPr>
              <a:t>ρ</a:t>
            </a:r>
            <a:r>
              <a:rPr sz="1800" b="1" spc="-40" dirty="0">
                <a:latin typeface="Cambria"/>
                <a:cs typeface="Cambria"/>
              </a:rPr>
              <a:t>ο</a:t>
            </a:r>
            <a:r>
              <a:rPr sz="1800" b="1" spc="-70" dirty="0">
                <a:latin typeface="Cambria"/>
                <a:cs typeface="Cambria"/>
              </a:rPr>
              <a:t>τ</a:t>
            </a:r>
            <a:r>
              <a:rPr sz="1800" b="1" dirty="0">
                <a:latin typeface="Cambria"/>
                <a:cs typeface="Cambria"/>
              </a:rPr>
              <a:t>ών	</a:t>
            </a:r>
            <a:r>
              <a:rPr sz="1800" b="1" spc="-10" dirty="0">
                <a:latin typeface="Cambria"/>
                <a:cs typeface="Cambria"/>
              </a:rPr>
              <a:t>σ</a:t>
            </a:r>
            <a:r>
              <a:rPr sz="1800" b="1" dirty="0">
                <a:latin typeface="Cambria"/>
                <a:cs typeface="Cambria"/>
              </a:rPr>
              <a:t>τ</a:t>
            </a:r>
            <a:r>
              <a:rPr sz="1800" b="1" spc="-5" dirty="0">
                <a:latin typeface="Cambria"/>
                <a:cs typeface="Cambria"/>
              </a:rPr>
              <a:t>ην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575" y="425907"/>
            <a:ext cx="5191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dirty="0">
                <a:solidFill>
                  <a:srgbClr val="000000"/>
                </a:solidFill>
              </a:rPr>
              <a:t>Αμερική</a:t>
            </a:r>
            <a:r>
              <a:rPr sz="1800" u="none" spc="-30" dirty="0">
                <a:solidFill>
                  <a:srgbClr val="000000"/>
                </a:solidFill>
              </a:rPr>
              <a:t> </a:t>
            </a:r>
            <a:r>
              <a:rPr sz="1800" u="none" spc="-35" dirty="0">
                <a:solidFill>
                  <a:srgbClr val="000000"/>
                </a:solidFill>
              </a:rPr>
              <a:t>κ</a:t>
            </a:r>
            <a:r>
              <a:rPr sz="1800" u="none" spc="-5" dirty="0">
                <a:solidFill>
                  <a:srgbClr val="000000"/>
                </a:solidFill>
              </a:rPr>
              <a:t>α</a:t>
            </a:r>
            <a:r>
              <a:rPr sz="1800" u="none" spc="-70" dirty="0">
                <a:solidFill>
                  <a:srgbClr val="000000"/>
                </a:solidFill>
              </a:rPr>
              <a:t>τ</a:t>
            </a:r>
            <a:r>
              <a:rPr sz="1800" u="none" dirty="0">
                <a:solidFill>
                  <a:srgbClr val="000000"/>
                </a:solidFill>
              </a:rPr>
              <a:t>ά</a:t>
            </a:r>
            <a:r>
              <a:rPr sz="1800" u="none" spc="-25" dirty="0">
                <a:solidFill>
                  <a:srgbClr val="000000"/>
                </a:solidFill>
              </a:rPr>
              <a:t> </a:t>
            </a:r>
            <a:r>
              <a:rPr sz="1800" u="none" spc="-5" dirty="0">
                <a:solidFill>
                  <a:srgbClr val="000000"/>
                </a:solidFill>
              </a:rPr>
              <a:t>τη</a:t>
            </a:r>
            <a:r>
              <a:rPr sz="1800" u="none" dirty="0">
                <a:solidFill>
                  <a:srgbClr val="000000"/>
                </a:solidFill>
              </a:rPr>
              <a:t>ν</a:t>
            </a:r>
            <a:r>
              <a:rPr sz="1800" u="none" spc="-15" dirty="0">
                <a:solidFill>
                  <a:srgbClr val="000000"/>
                </a:solidFill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ε</a:t>
            </a:r>
            <a:r>
              <a:rPr sz="1800" u="none" spc="-340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u="none" spc="-45" dirty="0">
                <a:solidFill>
                  <a:srgbClr val="000000"/>
                </a:solidFill>
              </a:rPr>
              <a:t>ο</a:t>
            </a:r>
            <a:r>
              <a:rPr sz="1800" u="none" spc="-5" dirty="0">
                <a:solidFill>
                  <a:srgbClr val="000000"/>
                </a:solidFill>
              </a:rPr>
              <a:t>χ</a:t>
            </a:r>
            <a:r>
              <a:rPr sz="1800" u="none" dirty="0">
                <a:solidFill>
                  <a:srgbClr val="000000"/>
                </a:solidFill>
              </a:rPr>
              <a:t>ή</a:t>
            </a:r>
            <a:r>
              <a:rPr sz="1800" u="none" spc="-20" dirty="0">
                <a:solidFill>
                  <a:srgbClr val="000000"/>
                </a:solidFill>
              </a:rPr>
              <a:t> </a:t>
            </a:r>
            <a:r>
              <a:rPr sz="1800" u="none" spc="-5" dirty="0">
                <a:solidFill>
                  <a:srgbClr val="000000"/>
                </a:solidFill>
              </a:rPr>
              <a:t>τη</a:t>
            </a:r>
            <a:r>
              <a:rPr sz="1800" u="none" dirty="0">
                <a:solidFill>
                  <a:srgbClr val="000000"/>
                </a:solidFill>
              </a:rPr>
              <a:t>ς</a:t>
            </a:r>
            <a:r>
              <a:rPr sz="1800" u="none" spc="-20" dirty="0">
                <a:solidFill>
                  <a:srgbClr val="000000"/>
                </a:solidFill>
              </a:rPr>
              <a:t> </a:t>
            </a:r>
            <a:r>
              <a:rPr sz="1800" u="none" spc="-10" dirty="0">
                <a:solidFill>
                  <a:srgbClr val="000000"/>
                </a:solidFill>
              </a:rPr>
              <a:t>ο</a:t>
            </a:r>
            <a:r>
              <a:rPr sz="1800" u="none" spc="-5" dirty="0">
                <a:solidFill>
                  <a:srgbClr val="000000"/>
                </a:solidFill>
              </a:rPr>
              <a:t>ι</a:t>
            </a:r>
            <a:r>
              <a:rPr sz="1800" u="none" spc="-40" dirty="0">
                <a:solidFill>
                  <a:srgbClr val="000000"/>
                </a:solidFill>
              </a:rPr>
              <a:t>κ</a:t>
            </a:r>
            <a:r>
              <a:rPr sz="1800" u="none" spc="-10" dirty="0">
                <a:solidFill>
                  <a:srgbClr val="000000"/>
                </a:solidFill>
              </a:rPr>
              <a:t>ο</a:t>
            </a:r>
            <a:r>
              <a:rPr sz="1800" u="none" spc="-5" dirty="0">
                <a:solidFill>
                  <a:srgbClr val="000000"/>
                </a:solidFill>
              </a:rPr>
              <a:t>ν</a:t>
            </a:r>
            <a:r>
              <a:rPr sz="1800" u="none" spc="-10" dirty="0">
                <a:solidFill>
                  <a:srgbClr val="000000"/>
                </a:solidFill>
              </a:rPr>
              <a:t>ο</a:t>
            </a:r>
            <a:r>
              <a:rPr sz="1800" u="none" spc="-5" dirty="0">
                <a:solidFill>
                  <a:srgbClr val="000000"/>
                </a:solidFill>
              </a:rPr>
              <a:t>μ</a:t>
            </a:r>
            <a:r>
              <a:rPr sz="1800" u="none" spc="-10" dirty="0">
                <a:solidFill>
                  <a:srgbClr val="000000"/>
                </a:solidFill>
              </a:rPr>
              <a:t>ι</a:t>
            </a:r>
            <a:r>
              <a:rPr sz="1800" u="none" dirty="0">
                <a:solidFill>
                  <a:srgbClr val="000000"/>
                </a:solidFill>
              </a:rPr>
              <a:t>κής</a:t>
            </a:r>
            <a:r>
              <a:rPr sz="1800" u="none" spc="5" dirty="0">
                <a:solidFill>
                  <a:srgbClr val="000000"/>
                </a:solidFill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κρίσης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4575" y="688422"/>
            <a:ext cx="5253990" cy="49764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4800"/>
              </a:lnSpc>
              <a:spcBef>
                <a:spcPts val="215"/>
              </a:spcBef>
            </a:pPr>
            <a:r>
              <a:rPr sz="1900" i="1" spc="-140" dirty="0">
                <a:latin typeface="Arial"/>
                <a:cs typeface="Arial"/>
              </a:rPr>
              <a:t>«</a:t>
            </a:r>
            <a:r>
              <a:rPr sz="1800" i="1" spc="-140" dirty="0">
                <a:latin typeface="Cambria"/>
                <a:cs typeface="Cambria"/>
              </a:rPr>
              <a:t>Τα</a:t>
            </a:r>
            <a:r>
              <a:rPr sz="1800" i="1" spc="-135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έργα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ου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έχουν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α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οδώσει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τα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κλήματα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385" dirty="0">
                <a:latin typeface="Cambria"/>
                <a:cs typeface="Cambria"/>
              </a:rPr>
              <a:t> </a:t>
            </a:r>
            <a:r>
              <a:rPr sz="1800" i="1" spc="-110" dirty="0">
                <a:latin typeface="Cambria"/>
                <a:cs typeface="Cambria"/>
              </a:rPr>
              <a:t>τα </a:t>
            </a:r>
            <a:r>
              <a:rPr sz="1800" i="1" spc="-105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δέντρα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ρέ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ει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καταστραφούν</a:t>
            </a:r>
            <a:r>
              <a:rPr sz="1900" i="1" spc="-30" dirty="0">
                <a:latin typeface="Arial"/>
                <a:cs typeface="Arial"/>
              </a:rPr>
              <a:t>, </a:t>
            </a:r>
            <a:r>
              <a:rPr sz="1800" i="1" dirty="0">
                <a:latin typeface="Cambria"/>
                <a:cs typeface="Cambria"/>
              </a:rPr>
              <a:t>για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να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κρατηθούν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ψηλά</a:t>
            </a:r>
            <a:r>
              <a:rPr sz="1800" i="1" dirty="0">
                <a:latin typeface="Cambria"/>
                <a:cs typeface="Cambria"/>
              </a:rPr>
              <a:t> οι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τιμές</a:t>
            </a:r>
            <a:r>
              <a:rPr sz="1900" i="1" spc="-30" dirty="0">
                <a:latin typeface="Arial"/>
                <a:cs typeface="Arial"/>
              </a:rPr>
              <a:t>, </a:t>
            </a:r>
            <a:r>
              <a:rPr sz="1800" i="1" dirty="0">
                <a:latin typeface="Cambria"/>
                <a:cs typeface="Cambria"/>
              </a:rPr>
              <a:t>κι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αυτό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είναι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το</a:t>
            </a:r>
            <a:r>
              <a:rPr sz="1800" i="1" spc="-40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ιο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θλιβερό</a:t>
            </a:r>
            <a:r>
              <a:rPr sz="1900" i="1" spc="-25" dirty="0">
                <a:latin typeface="Arial"/>
                <a:cs typeface="Arial"/>
              </a:rPr>
              <a:t>, </a:t>
            </a:r>
            <a:r>
              <a:rPr sz="1800" i="1" spc="-35" dirty="0">
                <a:latin typeface="Cambria"/>
                <a:cs typeface="Cambria"/>
              </a:rPr>
              <a:t>το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ιο 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900" i="1" spc="-55" dirty="0">
                <a:latin typeface="Arial"/>
                <a:cs typeface="Arial"/>
              </a:rPr>
              <a:t>π</a:t>
            </a:r>
            <a:r>
              <a:rPr sz="1800" i="1" spc="-55" dirty="0">
                <a:latin typeface="Cambria"/>
                <a:cs typeface="Cambria"/>
              </a:rPr>
              <a:t>ικρό </a:t>
            </a:r>
            <a:r>
              <a:rPr sz="1800" i="1" spc="-75" dirty="0">
                <a:latin typeface="Cambria"/>
                <a:cs typeface="Cambria"/>
              </a:rPr>
              <a:t>α</a:t>
            </a:r>
            <a:r>
              <a:rPr sz="1900" i="1" spc="-75" dirty="0">
                <a:latin typeface="Arial"/>
                <a:cs typeface="Arial"/>
              </a:rPr>
              <a:t>π' </a:t>
            </a:r>
            <a:r>
              <a:rPr sz="1800" i="1" spc="-40" dirty="0">
                <a:latin typeface="Cambria"/>
                <a:cs typeface="Cambria"/>
              </a:rPr>
              <a:t>όλα</a:t>
            </a:r>
            <a:r>
              <a:rPr sz="1900" i="1" spc="-40" dirty="0">
                <a:latin typeface="Arial"/>
                <a:cs typeface="Arial"/>
              </a:rPr>
              <a:t>. </a:t>
            </a:r>
            <a:r>
              <a:rPr sz="1800" i="1" spc="-5" dirty="0">
                <a:latin typeface="Cambria"/>
                <a:cs typeface="Cambria"/>
              </a:rPr>
              <a:t>Ολάκερα </a:t>
            </a:r>
            <a:r>
              <a:rPr sz="1800" i="1" spc="-10" dirty="0">
                <a:latin typeface="Cambria"/>
                <a:cs typeface="Cambria"/>
              </a:rPr>
              <a:t>φορτία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ορτοκάλια 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εταμένα 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καταγής</a:t>
            </a:r>
            <a:r>
              <a:rPr sz="1900" i="1" spc="-35" dirty="0">
                <a:latin typeface="Arial"/>
                <a:cs typeface="Arial"/>
              </a:rPr>
              <a:t>. </a:t>
            </a:r>
            <a:r>
              <a:rPr sz="1800" i="1" spc="-50" dirty="0">
                <a:latin typeface="Cambria"/>
                <a:cs typeface="Cambria"/>
              </a:rPr>
              <a:t>Άνθρω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οι</a:t>
            </a:r>
            <a:r>
              <a:rPr sz="1900" i="1" spc="-50" dirty="0">
                <a:latin typeface="Arial"/>
                <a:cs typeface="Arial"/>
              </a:rPr>
              <a:t>, </a:t>
            </a:r>
            <a:r>
              <a:rPr sz="1800" i="1" dirty="0">
                <a:latin typeface="Cambria"/>
                <a:cs typeface="Cambria"/>
              </a:rPr>
              <a:t>ουρές </a:t>
            </a:r>
            <a:r>
              <a:rPr sz="1800" i="1" spc="-5" dirty="0">
                <a:latin typeface="Cambria"/>
                <a:cs typeface="Cambria"/>
              </a:rPr>
              <a:t>μίλια </a:t>
            </a:r>
            <a:r>
              <a:rPr sz="1800" i="1" spc="-25" dirty="0">
                <a:latin typeface="Cambria"/>
                <a:cs typeface="Cambria"/>
              </a:rPr>
              <a:t>μάκρος</a:t>
            </a:r>
            <a:r>
              <a:rPr sz="1900" i="1" spc="-25" dirty="0">
                <a:latin typeface="Arial"/>
                <a:cs typeface="Arial"/>
              </a:rPr>
              <a:t>, </a:t>
            </a:r>
            <a:r>
              <a:rPr sz="1800" i="1" spc="-5" dirty="0">
                <a:latin typeface="Cambria"/>
                <a:cs typeface="Cambria"/>
              </a:rPr>
              <a:t>ήρθαν </a:t>
            </a:r>
            <a:r>
              <a:rPr sz="1800" i="1" dirty="0">
                <a:latin typeface="Cambria"/>
                <a:cs typeface="Cambria"/>
              </a:rPr>
              <a:t>για να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900" i="1" spc="-250" dirty="0">
                <a:latin typeface="Arial"/>
                <a:cs typeface="Arial"/>
              </a:rPr>
              <a:t>π</a:t>
            </a:r>
            <a:r>
              <a:rPr sz="1800" i="1" spc="-5" dirty="0">
                <a:latin typeface="Cambria"/>
                <a:cs typeface="Cambria"/>
              </a:rPr>
              <a:t>άρο</a:t>
            </a:r>
            <a:r>
              <a:rPr sz="1800" i="1" spc="5" dirty="0">
                <a:latin typeface="Cambria"/>
                <a:cs typeface="Cambria"/>
              </a:rPr>
              <a:t>υ</a:t>
            </a:r>
            <a:r>
              <a:rPr sz="1800" i="1" dirty="0">
                <a:latin typeface="Cambria"/>
                <a:cs typeface="Cambria"/>
              </a:rPr>
              <a:t>ν</a:t>
            </a:r>
            <a:r>
              <a:rPr sz="1800" i="1" spc="80" dirty="0">
                <a:latin typeface="Cambria"/>
                <a:cs typeface="Cambria"/>
              </a:rPr>
              <a:t> </a:t>
            </a:r>
            <a:r>
              <a:rPr sz="1800" i="1" spc="-7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ον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</a:t>
            </a:r>
            <a:r>
              <a:rPr sz="1800" i="1" spc="-10" dirty="0">
                <a:latin typeface="Cambria"/>
                <a:cs typeface="Cambria"/>
              </a:rPr>
              <a:t>ρ</a:t>
            </a:r>
            <a:r>
              <a:rPr sz="1900" i="1" spc="-250" dirty="0">
                <a:latin typeface="Arial"/>
                <a:cs typeface="Arial"/>
              </a:rPr>
              <a:t>π</a:t>
            </a:r>
            <a:r>
              <a:rPr sz="1800" i="1" spc="-5" dirty="0">
                <a:latin typeface="Cambria"/>
                <a:cs typeface="Cambria"/>
              </a:rPr>
              <a:t>ό</a:t>
            </a:r>
            <a:r>
              <a:rPr sz="1900" i="1" spc="-145" dirty="0">
                <a:latin typeface="Arial"/>
                <a:cs typeface="Arial"/>
              </a:rPr>
              <a:t>,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ό</a:t>
            </a:r>
            <a:r>
              <a:rPr sz="1800" i="1" spc="5" dirty="0">
                <a:latin typeface="Cambria"/>
                <a:cs typeface="Cambria"/>
              </a:rPr>
              <a:t>μ</a:t>
            </a:r>
            <a:r>
              <a:rPr sz="1800" i="1" spc="-5" dirty="0">
                <a:latin typeface="Cambria"/>
                <a:cs typeface="Cambria"/>
              </a:rPr>
              <a:t>ω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spc="-30" dirty="0">
                <a:latin typeface="Cambria"/>
                <a:cs typeface="Cambria"/>
              </a:rPr>
              <a:t>υ</a:t>
            </a:r>
            <a:r>
              <a:rPr sz="1800" i="1" spc="-7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ό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δε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μ</a:t>
            </a:r>
            <a:r>
              <a:rPr sz="1900" i="1" spc="-250" dirty="0">
                <a:latin typeface="Arial"/>
                <a:cs typeface="Arial"/>
              </a:rPr>
              <a:t>π</a:t>
            </a:r>
            <a:r>
              <a:rPr sz="1800" i="1" dirty="0">
                <a:latin typeface="Cambria"/>
                <a:cs typeface="Cambria"/>
              </a:rPr>
              <a:t>ορεί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γί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ε</a:t>
            </a:r>
            <a:r>
              <a:rPr sz="1800" i="1" dirty="0">
                <a:latin typeface="Cambria"/>
                <a:cs typeface="Cambria"/>
              </a:rPr>
              <a:t>ι</a:t>
            </a:r>
            <a:r>
              <a:rPr sz="1900" i="1" spc="-145" dirty="0">
                <a:latin typeface="Arial"/>
                <a:cs typeface="Arial"/>
              </a:rPr>
              <a:t>.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Πώς  </a:t>
            </a:r>
            <a:r>
              <a:rPr sz="1800" i="1" spc="5" dirty="0">
                <a:latin typeface="Cambria"/>
                <a:cs typeface="Cambria"/>
              </a:rPr>
              <a:t>θ</a:t>
            </a:r>
            <a:r>
              <a:rPr sz="1900" i="1" spc="5" dirty="0">
                <a:latin typeface="Arial"/>
                <a:cs typeface="Arial"/>
              </a:rPr>
              <a:t>'</a:t>
            </a:r>
            <a:r>
              <a:rPr sz="1900" i="1" spc="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αγόραζαν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ορτοκάλια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900" i="1" spc="-60" dirty="0">
                <a:latin typeface="Arial"/>
                <a:cs typeface="Arial"/>
              </a:rPr>
              <a:t>π</a:t>
            </a:r>
            <a:r>
              <a:rPr sz="1800" i="1" spc="-60" dirty="0">
                <a:latin typeface="Cambria"/>
                <a:cs typeface="Cambria"/>
              </a:rPr>
              <a:t>ρος</a:t>
            </a:r>
            <a:r>
              <a:rPr sz="1800" i="1" spc="-5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είκοσι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σέντσια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95" dirty="0">
                <a:latin typeface="Cambria"/>
                <a:cs typeface="Cambria"/>
              </a:rPr>
              <a:t>τα </a:t>
            </a:r>
            <a:r>
              <a:rPr sz="1800" i="1" spc="-9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δώδεκ</a:t>
            </a:r>
            <a:r>
              <a:rPr sz="1800" i="1" spc="5" dirty="0">
                <a:latin typeface="Cambria"/>
                <a:cs typeface="Cambria"/>
              </a:rPr>
              <a:t>α</a:t>
            </a:r>
            <a:r>
              <a:rPr sz="1900" i="1" spc="-145" dirty="0">
                <a:latin typeface="Arial"/>
                <a:cs typeface="Arial"/>
              </a:rPr>
              <a:t>, </a:t>
            </a:r>
            <a:r>
              <a:rPr sz="1800" i="1" spc="-5" dirty="0">
                <a:latin typeface="Cambria"/>
                <a:cs typeface="Cambria"/>
              </a:rPr>
              <a:t>σα</a:t>
            </a:r>
            <a:r>
              <a:rPr sz="1800" i="1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 εί</a:t>
            </a:r>
            <a:r>
              <a:rPr sz="1800" i="1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dirty="0">
                <a:latin typeface="Cambria"/>
                <a:cs typeface="Cambria"/>
              </a:rPr>
              <a:t>ι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σ</a:t>
            </a:r>
            <a:r>
              <a:rPr sz="1800" i="1" spc="-7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χέρι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6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ους 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κά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ουν</a:t>
            </a:r>
            <a:r>
              <a:rPr sz="1800" i="1" spc="-5" dirty="0">
                <a:latin typeface="Cambria"/>
                <a:cs typeface="Cambria"/>
              </a:rPr>
              <a:t> έν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γ</a:t>
            </a:r>
            <a:r>
              <a:rPr sz="1800" i="1" spc="5" dirty="0">
                <a:latin typeface="Cambria"/>
                <a:cs typeface="Cambria"/>
              </a:rPr>
              <a:t>ύ</a:t>
            </a:r>
            <a:r>
              <a:rPr sz="1800" i="1" dirty="0">
                <a:latin typeface="Cambria"/>
                <a:cs typeface="Cambria"/>
              </a:rPr>
              <a:t>ρο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με  </a:t>
            </a:r>
            <a:r>
              <a:rPr sz="1800" i="1" spc="-35" dirty="0">
                <a:latin typeface="Cambria"/>
                <a:cs typeface="Cambria"/>
              </a:rPr>
              <a:t>το </a:t>
            </a:r>
            <a:r>
              <a:rPr sz="1800" i="1" spc="-20" dirty="0">
                <a:latin typeface="Cambria"/>
                <a:cs typeface="Cambria"/>
              </a:rPr>
              <a:t>αυτοκίνητο </a:t>
            </a:r>
            <a:r>
              <a:rPr sz="1800" i="1" spc="-5" dirty="0">
                <a:latin typeface="Cambria"/>
                <a:cs typeface="Cambria"/>
              </a:rPr>
              <a:t>και </a:t>
            </a:r>
            <a:r>
              <a:rPr sz="1800" i="1" dirty="0">
                <a:latin typeface="Cambria"/>
                <a:cs typeface="Cambria"/>
              </a:rPr>
              <a:t>να </a:t>
            </a:r>
            <a:r>
              <a:rPr sz="1800" i="1" spc="-50" dirty="0">
                <a:latin typeface="Cambria"/>
                <a:cs typeface="Cambria"/>
              </a:rPr>
              <a:t>τα </a:t>
            </a:r>
            <a:r>
              <a:rPr sz="1800" i="1" spc="-5" dirty="0">
                <a:latin typeface="Cambria"/>
                <a:cs typeface="Cambria"/>
              </a:rPr>
              <a:t>μαζέψουν </a:t>
            </a:r>
            <a:r>
              <a:rPr sz="1800" i="1" spc="-70" dirty="0">
                <a:latin typeface="Cambria"/>
                <a:cs typeface="Cambria"/>
              </a:rPr>
              <a:t>τζάμ</a:t>
            </a:r>
            <a:r>
              <a:rPr sz="1900" i="1" spc="-70" dirty="0">
                <a:latin typeface="Arial"/>
                <a:cs typeface="Arial"/>
              </a:rPr>
              <a:t>π</a:t>
            </a:r>
            <a:r>
              <a:rPr sz="1800" i="1" spc="-70" dirty="0">
                <a:latin typeface="Cambria"/>
                <a:cs typeface="Cambria"/>
              </a:rPr>
              <a:t>α</a:t>
            </a:r>
            <a:r>
              <a:rPr sz="1900" i="1" spc="-70" dirty="0">
                <a:latin typeface="Arial"/>
                <a:cs typeface="Arial"/>
              </a:rPr>
              <a:t>; </a:t>
            </a:r>
            <a:r>
              <a:rPr sz="1800" i="1" spc="-40" dirty="0">
                <a:latin typeface="Cambria"/>
                <a:cs typeface="Cambria"/>
              </a:rPr>
              <a:t>Άνθρω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οι 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μ</a:t>
            </a:r>
            <a:r>
              <a:rPr sz="1800" i="1" dirty="0">
                <a:latin typeface="Cambria"/>
                <a:cs typeface="Cambria"/>
              </a:rPr>
              <a:t>ε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σ</a:t>
            </a:r>
            <a:r>
              <a:rPr sz="1800" i="1" spc="5" dirty="0">
                <a:latin typeface="Cambria"/>
                <a:cs typeface="Cambria"/>
              </a:rPr>
              <a:t>ω</a:t>
            </a:r>
            <a:r>
              <a:rPr sz="1800" i="1" spc="-5" dirty="0">
                <a:latin typeface="Cambria"/>
                <a:cs typeface="Cambria"/>
              </a:rPr>
              <a:t>λ</a:t>
            </a:r>
            <a:r>
              <a:rPr sz="1800" i="1" spc="-10" dirty="0">
                <a:latin typeface="Cambria"/>
                <a:cs typeface="Cambria"/>
              </a:rPr>
              <a:t>ή</a:t>
            </a:r>
            <a:r>
              <a:rPr sz="1800" i="1" spc="-5" dirty="0">
                <a:latin typeface="Cambria"/>
                <a:cs typeface="Cambria"/>
              </a:rPr>
              <a:t>νε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ρά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τι</a:t>
            </a:r>
            <a:r>
              <a:rPr sz="1800" i="1" spc="-85" dirty="0">
                <a:latin typeface="Cambria"/>
                <a:cs typeface="Cambria"/>
              </a:rPr>
              <a:t>ζ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dirty="0">
                <a:latin typeface="Cambria"/>
                <a:cs typeface="Cambria"/>
              </a:rPr>
              <a:t>ν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μ</a:t>
            </a:r>
            <a:r>
              <a:rPr sz="1800" i="1" dirty="0">
                <a:latin typeface="Cambria"/>
                <a:cs typeface="Cambria"/>
              </a:rPr>
              <a:t>ε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900" i="1" spc="-240" dirty="0">
                <a:latin typeface="Arial"/>
                <a:cs typeface="Arial"/>
              </a:rPr>
              <a:t>π</a:t>
            </a:r>
            <a:r>
              <a:rPr sz="1800" i="1" spc="-5" dirty="0">
                <a:latin typeface="Cambria"/>
                <a:cs typeface="Cambria"/>
              </a:rPr>
              <a:t>ε</a:t>
            </a:r>
            <a:r>
              <a:rPr sz="1800" i="1" spc="-75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ρόλ</a:t>
            </a:r>
            <a:r>
              <a:rPr sz="1800" i="1" spc="5" dirty="0">
                <a:latin typeface="Cambria"/>
                <a:cs typeface="Cambria"/>
              </a:rPr>
              <a:t>α</a:t>
            </a:r>
            <a:r>
              <a:rPr sz="1800" i="1" dirty="0">
                <a:latin typeface="Cambria"/>
                <a:cs typeface="Cambria"/>
              </a:rPr>
              <a:t>δο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95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900" i="1" spc="-245" dirty="0">
                <a:latin typeface="Arial"/>
                <a:cs typeface="Arial"/>
              </a:rPr>
              <a:t>π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-55" dirty="0">
                <a:latin typeface="Cambria"/>
                <a:cs typeface="Cambria"/>
              </a:rPr>
              <a:t>ρ</a:t>
            </a:r>
            <a:r>
              <a:rPr sz="1800" i="1" spc="-75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οκά</a:t>
            </a:r>
            <a:r>
              <a:rPr sz="1800" i="1" spc="-10" dirty="0">
                <a:latin typeface="Cambria"/>
                <a:cs typeface="Cambria"/>
              </a:rPr>
              <a:t>λ</a:t>
            </a:r>
            <a:r>
              <a:rPr sz="1800" i="1" spc="-5" dirty="0">
                <a:latin typeface="Cambria"/>
                <a:cs typeface="Cambria"/>
              </a:rPr>
              <a:t>ι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i="1" spc="-145" dirty="0">
                <a:latin typeface="Arial"/>
                <a:cs typeface="Arial"/>
              </a:rPr>
              <a:t>,</a:t>
            </a:r>
            <a:r>
              <a:rPr sz="1900" i="1" spc="-125" dirty="0">
                <a:latin typeface="Arial"/>
                <a:cs typeface="Arial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  </a:t>
            </a:r>
            <a:r>
              <a:rPr sz="1800" i="1" spc="-65" dirty="0">
                <a:latin typeface="Cambria"/>
                <a:cs typeface="Cambria"/>
              </a:rPr>
              <a:t>ό</a:t>
            </a:r>
            <a:r>
              <a:rPr sz="1900" i="1" spc="-65" dirty="0">
                <a:latin typeface="Arial"/>
                <a:cs typeface="Arial"/>
              </a:rPr>
              <a:t>π</a:t>
            </a:r>
            <a:r>
              <a:rPr sz="1800" i="1" spc="-65" dirty="0">
                <a:latin typeface="Cambria"/>
                <a:cs typeface="Cambria"/>
              </a:rPr>
              <a:t>ως</a:t>
            </a:r>
            <a:r>
              <a:rPr sz="1800" i="1" spc="-6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είχαν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τύψεις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για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το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έγκλημα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ου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έκαναν</a:t>
            </a:r>
            <a:r>
              <a:rPr sz="1900" i="1" spc="-25" dirty="0">
                <a:latin typeface="Arial"/>
                <a:cs typeface="Arial"/>
              </a:rPr>
              <a:t>, </a:t>
            </a:r>
            <a:r>
              <a:rPr sz="19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θύμωναν </a:t>
            </a:r>
            <a:r>
              <a:rPr sz="1800" i="1" spc="-5" dirty="0">
                <a:latin typeface="Cambria"/>
                <a:cs typeface="Cambria"/>
              </a:rPr>
              <a:t>με </a:t>
            </a:r>
            <a:r>
              <a:rPr sz="1800" i="1" spc="-25" dirty="0">
                <a:latin typeface="Cambria"/>
                <a:cs typeface="Cambria"/>
              </a:rPr>
              <a:t>τον </a:t>
            </a:r>
            <a:r>
              <a:rPr sz="1800" i="1" spc="-5" dirty="0">
                <a:latin typeface="Cambria"/>
                <a:cs typeface="Cambria"/>
              </a:rPr>
              <a:t>κόσμο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ου </a:t>
            </a:r>
            <a:r>
              <a:rPr sz="1800" i="1" dirty="0">
                <a:latin typeface="Cambria"/>
                <a:cs typeface="Cambria"/>
              </a:rPr>
              <a:t>ήρθε να </a:t>
            </a:r>
            <a:r>
              <a:rPr sz="1900" i="1" spc="-55" dirty="0">
                <a:latin typeface="Arial"/>
                <a:cs typeface="Arial"/>
              </a:rPr>
              <a:t>π</a:t>
            </a:r>
            <a:r>
              <a:rPr sz="1800" i="1" spc="-55" dirty="0">
                <a:latin typeface="Cambria"/>
                <a:cs typeface="Cambria"/>
              </a:rPr>
              <a:t>άρει </a:t>
            </a:r>
            <a:r>
              <a:rPr sz="1800" i="1" spc="-25" dirty="0">
                <a:latin typeface="Cambria"/>
                <a:cs typeface="Cambria"/>
              </a:rPr>
              <a:t>τον </a:t>
            </a:r>
            <a:r>
              <a:rPr sz="1800" i="1" spc="-70" dirty="0">
                <a:latin typeface="Cambria"/>
                <a:cs typeface="Cambria"/>
              </a:rPr>
              <a:t>καρ</a:t>
            </a:r>
            <a:r>
              <a:rPr sz="1900" i="1" spc="-70" dirty="0">
                <a:latin typeface="Arial"/>
                <a:cs typeface="Arial"/>
              </a:rPr>
              <a:t>π</a:t>
            </a:r>
            <a:r>
              <a:rPr sz="1800" i="1" spc="-70" dirty="0">
                <a:latin typeface="Cambria"/>
                <a:cs typeface="Cambria"/>
              </a:rPr>
              <a:t>ό</a:t>
            </a:r>
            <a:r>
              <a:rPr sz="1900" i="1" spc="-70" dirty="0">
                <a:latin typeface="Arial"/>
                <a:cs typeface="Arial"/>
              </a:rPr>
              <a:t>. 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800" i="1" spc="-85" dirty="0">
                <a:latin typeface="Cambria"/>
                <a:cs typeface="Cambria"/>
              </a:rPr>
              <a:t>Α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ό</a:t>
            </a:r>
            <a:r>
              <a:rPr sz="1800" i="1" spc="-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 μια </a:t>
            </a:r>
            <a:r>
              <a:rPr sz="1800" i="1" spc="-5" dirty="0">
                <a:latin typeface="Cambria"/>
                <a:cs typeface="Cambria"/>
              </a:rPr>
              <a:t>ένα </a:t>
            </a:r>
            <a:r>
              <a:rPr sz="1800" i="1" spc="-10" dirty="0">
                <a:latin typeface="Cambria"/>
                <a:cs typeface="Cambria"/>
              </a:rPr>
              <a:t>εκατομμύριο </a:t>
            </a:r>
            <a:r>
              <a:rPr sz="1900" i="1" spc="-25" dirty="0">
                <a:latin typeface="Arial"/>
                <a:cs typeface="Arial"/>
              </a:rPr>
              <a:t>π</a:t>
            </a:r>
            <a:r>
              <a:rPr sz="1800" i="1" spc="-25" dirty="0">
                <a:latin typeface="Cambria"/>
                <a:cs typeface="Cambria"/>
              </a:rPr>
              <a:t>εινασμένοι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άνθρω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οι</a:t>
            </a:r>
            <a:r>
              <a:rPr sz="1900" i="1" spc="-50" dirty="0">
                <a:latin typeface="Arial"/>
                <a:cs typeface="Arial"/>
              </a:rPr>
              <a:t>, 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έχον</a:t>
            </a:r>
            <a:r>
              <a:rPr sz="1800" i="1" spc="-95" dirty="0">
                <a:latin typeface="Cambria"/>
                <a:cs typeface="Cambria"/>
              </a:rPr>
              <a:t>τ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spc="-5" dirty="0">
                <a:latin typeface="Cambria"/>
                <a:cs typeface="Cambria"/>
              </a:rPr>
              <a:t>άγκ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φ</a:t>
            </a:r>
            <a:r>
              <a:rPr sz="1800" i="1" spc="5" dirty="0">
                <a:latin typeface="Cambria"/>
                <a:cs typeface="Cambria"/>
              </a:rPr>
              <a:t>ά</a:t>
            </a:r>
            <a:r>
              <a:rPr sz="1800" i="1" spc="-5" dirty="0">
                <a:latin typeface="Cambria"/>
                <a:cs typeface="Cambria"/>
              </a:rPr>
              <a:t>ν</a:t>
            </a:r>
            <a:r>
              <a:rPr sz="1800" i="1" dirty="0">
                <a:latin typeface="Cambria"/>
                <a:cs typeface="Cambria"/>
              </a:rPr>
              <a:t>ε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λίγ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10" dirty="0">
                <a:latin typeface="Cambria"/>
                <a:cs typeface="Cambria"/>
              </a:rPr>
              <a:t>φ</a:t>
            </a:r>
            <a:r>
              <a:rPr sz="1800" i="1" dirty="0">
                <a:latin typeface="Cambria"/>
                <a:cs typeface="Cambria"/>
              </a:rPr>
              <a:t>ρο</a:t>
            </a:r>
            <a:r>
              <a:rPr sz="1800" i="1" spc="-35" dirty="0">
                <a:latin typeface="Cambria"/>
                <a:cs typeface="Cambria"/>
              </a:rPr>
              <a:t>ύ</a:t>
            </a:r>
            <a:r>
              <a:rPr sz="1800" i="1" spc="-95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i="1" spc="-145" dirty="0">
                <a:latin typeface="Arial"/>
                <a:cs typeface="Arial"/>
              </a:rPr>
              <a:t>,</a:t>
            </a:r>
            <a:r>
              <a:rPr sz="1900" i="1" spc="-110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κι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900" i="1" spc="-245" dirty="0">
                <a:latin typeface="Arial"/>
                <a:cs typeface="Arial"/>
              </a:rPr>
              <a:t>π</a:t>
            </a:r>
            <a:r>
              <a:rPr sz="1800" i="1" dirty="0">
                <a:latin typeface="Cambria"/>
                <a:cs typeface="Cambria"/>
              </a:rPr>
              <a:t>ό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την</a:t>
            </a:r>
            <a:r>
              <a:rPr sz="1800" i="1" spc="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ά</a:t>
            </a:r>
            <a:r>
              <a:rPr sz="1800" i="1" spc="5" dirty="0">
                <a:latin typeface="Cambria"/>
                <a:cs typeface="Cambria"/>
              </a:rPr>
              <a:t>λ</a:t>
            </a:r>
            <a:r>
              <a:rPr sz="1800" i="1" spc="-5" dirty="0">
                <a:latin typeface="Cambria"/>
                <a:cs typeface="Cambria"/>
              </a:rPr>
              <a:t>λη  </a:t>
            </a:r>
            <a:r>
              <a:rPr sz="1800" i="1" spc="-10" dirty="0">
                <a:latin typeface="Cambria"/>
                <a:cs typeface="Cambria"/>
              </a:rPr>
              <a:t>ραντίζουν</a:t>
            </a:r>
            <a:r>
              <a:rPr sz="1800" i="1" spc="-5" dirty="0">
                <a:latin typeface="Cambria"/>
                <a:cs typeface="Cambria"/>
              </a:rPr>
              <a:t> με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ετρόλαδο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τα</a:t>
            </a:r>
            <a:r>
              <a:rPr sz="1800" i="1" spc="-4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χρυσαφιά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βουνά</a:t>
            </a:r>
            <a:r>
              <a:rPr sz="1900" i="1" spc="-30" dirty="0">
                <a:latin typeface="Arial"/>
                <a:cs typeface="Arial"/>
              </a:rPr>
              <a:t>. </a:t>
            </a:r>
            <a:r>
              <a:rPr sz="1800" i="1" spc="-20" dirty="0">
                <a:latin typeface="Cambria"/>
                <a:cs typeface="Cambria"/>
              </a:rPr>
              <a:t>Και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η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οσμή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της </a:t>
            </a:r>
            <a:r>
              <a:rPr sz="1800" i="1" spc="-40" dirty="0">
                <a:latin typeface="Cambria"/>
                <a:cs typeface="Cambria"/>
              </a:rPr>
              <a:t>σα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ίλας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γεμίζει</a:t>
            </a:r>
            <a:r>
              <a:rPr sz="1800" i="1" spc="-3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ολάκερη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75" dirty="0">
                <a:latin typeface="Cambria"/>
                <a:cs typeface="Cambria"/>
              </a:rPr>
              <a:t>χώρα</a:t>
            </a:r>
            <a:r>
              <a:rPr sz="1900" i="1" spc="-75" dirty="0">
                <a:latin typeface="Arial"/>
                <a:cs typeface="Arial"/>
              </a:rPr>
              <a:t>».</a:t>
            </a:r>
            <a:endParaRPr sz="1900">
              <a:latin typeface="Arial"/>
              <a:cs typeface="Arial"/>
            </a:endParaRPr>
          </a:p>
          <a:p>
            <a:pPr marL="12700" marR="6350" algn="just">
              <a:lnSpc>
                <a:spcPts val="2160"/>
              </a:lnSpc>
              <a:spcBef>
                <a:spcPts val="50"/>
              </a:spcBef>
            </a:pPr>
            <a:r>
              <a:rPr sz="1800" spc="-15" dirty="0">
                <a:latin typeface="Cambria"/>
                <a:cs typeface="Cambria"/>
              </a:rPr>
              <a:t>Τ</a:t>
            </a:r>
            <a:r>
              <a:rPr sz="1800" spc="-25" dirty="0">
                <a:latin typeface="Cambria"/>
                <a:cs typeface="Cambria"/>
              </a:rPr>
              <a:t>ζ</a:t>
            </a:r>
            <a:r>
              <a:rPr sz="1800" dirty="0">
                <a:latin typeface="Cambria"/>
                <a:cs typeface="Cambria"/>
              </a:rPr>
              <a:t>ον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-75" dirty="0">
                <a:latin typeface="Cambria"/>
                <a:cs typeface="Cambria"/>
              </a:rPr>
              <a:t>Σ</a:t>
            </a:r>
            <a:r>
              <a:rPr sz="1800" dirty="0">
                <a:latin typeface="Cambria"/>
                <a:cs typeface="Cambria"/>
              </a:rPr>
              <a:t>τά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νμ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spc="10" dirty="0">
                <a:latin typeface="Cambria"/>
                <a:cs typeface="Cambria"/>
              </a:rPr>
              <a:t>κ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i="1" spc="-160" dirty="0">
                <a:latin typeface="Cambria"/>
                <a:cs typeface="Cambria"/>
              </a:rPr>
              <a:t>Τ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6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σ</a:t>
            </a:r>
            <a:r>
              <a:rPr sz="1800" i="1" spc="-95" dirty="0">
                <a:latin typeface="Cambria"/>
                <a:cs typeface="Cambria"/>
              </a:rPr>
              <a:t>τ</a:t>
            </a:r>
            <a:r>
              <a:rPr sz="1800" i="1" spc="-5" dirty="0">
                <a:latin typeface="Cambria"/>
                <a:cs typeface="Cambria"/>
              </a:rPr>
              <a:t>α</a:t>
            </a:r>
            <a:r>
              <a:rPr sz="1800" i="1" spc="5" dirty="0">
                <a:latin typeface="Cambria"/>
                <a:cs typeface="Cambria"/>
              </a:rPr>
              <a:t>φ</a:t>
            </a:r>
            <a:r>
              <a:rPr sz="1800" i="1" spc="-45" dirty="0">
                <a:latin typeface="Cambria"/>
                <a:cs typeface="Cambria"/>
              </a:rPr>
              <a:t>ύ</a:t>
            </a:r>
            <a:r>
              <a:rPr sz="1800" i="1" spc="-5" dirty="0">
                <a:latin typeface="Cambria"/>
                <a:cs typeface="Cambria"/>
              </a:rPr>
              <a:t>λι</a:t>
            </a:r>
            <a:r>
              <a:rPr sz="1800" i="1" dirty="0">
                <a:latin typeface="Cambria"/>
                <a:cs typeface="Cambria"/>
              </a:rPr>
              <a:t>α</a:t>
            </a:r>
            <a:r>
              <a:rPr sz="1800" i="1" spc="6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τ</a:t>
            </a:r>
            <a:r>
              <a:rPr sz="1800" i="1" spc="-5" dirty="0">
                <a:latin typeface="Cambria"/>
                <a:cs typeface="Cambria"/>
              </a:rPr>
              <a:t>η</a:t>
            </a:r>
            <a:r>
              <a:rPr sz="1800" i="1" dirty="0">
                <a:latin typeface="Cambria"/>
                <a:cs typeface="Cambria"/>
              </a:rPr>
              <a:t>ς</a:t>
            </a:r>
            <a:r>
              <a:rPr sz="1800" i="1" spc="5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ο</a:t>
            </a:r>
            <a:r>
              <a:rPr sz="1800" i="1" spc="-50" dirty="0">
                <a:latin typeface="Cambria"/>
                <a:cs typeface="Cambria"/>
              </a:rPr>
              <a:t>ρ</a:t>
            </a:r>
            <a:r>
              <a:rPr sz="1800" i="1" dirty="0">
                <a:latin typeface="Cambria"/>
                <a:cs typeface="Cambria"/>
              </a:rPr>
              <a:t>γής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μ</a:t>
            </a:r>
            <a:r>
              <a:rPr sz="1800" spc="10" dirty="0">
                <a:latin typeface="Cambria"/>
                <a:cs typeface="Cambria"/>
              </a:rPr>
              <a:t>τ</a:t>
            </a:r>
            <a:r>
              <a:rPr sz="1800" dirty="0">
                <a:latin typeface="Cambria"/>
                <a:cs typeface="Cambria"/>
              </a:rPr>
              <a:t>φ</a:t>
            </a:r>
            <a:r>
              <a:rPr sz="1800" spc="5" dirty="0">
                <a:latin typeface="Cambria"/>
                <a:cs typeface="Cambria"/>
              </a:rPr>
              <a:t>ρ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Cambria"/>
                <a:cs typeface="Cambria"/>
              </a:rPr>
              <a:t>Κ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5" dirty="0">
                <a:latin typeface="Cambria"/>
                <a:cs typeface="Cambria"/>
              </a:rPr>
              <a:t>σ</a:t>
            </a:r>
            <a:r>
              <a:rPr sz="1800" dirty="0">
                <a:latin typeface="Cambria"/>
                <a:cs typeface="Cambria"/>
              </a:rPr>
              <a:t>μά  </a:t>
            </a:r>
            <a:r>
              <a:rPr sz="1800" spc="-5" dirty="0">
                <a:latin typeface="Cambria"/>
                <a:cs typeface="Cambria"/>
              </a:rPr>
              <a:t>Πολί</a:t>
            </a:r>
            <a:r>
              <a:rPr sz="1800" spc="5" dirty="0">
                <a:latin typeface="Cambria"/>
                <a:cs typeface="Cambria"/>
              </a:rPr>
              <a:t>τ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14" dirty="0">
                <a:latin typeface="Cambria"/>
                <a:cs typeface="Cambria"/>
              </a:rPr>
              <a:t>Γ</a:t>
            </a:r>
            <a:r>
              <a:rPr sz="1800" spc="-5" dirty="0">
                <a:latin typeface="Cambria"/>
                <a:cs typeface="Cambria"/>
              </a:rPr>
              <a:t>ράμμα</a:t>
            </a:r>
            <a:r>
              <a:rPr sz="1800" dirty="0">
                <a:latin typeface="Cambria"/>
                <a:cs typeface="Cambria"/>
              </a:rPr>
              <a:t>τα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5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θ</a:t>
            </a:r>
            <a:r>
              <a:rPr sz="1800" spc="-10" dirty="0">
                <a:latin typeface="Cambria"/>
                <a:cs typeface="Cambria"/>
              </a:rPr>
              <a:t>ή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1982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114" dirty="0">
                <a:latin typeface="Lucida Sans Unicode"/>
                <a:cs typeface="Lucida Sans Unicode"/>
              </a:rPr>
              <a:t>164</a:t>
            </a:r>
            <a:r>
              <a:rPr sz="1800" spc="-195" dirty="0">
                <a:latin typeface="Lucida Sans Unicode"/>
                <a:cs typeface="Lucida Sans Unicode"/>
              </a:rPr>
              <a:t>..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3124200" cy="4561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15407"/>
            <a:ext cx="854837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1800" b="0" i="1" u="none" spc="-50" dirty="0">
                <a:solidFill>
                  <a:srgbClr val="000000"/>
                </a:solidFill>
                <a:latin typeface="Cambria"/>
                <a:cs typeface="Cambria"/>
              </a:rPr>
              <a:t>Στο</a:t>
            </a:r>
            <a:r>
              <a:rPr sz="1800" b="0" i="1" u="none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900" b="0" i="1" u="none" spc="-45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45" dirty="0">
                <a:solidFill>
                  <a:srgbClr val="000000"/>
                </a:solidFill>
                <a:latin typeface="Cambria"/>
                <a:cs typeface="Cambria"/>
              </a:rPr>
              <a:t>αρακάτω</a:t>
            </a:r>
            <a:r>
              <a:rPr sz="1800" b="0" i="1" u="none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60" dirty="0">
                <a:solidFill>
                  <a:srgbClr val="000000"/>
                </a:solidFill>
                <a:latin typeface="Cambria"/>
                <a:cs typeface="Cambria"/>
              </a:rPr>
              <a:t>α</a:t>
            </a:r>
            <a:r>
              <a:rPr sz="1900" b="0" i="1" u="none" spc="-60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60" dirty="0">
                <a:solidFill>
                  <a:srgbClr val="000000"/>
                </a:solidFill>
                <a:latin typeface="Cambria"/>
                <a:cs typeface="Cambria"/>
              </a:rPr>
              <a:t>όσ</a:t>
            </a:r>
            <a:r>
              <a:rPr sz="1900" b="0" i="1" u="none" spc="-60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60" dirty="0">
                <a:solidFill>
                  <a:srgbClr val="000000"/>
                </a:solidFill>
                <a:latin typeface="Cambria"/>
                <a:cs typeface="Cambria"/>
              </a:rPr>
              <a:t>ασμα</a:t>
            </a:r>
            <a:r>
              <a:rPr sz="1800" b="0" i="1" u="none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10" dirty="0">
                <a:solidFill>
                  <a:srgbClr val="000000"/>
                </a:solidFill>
                <a:latin typeface="Cambria"/>
                <a:cs typeface="Cambria"/>
              </a:rPr>
              <a:t>διαβάζουμε</a:t>
            </a:r>
            <a:r>
              <a:rPr sz="1800" b="0" i="1" u="none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dirty="0">
                <a:solidFill>
                  <a:srgbClr val="000000"/>
                </a:solidFill>
                <a:latin typeface="Cambria"/>
                <a:cs typeface="Cambria"/>
              </a:rPr>
              <a:t>για</a:t>
            </a:r>
            <a:r>
              <a:rPr sz="1800" b="0" i="1" u="none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50" dirty="0">
                <a:solidFill>
                  <a:srgbClr val="000000"/>
                </a:solidFill>
                <a:latin typeface="Cambria"/>
                <a:cs typeface="Cambria"/>
              </a:rPr>
              <a:t>τα</a:t>
            </a:r>
            <a:r>
              <a:rPr sz="1800" b="0" i="1" u="none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900" b="0" i="1" u="none" spc="-40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40" dirty="0">
                <a:solidFill>
                  <a:srgbClr val="000000"/>
                </a:solidFill>
                <a:latin typeface="Cambria"/>
                <a:cs typeface="Cambria"/>
              </a:rPr>
              <a:t>ροβλήματα</a:t>
            </a:r>
            <a:r>
              <a:rPr sz="1800" b="0" i="1" u="none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900" b="0" i="1" u="none" spc="-85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85" dirty="0">
                <a:solidFill>
                  <a:srgbClr val="000000"/>
                </a:solidFill>
                <a:latin typeface="Cambria"/>
                <a:cs typeface="Cambria"/>
              </a:rPr>
              <a:t>ου</a:t>
            </a:r>
            <a:r>
              <a:rPr sz="1800" b="0" i="1" u="none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35" dirty="0">
                <a:solidFill>
                  <a:srgbClr val="000000"/>
                </a:solidFill>
                <a:latin typeface="Cambria"/>
                <a:cs typeface="Cambria"/>
              </a:rPr>
              <a:t>αντιμετώ</a:t>
            </a:r>
            <a:r>
              <a:rPr sz="1900" b="0" i="1" u="none" spc="-35" dirty="0">
                <a:solidFill>
                  <a:srgbClr val="000000"/>
                </a:solidFill>
                <a:latin typeface="Arial"/>
                <a:cs typeface="Arial"/>
              </a:rPr>
              <a:t>π</a:t>
            </a:r>
            <a:r>
              <a:rPr sz="1800" b="0" i="1" u="none" spc="-35" dirty="0">
                <a:solidFill>
                  <a:srgbClr val="000000"/>
                </a:solidFill>
                <a:latin typeface="Cambria"/>
                <a:cs typeface="Cambria"/>
              </a:rPr>
              <a:t>ιζαν</a:t>
            </a:r>
            <a:r>
              <a:rPr sz="1800" b="0" i="1" u="none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5" dirty="0">
                <a:solidFill>
                  <a:srgbClr val="000000"/>
                </a:solidFill>
                <a:latin typeface="Cambria"/>
                <a:cs typeface="Cambria"/>
              </a:rPr>
              <a:t>οι </a:t>
            </a:r>
            <a:r>
              <a:rPr sz="1800" b="0" i="1" u="none" spc="-10" dirty="0">
                <a:solidFill>
                  <a:srgbClr val="000000"/>
                </a:solidFill>
                <a:latin typeface="Cambria"/>
                <a:cs typeface="Cambria"/>
              </a:rPr>
              <a:t>αγρότες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20"/>
              </a:lnSpc>
            </a:pPr>
            <a:r>
              <a:rPr sz="1800" b="0" i="1" u="none" spc="-15" dirty="0">
                <a:solidFill>
                  <a:srgbClr val="000000"/>
                </a:solidFill>
                <a:latin typeface="Cambria"/>
                <a:cs typeface="Cambria"/>
              </a:rPr>
              <a:t>στις</a:t>
            </a:r>
            <a:r>
              <a:rPr sz="1800" b="0" i="1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dirty="0">
                <a:solidFill>
                  <a:srgbClr val="000000"/>
                </a:solidFill>
                <a:latin typeface="Cambria"/>
                <a:cs typeface="Cambria"/>
              </a:rPr>
              <a:t>ΗΠΑ</a:t>
            </a:r>
            <a:r>
              <a:rPr sz="1800" b="0" i="1" u="none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5" dirty="0">
                <a:solidFill>
                  <a:srgbClr val="000000"/>
                </a:solidFill>
                <a:latin typeface="Cambria"/>
                <a:cs typeface="Cambria"/>
              </a:rPr>
              <a:t>με</a:t>
            </a:r>
            <a:r>
              <a:rPr sz="1800" b="0" i="1" u="none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dirty="0">
                <a:solidFill>
                  <a:srgbClr val="000000"/>
                </a:solidFill>
                <a:latin typeface="Cambria"/>
                <a:cs typeface="Cambria"/>
              </a:rPr>
              <a:t>την</a:t>
            </a:r>
            <a:r>
              <a:rPr sz="1800" b="0" i="1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dirty="0">
                <a:solidFill>
                  <a:srgbClr val="000000"/>
                </a:solidFill>
                <a:latin typeface="Cambria"/>
                <a:cs typeface="Cambria"/>
              </a:rPr>
              <a:t>οικονομική</a:t>
            </a:r>
            <a:r>
              <a:rPr sz="1800" b="0" i="1" u="none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i="1" u="none" spc="-30" dirty="0">
                <a:solidFill>
                  <a:srgbClr val="000000"/>
                </a:solidFill>
                <a:latin typeface="Cambria"/>
                <a:cs typeface="Cambria"/>
              </a:rPr>
              <a:t>κρίση</a:t>
            </a:r>
            <a:r>
              <a:rPr sz="1900" b="0" i="1" u="none" spc="-3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764622"/>
            <a:ext cx="8467090" cy="19589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215"/>
              </a:spcBef>
            </a:pPr>
            <a:r>
              <a:rPr sz="1800" i="1" spc="-35" dirty="0">
                <a:latin typeface="Cambria"/>
                <a:cs typeface="Cambria"/>
              </a:rPr>
              <a:t>Τους </a:t>
            </a:r>
            <a:r>
              <a:rPr sz="1800" i="1" spc="-15" dirty="0">
                <a:latin typeface="Cambria"/>
                <a:cs typeface="Cambria"/>
              </a:rPr>
              <a:t>τελευταίους τρεις </a:t>
            </a:r>
            <a:r>
              <a:rPr sz="1800" i="1" dirty="0">
                <a:latin typeface="Cambria"/>
                <a:cs typeface="Cambria"/>
              </a:rPr>
              <a:t>μήνες </a:t>
            </a:r>
            <a:r>
              <a:rPr sz="1800" i="1" spc="-30" dirty="0">
                <a:latin typeface="Cambria"/>
                <a:cs typeface="Cambria"/>
              </a:rPr>
              <a:t>ε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ισκέφτηκα </a:t>
            </a:r>
            <a:r>
              <a:rPr sz="1900" i="1" spc="-75" dirty="0">
                <a:latin typeface="Arial"/>
                <a:cs typeface="Arial"/>
              </a:rPr>
              <a:t>[...] </a:t>
            </a:r>
            <a:r>
              <a:rPr sz="1900" i="1" spc="-70" dirty="0">
                <a:latin typeface="Arial"/>
                <a:cs typeface="Arial"/>
              </a:rPr>
              <a:t>π</a:t>
            </a:r>
            <a:r>
              <a:rPr sz="1800" i="1" spc="-70" dirty="0">
                <a:latin typeface="Cambria"/>
                <a:cs typeface="Cambria"/>
              </a:rPr>
              <a:t>ερί</a:t>
            </a:r>
            <a:r>
              <a:rPr sz="1900" i="1" spc="-70" dirty="0">
                <a:latin typeface="Arial"/>
                <a:cs typeface="Arial"/>
              </a:rPr>
              <a:t>π</a:t>
            </a:r>
            <a:r>
              <a:rPr sz="1800" i="1" spc="-70" dirty="0">
                <a:latin typeface="Cambria"/>
                <a:cs typeface="Cambria"/>
              </a:rPr>
              <a:t>ου </a:t>
            </a:r>
            <a:r>
              <a:rPr sz="1800" i="1" spc="-5" dirty="0">
                <a:latin typeface="Cambria"/>
                <a:cs typeface="Cambria"/>
              </a:rPr>
              <a:t>είκοσι </a:t>
            </a:r>
            <a:r>
              <a:rPr sz="1900" i="1" spc="-30" dirty="0">
                <a:latin typeface="Arial"/>
                <a:cs typeface="Arial"/>
              </a:rPr>
              <a:t>π</a:t>
            </a:r>
            <a:r>
              <a:rPr sz="1800" i="1" spc="-30" dirty="0">
                <a:latin typeface="Cambria"/>
                <a:cs typeface="Cambria"/>
              </a:rPr>
              <a:t>ολιτείες </a:t>
            </a:r>
            <a:r>
              <a:rPr sz="1800" i="1" spc="-25" dirty="0">
                <a:latin typeface="Cambria"/>
                <a:cs typeface="Cambria"/>
              </a:rPr>
              <a:t>σ</a:t>
            </a:r>
            <a:r>
              <a:rPr sz="1900" i="1" spc="-25" dirty="0">
                <a:latin typeface="Arial"/>
                <a:cs typeface="Arial"/>
              </a:rPr>
              <a:t>’ </a:t>
            </a:r>
            <a:r>
              <a:rPr sz="1800" i="1" spc="-10" dirty="0">
                <a:latin typeface="Cambria"/>
                <a:cs typeface="Cambria"/>
              </a:rPr>
              <a:t>αυτή </a:t>
            </a:r>
            <a:r>
              <a:rPr sz="1800" i="1" dirty="0">
                <a:latin typeface="Cambria"/>
                <a:cs typeface="Cambria"/>
              </a:rPr>
              <a:t>την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λούσια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όμορφη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χώρα</a:t>
            </a:r>
            <a:r>
              <a:rPr sz="1900" i="1" spc="-35" dirty="0">
                <a:latin typeface="Arial"/>
                <a:cs typeface="Arial"/>
              </a:rPr>
              <a:t>.</a:t>
            </a:r>
            <a:r>
              <a:rPr sz="1900" i="1" spc="-145" dirty="0">
                <a:latin typeface="Arial"/>
                <a:cs typeface="Arial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Κά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οιοι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ολίτες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στη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Μοντάνα</a:t>
            </a:r>
            <a:r>
              <a:rPr sz="1800" i="1" spc="-3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μου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εί</a:t>
            </a:r>
            <a:r>
              <a:rPr sz="1900" i="1" spc="-50" dirty="0">
                <a:latin typeface="Arial"/>
                <a:cs typeface="Arial"/>
              </a:rPr>
              <a:t>π</a:t>
            </a:r>
            <a:r>
              <a:rPr sz="1800" i="1" spc="-50" dirty="0">
                <a:latin typeface="Cambria"/>
                <a:cs typeface="Cambria"/>
              </a:rPr>
              <a:t>αν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ότι </a:t>
            </a:r>
            <a:r>
              <a:rPr sz="1800" i="1" spc="-5" dirty="0">
                <a:latin typeface="Cambria"/>
                <a:cs typeface="Cambria"/>
              </a:rPr>
              <a:t>άφησαν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χιλιάδες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στρέμματα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με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στάρι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στα</a:t>
            </a:r>
            <a:r>
              <a:rPr sz="1800" i="1" spc="-5" dirty="0">
                <a:latin typeface="Cambria"/>
                <a:cs typeface="Cambria"/>
              </a:rPr>
              <a:t> χωράφια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δεν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τα</a:t>
            </a:r>
            <a:r>
              <a:rPr sz="1800" i="1" spc="-25" dirty="0">
                <a:latin typeface="Cambria"/>
                <a:cs typeface="Cambria"/>
              </a:rPr>
              <a:t> έκοψαν</a:t>
            </a:r>
            <a:r>
              <a:rPr sz="1900" i="1" spc="-25" dirty="0">
                <a:latin typeface="Arial"/>
                <a:cs typeface="Arial"/>
              </a:rPr>
              <a:t>,</a:t>
            </a:r>
            <a:r>
              <a:rPr sz="1900" i="1" spc="-160" dirty="0">
                <a:latin typeface="Arial"/>
                <a:cs typeface="Arial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ε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ειδή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η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τιμή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ώλησης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900" i="1" spc="-225" dirty="0">
                <a:latin typeface="Arial"/>
                <a:cs typeface="Arial"/>
              </a:rPr>
              <a:t>[…]</a:t>
            </a:r>
            <a:r>
              <a:rPr sz="1900" i="1" spc="-135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δε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θα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40" dirty="0">
                <a:latin typeface="Cambria"/>
                <a:cs typeface="Cambria"/>
              </a:rPr>
              <a:t>κάλυ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τε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ούτε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τα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έξοδα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για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το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θερισμό</a:t>
            </a:r>
            <a:r>
              <a:rPr sz="1900" i="1" spc="-30" dirty="0">
                <a:latin typeface="Arial"/>
                <a:cs typeface="Arial"/>
              </a:rPr>
              <a:t>.</a:t>
            </a:r>
            <a:r>
              <a:rPr sz="1800" i="1" spc="-30" dirty="0">
                <a:latin typeface="Cambria"/>
                <a:cs typeface="Cambria"/>
              </a:rPr>
              <a:t>Στο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Όρεγκον είδα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χιλιάδες </a:t>
            </a:r>
            <a:r>
              <a:rPr sz="1800" i="1" spc="-30" dirty="0">
                <a:latin typeface="Cambria"/>
                <a:cs typeface="Cambria"/>
              </a:rPr>
              <a:t>στρέμματα</a:t>
            </a:r>
            <a:r>
              <a:rPr sz="1800" i="1" spc="-5" dirty="0">
                <a:latin typeface="Cambria"/>
                <a:cs typeface="Cambria"/>
              </a:rPr>
              <a:t> μήλα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5" dirty="0">
                <a:latin typeface="Cambria"/>
                <a:cs typeface="Cambria"/>
              </a:rPr>
              <a:t>να 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45" dirty="0">
                <a:latin typeface="Cambria"/>
                <a:cs typeface="Cambria"/>
              </a:rPr>
              <a:t>σα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ίζουν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0" dirty="0">
                <a:latin typeface="Cambria"/>
                <a:cs typeface="Cambria"/>
              </a:rPr>
              <a:t>στα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χωράφια</a:t>
            </a:r>
            <a:r>
              <a:rPr sz="1900" i="1" spc="-25" dirty="0">
                <a:latin typeface="Arial"/>
                <a:cs typeface="Arial"/>
              </a:rPr>
              <a:t>.</a:t>
            </a:r>
            <a:r>
              <a:rPr sz="1900" i="1" spc="-160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Την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ίδια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στιγμή </a:t>
            </a:r>
            <a:r>
              <a:rPr sz="1800" i="1" spc="-40" dirty="0">
                <a:latin typeface="Cambria"/>
                <a:cs typeface="Cambria"/>
              </a:rPr>
              <a:t>υ</a:t>
            </a:r>
            <a:r>
              <a:rPr sz="1900" i="1" spc="-40" dirty="0">
                <a:latin typeface="Arial"/>
                <a:cs typeface="Arial"/>
              </a:rPr>
              <a:t>π</a:t>
            </a:r>
            <a:r>
              <a:rPr sz="1800" i="1" spc="-40" dirty="0">
                <a:latin typeface="Cambria"/>
                <a:cs typeface="Cambria"/>
              </a:rPr>
              <a:t>άρχουν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χιλιάδες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45" dirty="0">
                <a:latin typeface="Arial"/>
                <a:cs typeface="Arial"/>
              </a:rPr>
              <a:t>π</a:t>
            </a:r>
            <a:r>
              <a:rPr sz="1800" i="1" spc="-45" dirty="0">
                <a:latin typeface="Cambria"/>
                <a:cs typeface="Cambria"/>
              </a:rPr>
              <a:t>αιδιά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ου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85" dirty="0">
                <a:latin typeface="Cambria"/>
                <a:cs typeface="Cambria"/>
              </a:rPr>
              <a:t>α</a:t>
            </a:r>
            <a:r>
              <a:rPr sz="1900" i="1" spc="-85" dirty="0">
                <a:latin typeface="Arial"/>
                <a:cs typeface="Arial"/>
              </a:rPr>
              <a:t>π</a:t>
            </a:r>
            <a:r>
              <a:rPr sz="1800" i="1" spc="-85" dirty="0">
                <a:latin typeface="Cambria"/>
                <a:cs typeface="Cambria"/>
              </a:rPr>
              <a:t>ό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τη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25" dirty="0">
                <a:latin typeface="Cambria"/>
                <a:cs typeface="Cambria"/>
              </a:rPr>
              <a:t>φτώχεια 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30" dirty="0">
                <a:latin typeface="Cambria"/>
                <a:cs typeface="Cambria"/>
              </a:rPr>
              <a:t>αυτό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το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χειμώνα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900" i="1" spc="-225" dirty="0">
                <a:latin typeface="Arial"/>
                <a:cs typeface="Arial"/>
              </a:rPr>
              <a:t>[…]</a:t>
            </a:r>
            <a:r>
              <a:rPr sz="1900" i="1" spc="-140" dirty="0">
                <a:latin typeface="Arial"/>
                <a:cs typeface="Arial"/>
              </a:rPr>
              <a:t> </a:t>
            </a:r>
            <a:r>
              <a:rPr sz="1800" i="1" dirty="0">
                <a:latin typeface="Cambria"/>
                <a:cs typeface="Cambria"/>
              </a:rPr>
              <a:t>δε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θα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φάνε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ούτε</a:t>
            </a:r>
            <a:r>
              <a:rPr sz="1800" i="1" spc="-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ένα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spc="-35" dirty="0">
                <a:latin typeface="Cambria"/>
                <a:cs typeface="Cambria"/>
              </a:rPr>
              <a:t>μήλο</a:t>
            </a:r>
            <a:r>
              <a:rPr sz="1900" i="1" spc="-3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spc="-5" dirty="0">
                <a:latin typeface="Cambria"/>
                <a:cs typeface="Cambria"/>
              </a:rPr>
              <a:t>Μαρτυρία</a:t>
            </a:r>
            <a:r>
              <a:rPr sz="1800" dirty="0">
                <a:latin typeface="Cambria"/>
                <a:cs typeface="Cambria"/>
              </a:rPr>
              <a:t> του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Όσκαρ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Αμέριντζερ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στην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Κυβερνητική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95" dirty="0">
                <a:latin typeface="Cambria"/>
                <a:cs typeface="Cambria"/>
              </a:rPr>
              <a:t>Ε</a:t>
            </a:r>
            <a:r>
              <a:rPr sz="1800" spc="-95" dirty="0">
                <a:latin typeface="Lucida Sans Unicode"/>
                <a:cs typeface="Lucida Sans Unicode"/>
              </a:rPr>
              <a:t>π</a:t>
            </a:r>
            <a:r>
              <a:rPr sz="1800" spc="-95" dirty="0">
                <a:latin typeface="Cambria"/>
                <a:cs typeface="Cambria"/>
              </a:rPr>
              <a:t>ιτρο</a:t>
            </a:r>
            <a:r>
              <a:rPr sz="1800" spc="-95" dirty="0">
                <a:latin typeface="Lucida Sans Unicode"/>
                <a:cs typeface="Lucida Sans Unicode"/>
              </a:rPr>
              <a:t>π</a:t>
            </a:r>
            <a:r>
              <a:rPr sz="1800" spc="-95" dirty="0">
                <a:latin typeface="Cambria"/>
                <a:cs typeface="Cambria"/>
              </a:rPr>
              <a:t>ή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ΗΠΑ</a:t>
            </a:r>
            <a:r>
              <a:rPr sz="1800" spc="-50" dirty="0">
                <a:latin typeface="Lucida Sans Unicode"/>
                <a:cs typeface="Lucida Sans Unicode"/>
              </a:rPr>
              <a:t>,</a:t>
            </a:r>
            <a:r>
              <a:rPr sz="1800" spc="-1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έτος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1932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5106924" cy="3683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0454" y="252226"/>
            <a:ext cx="5008880" cy="6383655"/>
            <a:chOff x="3920454" y="252226"/>
            <a:chExt cx="5008880" cy="6383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0454" y="252226"/>
              <a:ext cx="4411253" cy="63832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3162" y="275082"/>
              <a:ext cx="4307205" cy="6278880"/>
            </a:xfrm>
            <a:custGeom>
              <a:avLst/>
              <a:gdLst/>
              <a:ahLst/>
              <a:cxnLst/>
              <a:rect l="l" t="t" r="r" b="b"/>
              <a:pathLst>
                <a:path w="4307205" h="6278880">
                  <a:moveTo>
                    <a:pt x="2153412" y="0"/>
                  </a:moveTo>
                  <a:lnTo>
                    <a:pt x="0" y="6278880"/>
                  </a:lnTo>
                  <a:lnTo>
                    <a:pt x="4306823" y="6278880"/>
                  </a:lnTo>
                  <a:lnTo>
                    <a:pt x="2153412" y="0"/>
                  </a:lnTo>
                  <a:close/>
                </a:path>
              </a:pathLst>
            </a:custGeom>
            <a:solidFill>
              <a:srgbClr val="8B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3162" y="275082"/>
              <a:ext cx="4307205" cy="6278880"/>
            </a:xfrm>
            <a:custGeom>
              <a:avLst/>
              <a:gdLst/>
              <a:ahLst/>
              <a:cxnLst/>
              <a:rect l="l" t="t" r="r" b="b"/>
              <a:pathLst>
                <a:path w="4307205" h="6278880">
                  <a:moveTo>
                    <a:pt x="0" y="6278880"/>
                  </a:moveTo>
                  <a:lnTo>
                    <a:pt x="2153412" y="0"/>
                  </a:lnTo>
                  <a:lnTo>
                    <a:pt x="4306823" y="6278880"/>
                  </a:lnTo>
                  <a:lnTo>
                    <a:pt x="0" y="627888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6574" y="904493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2650998" y="0"/>
                  </a:moveTo>
                  <a:lnTo>
                    <a:pt x="148589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50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89" y="891539"/>
                  </a:lnTo>
                  <a:lnTo>
                    <a:pt x="2650998" y="891539"/>
                  </a:lnTo>
                  <a:lnTo>
                    <a:pt x="2697955" y="883962"/>
                  </a:lnTo>
                  <a:lnTo>
                    <a:pt x="2738743" y="862864"/>
                  </a:lnTo>
                  <a:lnTo>
                    <a:pt x="2770912" y="830695"/>
                  </a:lnTo>
                  <a:lnTo>
                    <a:pt x="2792010" y="789907"/>
                  </a:lnTo>
                  <a:lnTo>
                    <a:pt x="2799587" y="742950"/>
                  </a:lnTo>
                  <a:lnTo>
                    <a:pt x="2799587" y="148589"/>
                  </a:lnTo>
                  <a:lnTo>
                    <a:pt x="2792010" y="101632"/>
                  </a:lnTo>
                  <a:lnTo>
                    <a:pt x="2770912" y="60844"/>
                  </a:lnTo>
                  <a:lnTo>
                    <a:pt x="2738743" y="28675"/>
                  </a:lnTo>
                  <a:lnTo>
                    <a:pt x="2697955" y="7577"/>
                  </a:lnTo>
                  <a:lnTo>
                    <a:pt x="26509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6574" y="904493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89" y="0"/>
                  </a:lnTo>
                  <a:lnTo>
                    <a:pt x="2650998" y="0"/>
                  </a:lnTo>
                  <a:lnTo>
                    <a:pt x="2697955" y="7577"/>
                  </a:lnTo>
                  <a:lnTo>
                    <a:pt x="2738743" y="28675"/>
                  </a:lnTo>
                  <a:lnTo>
                    <a:pt x="2770912" y="60844"/>
                  </a:lnTo>
                  <a:lnTo>
                    <a:pt x="2792010" y="101632"/>
                  </a:lnTo>
                  <a:lnTo>
                    <a:pt x="2799587" y="148589"/>
                  </a:lnTo>
                  <a:lnTo>
                    <a:pt x="2799587" y="742950"/>
                  </a:lnTo>
                  <a:lnTo>
                    <a:pt x="2792010" y="789907"/>
                  </a:lnTo>
                  <a:lnTo>
                    <a:pt x="2770912" y="830695"/>
                  </a:lnTo>
                  <a:lnTo>
                    <a:pt x="2738743" y="862864"/>
                  </a:lnTo>
                  <a:lnTo>
                    <a:pt x="2697955" y="883962"/>
                  </a:lnTo>
                  <a:lnTo>
                    <a:pt x="2650998" y="891539"/>
                  </a:lnTo>
                  <a:lnTo>
                    <a:pt x="148589" y="891539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50"/>
                  </a:lnTo>
                  <a:lnTo>
                    <a:pt x="0" y="148589"/>
                  </a:lnTo>
                  <a:close/>
                </a:path>
              </a:pathLst>
            </a:custGeom>
            <a:ln w="25907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6574" y="1908809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2650998" y="0"/>
                  </a:moveTo>
                  <a:lnTo>
                    <a:pt x="148589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50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89" y="891539"/>
                  </a:lnTo>
                  <a:lnTo>
                    <a:pt x="2650998" y="891539"/>
                  </a:lnTo>
                  <a:lnTo>
                    <a:pt x="2697955" y="883962"/>
                  </a:lnTo>
                  <a:lnTo>
                    <a:pt x="2738743" y="862864"/>
                  </a:lnTo>
                  <a:lnTo>
                    <a:pt x="2770912" y="830695"/>
                  </a:lnTo>
                  <a:lnTo>
                    <a:pt x="2792010" y="789907"/>
                  </a:lnTo>
                  <a:lnTo>
                    <a:pt x="2799587" y="742950"/>
                  </a:lnTo>
                  <a:lnTo>
                    <a:pt x="2799587" y="148589"/>
                  </a:lnTo>
                  <a:lnTo>
                    <a:pt x="2792010" y="101632"/>
                  </a:lnTo>
                  <a:lnTo>
                    <a:pt x="2770912" y="60844"/>
                  </a:lnTo>
                  <a:lnTo>
                    <a:pt x="2738743" y="28675"/>
                  </a:lnTo>
                  <a:lnTo>
                    <a:pt x="2697955" y="7577"/>
                  </a:lnTo>
                  <a:lnTo>
                    <a:pt x="26509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16574" y="1908809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89" y="0"/>
                  </a:lnTo>
                  <a:lnTo>
                    <a:pt x="2650998" y="0"/>
                  </a:lnTo>
                  <a:lnTo>
                    <a:pt x="2697955" y="7577"/>
                  </a:lnTo>
                  <a:lnTo>
                    <a:pt x="2738743" y="28675"/>
                  </a:lnTo>
                  <a:lnTo>
                    <a:pt x="2770912" y="60844"/>
                  </a:lnTo>
                  <a:lnTo>
                    <a:pt x="2792010" y="101632"/>
                  </a:lnTo>
                  <a:lnTo>
                    <a:pt x="2799587" y="148589"/>
                  </a:lnTo>
                  <a:lnTo>
                    <a:pt x="2799587" y="742950"/>
                  </a:lnTo>
                  <a:lnTo>
                    <a:pt x="2792010" y="789907"/>
                  </a:lnTo>
                  <a:lnTo>
                    <a:pt x="2770912" y="830695"/>
                  </a:lnTo>
                  <a:lnTo>
                    <a:pt x="2738743" y="862864"/>
                  </a:lnTo>
                  <a:lnTo>
                    <a:pt x="2697955" y="883962"/>
                  </a:lnTo>
                  <a:lnTo>
                    <a:pt x="2650998" y="891539"/>
                  </a:lnTo>
                  <a:lnTo>
                    <a:pt x="148589" y="891539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50"/>
                  </a:lnTo>
                  <a:lnTo>
                    <a:pt x="0" y="148589"/>
                  </a:lnTo>
                  <a:close/>
                </a:path>
              </a:pathLst>
            </a:custGeom>
            <a:ln w="25907">
              <a:solidFill>
                <a:srgbClr val="BB5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6574" y="2913125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2650998" y="0"/>
                  </a:moveTo>
                  <a:lnTo>
                    <a:pt x="148589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50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89" y="891540"/>
                  </a:lnTo>
                  <a:lnTo>
                    <a:pt x="2650998" y="891540"/>
                  </a:lnTo>
                  <a:lnTo>
                    <a:pt x="2697955" y="883962"/>
                  </a:lnTo>
                  <a:lnTo>
                    <a:pt x="2738743" y="862864"/>
                  </a:lnTo>
                  <a:lnTo>
                    <a:pt x="2770912" y="830695"/>
                  </a:lnTo>
                  <a:lnTo>
                    <a:pt x="2792010" y="789907"/>
                  </a:lnTo>
                  <a:lnTo>
                    <a:pt x="2799587" y="742950"/>
                  </a:lnTo>
                  <a:lnTo>
                    <a:pt x="2799587" y="148589"/>
                  </a:lnTo>
                  <a:lnTo>
                    <a:pt x="2792010" y="101632"/>
                  </a:lnTo>
                  <a:lnTo>
                    <a:pt x="2770912" y="60844"/>
                  </a:lnTo>
                  <a:lnTo>
                    <a:pt x="2738743" y="28675"/>
                  </a:lnTo>
                  <a:lnTo>
                    <a:pt x="2697955" y="7577"/>
                  </a:lnTo>
                  <a:lnTo>
                    <a:pt x="26509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6574" y="2913125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89" y="0"/>
                  </a:lnTo>
                  <a:lnTo>
                    <a:pt x="2650998" y="0"/>
                  </a:lnTo>
                  <a:lnTo>
                    <a:pt x="2697955" y="7577"/>
                  </a:lnTo>
                  <a:lnTo>
                    <a:pt x="2738743" y="28675"/>
                  </a:lnTo>
                  <a:lnTo>
                    <a:pt x="2770912" y="60844"/>
                  </a:lnTo>
                  <a:lnTo>
                    <a:pt x="2792010" y="101632"/>
                  </a:lnTo>
                  <a:lnTo>
                    <a:pt x="2799587" y="148589"/>
                  </a:lnTo>
                  <a:lnTo>
                    <a:pt x="2799587" y="742950"/>
                  </a:lnTo>
                  <a:lnTo>
                    <a:pt x="2792010" y="789907"/>
                  </a:lnTo>
                  <a:lnTo>
                    <a:pt x="2770912" y="830695"/>
                  </a:lnTo>
                  <a:lnTo>
                    <a:pt x="2738743" y="862864"/>
                  </a:lnTo>
                  <a:lnTo>
                    <a:pt x="2697955" y="883962"/>
                  </a:lnTo>
                  <a:lnTo>
                    <a:pt x="2650998" y="891540"/>
                  </a:lnTo>
                  <a:lnTo>
                    <a:pt x="148589" y="891540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50"/>
                  </a:lnTo>
                  <a:lnTo>
                    <a:pt x="0" y="148589"/>
                  </a:lnTo>
                  <a:close/>
                </a:path>
              </a:pathLst>
            </a:custGeom>
            <a:ln w="25908">
              <a:solidFill>
                <a:srgbClr val="D29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16574" y="3917441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2650998" y="0"/>
                  </a:moveTo>
                  <a:lnTo>
                    <a:pt x="148589" y="0"/>
                  </a:ln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0" y="742949"/>
                  </a:lnTo>
                  <a:lnTo>
                    <a:pt x="7577" y="789907"/>
                  </a:lnTo>
                  <a:lnTo>
                    <a:pt x="28675" y="830695"/>
                  </a:lnTo>
                  <a:lnTo>
                    <a:pt x="60844" y="862864"/>
                  </a:lnTo>
                  <a:lnTo>
                    <a:pt x="101632" y="883962"/>
                  </a:lnTo>
                  <a:lnTo>
                    <a:pt x="148589" y="891539"/>
                  </a:lnTo>
                  <a:lnTo>
                    <a:pt x="2650998" y="891539"/>
                  </a:lnTo>
                  <a:lnTo>
                    <a:pt x="2697955" y="883962"/>
                  </a:lnTo>
                  <a:lnTo>
                    <a:pt x="2738743" y="862864"/>
                  </a:lnTo>
                  <a:lnTo>
                    <a:pt x="2770912" y="830695"/>
                  </a:lnTo>
                  <a:lnTo>
                    <a:pt x="2792010" y="789907"/>
                  </a:lnTo>
                  <a:lnTo>
                    <a:pt x="2799587" y="742949"/>
                  </a:lnTo>
                  <a:lnTo>
                    <a:pt x="2799587" y="148589"/>
                  </a:lnTo>
                  <a:lnTo>
                    <a:pt x="2792010" y="101632"/>
                  </a:lnTo>
                  <a:lnTo>
                    <a:pt x="2770912" y="60844"/>
                  </a:lnTo>
                  <a:lnTo>
                    <a:pt x="2738743" y="28675"/>
                  </a:lnTo>
                  <a:lnTo>
                    <a:pt x="2697955" y="7577"/>
                  </a:lnTo>
                  <a:lnTo>
                    <a:pt x="265099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16574" y="3917441"/>
              <a:ext cx="2799715" cy="891540"/>
            </a:xfrm>
            <a:custGeom>
              <a:avLst/>
              <a:gdLst/>
              <a:ahLst/>
              <a:cxnLst/>
              <a:rect l="l" t="t" r="r" b="b"/>
              <a:pathLst>
                <a:path w="2799715" h="891539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89" y="0"/>
                  </a:lnTo>
                  <a:lnTo>
                    <a:pt x="2650998" y="0"/>
                  </a:lnTo>
                  <a:lnTo>
                    <a:pt x="2697955" y="7577"/>
                  </a:lnTo>
                  <a:lnTo>
                    <a:pt x="2738743" y="28675"/>
                  </a:lnTo>
                  <a:lnTo>
                    <a:pt x="2770912" y="60844"/>
                  </a:lnTo>
                  <a:lnTo>
                    <a:pt x="2792010" y="101632"/>
                  </a:lnTo>
                  <a:lnTo>
                    <a:pt x="2799587" y="148589"/>
                  </a:lnTo>
                  <a:lnTo>
                    <a:pt x="2799587" y="742949"/>
                  </a:lnTo>
                  <a:lnTo>
                    <a:pt x="2792010" y="789907"/>
                  </a:lnTo>
                  <a:lnTo>
                    <a:pt x="2770912" y="830695"/>
                  </a:lnTo>
                  <a:lnTo>
                    <a:pt x="2738743" y="862864"/>
                  </a:lnTo>
                  <a:lnTo>
                    <a:pt x="2697955" y="883962"/>
                  </a:lnTo>
                  <a:lnTo>
                    <a:pt x="2650998" y="891539"/>
                  </a:lnTo>
                  <a:lnTo>
                    <a:pt x="148589" y="891539"/>
                  </a:lnTo>
                  <a:lnTo>
                    <a:pt x="101632" y="883962"/>
                  </a:lnTo>
                  <a:lnTo>
                    <a:pt x="60844" y="862864"/>
                  </a:lnTo>
                  <a:lnTo>
                    <a:pt x="28675" y="830695"/>
                  </a:lnTo>
                  <a:lnTo>
                    <a:pt x="7577" y="789907"/>
                  </a:lnTo>
                  <a:lnTo>
                    <a:pt x="0" y="742949"/>
                  </a:lnTo>
                  <a:lnTo>
                    <a:pt x="0" y="148589"/>
                  </a:lnTo>
                  <a:close/>
                </a:path>
              </a:pathLst>
            </a:custGeom>
            <a:ln w="25907">
              <a:solidFill>
                <a:srgbClr val="D29C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762" y="4953762"/>
              <a:ext cx="2799715" cy="893444"/>
            </a:xfrm>
            <a:custGeom>
              <a:avLst/>
              <a:gdLst/>
              <a:ahLst/>
              <a:cxnLst/>
              <a:rect l="l" t="t" r="r" b="b"/>
              <a:pathLst>
                <a:path w="2799715" h="893445">
                  <a:moveTo>
                    <a:pt x="2650743" y="0"/>
                  </a:moveTo>
                  <a:lnTo>
                    <a:pt x="148843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4"/>
                  </a:lnTo>
                  <a:lnTo>
                    <a:pt x="0" y="744219"/>
                  </a:lnTo>
                  <a:lnTo>
                    <a:pt x="7591" y="791267"/>
                  </a:lnTo>
                  <a:lnTo>
                    <a:pt x="28728" y="832126"/>
                  </a:lnTo>
                  <a:lnTo>
                    <a:pt x="60953" y="864346"/>
                  </a:lnTo>
                  <a:lnTo>
                    <a:pt x="101811" y="885476"/>
                  </a:lnTo>
                  <a:lnTo>
                    <a:pt x="148843" y="893063"/>
                  </a:lnTo>
                  <a:lnTo>
                    <a:pt x="2650743" y="893063"/>
                  </a:lnTo>
                  <a:lnTo>
                    <a:pt x="2697776" y="885476"/>
                  </a:lnTo>
                  <a:lnTo>
                    <a:pt x="2738634" y="864346"/>
                  </a:lnTo>
                  <a:lnTo>
                    <a:pt x="2770859" y="832126"/>
                  </a:lnTo>
                  <a:lnTo>
                    <a:pt x="2791996" y="791267"/>
                  </a:lnTo>
                  <a:lnTo>
                    <a:pt x="2799588" y="744219"/>
                  </a:lnTo>
                  <a:lnTo>
                    <a:pt x="2799588" y="148844"/>
                  </a:lnTo>
                  <a:lnTo>
                    <a:pt x="2791996" y="101811"/>
                  </a:lnTo>
                  <a:lnTo>
                    <a:pt x="2770859" y="60953"/>
                  </a:lnTo>
                  <a:lnTo>
                    <a:pt x="2738634" y="28728"/>
                  </a:lnTo>
                  <a:lnTo>
                    <a:pt x="2697776" y="7591"/>
                  </a:lnTo>
                  <a:lnTo>
                    <a:pt x="26507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762" y="4953762"/>
              <a:ext cx="2799715" cy="893444"/>
            </a:xfrm>
            <a:custGeom>
              <a:avLst/>
              <a:gdLst/>
              <a:ahLst/>
              <a:cxnLst/>
              <a:rect l="l" t="t" r="r" b="b"/>
              <a:pathLst>
                <a:path w="2799715" h="893445">
                  <a:moveTo>
                    <a:pt x="0" y="148844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3" y="0"/>
                  </a:lnTo>
                  <a:lnTo>
                    <a:pt x="2650743" y="0"/>
                  </a:lnTo>
                  <a:lnTo>
                    <a:pt x="2697776" y="7591"/>
                  </a:lnTo>
                  <a:lnTo>
                    <a:pt x="2738634" y="28728"/>
                  </a:lnTo>
                  <a:lnTo>
                    <a:pt x="2770859" y="60953"/>
                  </a:lnTo>
                  <a:lnTo>
                    <a:pt x="2791996" y="101811"/>
                  </a:lnTo>
                  <a:lnTo>
                    <a:pt x="2799588" y="148844"/>
                  </a:lnTo>
                  <a:lnTo>
                    <a:pt x="2799588" y="744219"/>
                  </a:lnTo>
                  <a:lnTo>
                    <a:pt x="2791996" y="791267"/>
                  </a:lnTo>
                  <a:lnTo>
                    <a:pt x="2770859" y="832126"/>
                  </a:lnTo>
                  <a:lnTo>
                    <a:pt x="2738634" y="864346"/>
                  </a:lnTo>
                  <a:lnTo>
                    <a:pt x="2697776" y="885476"/>
                  </a:lnTo>
                  <a:lnTo>
                    <a:pt x="2650743" y="893063"/>
                  </a:lnTo>
                  <a:lnTo>
                    <a:pt x="148843" y="893063"/>
                  </a:lnTo>
                  <a:lnTo>
                    <a:pt x="101811" y="885476"/>
                  </a:lnTo>
                  <a:lnTo>
                    <a:pt x="60953" y="864346"/>
                  </a:lnTo>
                  <a:lnTo>
                    <a:pt x="28728" y="832126"/>
                  </a:lnTo>
                  <a:lnTo>
                    <a:pt x="7591" y="791267"/>
                  </a:lnTo>
                  <a:lnTo>
                    <a:pt x="0" y="744219"/>
                  </a:lnTo>
                  <a:lnTo>
                    <a:pt x="0" y="148844"/>
                  </a:lnTo>
                  <a:close/>
                </a:path>
              </a:pathLst>
            </a:custGeom>
            <a:ln w="25908">
              <a:solidFill>
                <a:srgbClr val="BB5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12179" y="906247"/>
            <a:ext cx="2030730" cy="461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227965" indent="635" algn="ctr">
              <a:lnSpc>
                <a:spcPct val="118000"/>
              </a:lnSpc>
              <a:spcBef>
                <a:spcPts val="100"/>
              </a:spcBef>
            </a:pPr>
            <a:r>
              <a:rPr sz="2000" spc="-165" dirty="0">
                <a:latin typeface="Cambria"/>
                <a:cs typeface="Cambria"/>
              </a:rPr>
              <a:t>Μεγαλοαστοί</a:t>
            </a:r>
            <a:r>
              <a:rPr sz="2000" spc="-165" dirty="0">
                <a:latin typeface="Lucida Sans Unicode"/>
                <a:cs typeface="Lucida Sans Unicode"/>
              </a:rPr>
              <a:t>: </a:t>
            </a:r>
            <a:r>
              <a:rPr sz="2000" spc="-160" dirty="0">
                <a:latin typeface="Lucida Sans Unicode"/>
                <a:cs typeface="Lucida Sans Unicode"/>
              </a:rPr>
              <a:t> </a:t>
            </a:r>
            <a:r>
              <a:rPr sz="2000" spc="-155" dirty="0">
                <a:latin typeface="Cambria"/>
                <a:cs typeface="Cambria"/>
              </a:rPr>
              <a:t>τρα</a:t>
            </a:r>
            <a:r>
              <a:rPr sz="2000" spc="-165" dirty="0">
                <a:latin typeface="Cambria"/>
                <a:cs typeface="Cambria"/>
              </a:rPr>
              <a:t>σ</a:t>
            </a:r>
            <a:r>
              <a:rPr sz="2000" spc="145" dirty="0">
                <a:latin typeface="Cambria"/>
                <a:cs typeface="Cambria"/>
              </a:rPr>
              <a:t>τ</a:t>
            </a:r>
            <a:r>
              <a:rPr sz="2000" spc="-355" dirty="0">
                <a:latin typeface="Lucida Sans Unicode"/>
                <a:cs typeface="Lucida Sans Unicode"/>
              </a:rPr>
              <a:t>-</a:t>
            </a:r>
            <a:r>
              <a:rPr sz="2000" spc="-155" dirty="0">
                <a:latin typeface="Cambria"/>
                <a:cs typeface="Cambria"/>
              </a:rPr>
              <a:t>τρ</a:t>
            </a:r>
            <a:r>
              <a:rPr sz="2000" spc="-160" dirty="0">
                <a:latin typeface="Cambria"/>
                <a:cs typeface="Cambria"/>
              </a:rPr>
              <a:t>ά</a:t>
            </a:r>
            <a:r>
              <a:rPr sz="2000" spc="-570" dirty="0">
                <a:latin typeface="Lucida Sans Unicode"/>
                <a:cs typeface="Lucida Sans Unicode"/>
              </a:rPr>
              <a:t>π</a:t>
            </a:r>
            <a:r>
              <a:rPr sz="2000" spc="-160" dirty="0">
                <a:latin typeface="Cambria"/>
                <a:cs typeface="Cambria"/>
              </a:rPr>
              <a:t>ε</a:t>
            </a:r>
            <a:r>
              <a:rPr sz="2000" spc="-155" dirty="0">
                <a:latin typeface="Cambria"/>
                <a:cs typeface="Cambria"/>
              </a:rPr>
              <a:t>ζ</a:t>
            </a:r>
            <a:r>
              <a:rPr sz="2000" spc="-160" dirty="0">
                <a:latin typeface="Cambria"/>
                <a:cs typeface="Cambria"/>
              </a:rPr>
              <a:t>ε</a:t>
            </a:r>
            <a:r>
              <a:rPr sz="2000" dirty="0">
                <a:latin typeface="Cambria"/>
                <a:cs typeface="Cambria"/>
              </a:rPr>
              <a:t>ς</a:t>
            </a:r>
            <a:endParaRPr sz="2000">
              <a:latin typeface="Cambria"/>
              <a:cs typeface="Cambria"/>
            </a:endParaRPr>
          </a:p>
          <a:p>
            <a:pPr marL="335280" marR="330200" indent="1905" algn="ctr">
              <a:lnSpc>
                <a:spcPct val="118000"/>
              </a:lnSpc>
              <a:spcBef>
                <a:spcPts val="2245"/>
              </a:spcBef>
            </a:pPr>
            <a:r>
              <a:rPr sz="2000" spc="-145" dirty="0">
                <a:latin typeface="Cambria"/>
                <a:cs typeface="Cambria"/>
              </a:rPr>
              <a:t>Μικρομεσαίοι </a:t>
            </a:r>
            <a:r>
              <a:rPr sz="2000" spc="-140" dirty="0">
                <a:latin typeface="Cambria"/>
                <a:cs typeface="Cambria"/>
              </a:rPr>
              <a:t> </a:t>
            </a:r>
            <a:r>
              <a:rPr sz="2000" spc="-160" dirty="0">
                <a:latin typeface="Cambria"/>
                <a:cs typeface="Cambria"/>
              </a:rPr>
              <a:t>ε</a:t>
            </a:r>
            <a:r>
              <a:rPr sz="2000" spc="-570" dirty="0">
                <a:latin typeface="Lucida Sans Unicode"/>
                <a:cs typeface="Lucida Sans Unicode"/>
              </a:rPr>
              <a:t>π</a:t>
            </a:r>
            <a:r>
              <a:rPr sz="2000" spc="-165" dirty="0">
                <a:latin typeface="Cambria"/>
                <a:cs typeface="Cambria"/>
              </a:rPr>
              <a:t>ι</a:t>
            </a:r>
            <a:r>
              <a:rPr sz="2000" spc="-170" dirty="0">
                <a:latin typeface="Cambria"/>
                <a:cs typeface="Cambria"/>
              </a:rPr>
              <a:t>χ</a:t>
            </a:r>
            <a:r>
              <a:rPr sz="2000" spc="-160" dirty="0">
                <a:latin typeface="Cambria"/>
                <a:cs typeface="Cambria"/>
              </a:rPr>
              <a:t>ε</a:t>
            </a:r>
            <a:r>
              <a:rPr sz="2000" spc="-165" dirty="0">
                <a:latin typeface="Cambria"/>
                <a:cs typeface="Cambria"/>
              </a:rPr>
              <a:t>ι</a:t>
            </a:r>
            <a:r>
              <a:rPr sz="2000" spc="-155" dirty="0">
                <a:latin typeface="Cambria"/>
                <a:cs typeface="Cambria"/>
              </a:rPr>
              <a:t>ρη</a:t>
            </a:r>
            <a:r>
              <a:rPr sz="2000" spc="-160" dirty="0">
                <a:latin typeface="Cambria"/>
                <a:cs typeface="Cambria"/>
              </a:rPr>
              <a:t>μ</a:t>
            </a:r>
            <a:r>
              <a:rPr sz="2000" spc="-155" dirty="0">
                <a:latin typeface="Cambria"/>
                <a:cs typeface="Cambria"/>
              </a:rPr>
              <a:t>ατ</a:t>
            </a:r>
            <a:r>
              <a:rPr sz="2000" spc="-165" dirty="0">
                <a:latin typeface="Cambria"/>
                <a:cs typeface="Cambria"/>
              </a:rPr>
              <a:t>ί</a:t>
            </a:r>
            <a:r>
              <a:rPr sz="2000" spc="-150" dirty="0">
                <a:latin typeface="Cambria"/>
                <a:cs typeface="Cambria"/>
              </a:rPr>
              <a:t>ε</a:t>
            </a:r>
            <a:r>
              <a:rPr sz="2000" dirty="0">
                <a:latin typeface="Cambria"/>
                <a:cs typeface="Cambria"/>
              </a:rPr>
              <a:t>ς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spc="-200" dirty="0">
                <a:latin typeface="Cambria"/>
                <a:cs typeface="Cambria"/>
              </a:rPr>
              <a:t>Εμ</a:t>
            </a:r>
            <a:r>
              <a:rPr sz="2000" spc="-200" dirty="0">
                <a:latin typeface="Lucida Sans Unicode"/>
                <a:cs typeface="Lucida Sans Unicode"/>
              </a:rPr>
              <a:t>π</a:t>
            </a:r>
            <a:r>
              <a:rPr sz="2000" spc="-200" dirty="0">
                <a:latin typeface="Cambria"/>
                <a:cs typeface="Cambria"/>
              </a:rPr>
              <a:t>οροϋ</a:t>
            </a:r>
            <a:r>
              <a:rPr sz="2000" spc="-200" dirty="0">
                <a:latin typeface="Lucida Sans Unicode"/>
                <a:cs typeface="Lucida Sans Unicode"/>
              </a:rPr>
              <a:t>π</a:t>
            </a:r>
            <a:r>
              <a:rPr sz="2000" spc="-200" dirty="0">
                <a:latin typeface="Cambria"/>
                <a:cs typeface="Cambria"/>
              </a:rPr>
              <a:t>άλληλοι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sz="2000" spc="-130" dirty="0">
                <a:latin typeface="Cambria"/>
                <a:cs typeface="Cambria"/>
              </a:rPr>
              <a:t>Βιομηχανικοίεργάτες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Cambria"/>
              <a:cs typeface="Cambria"/>
            </a:endParaRPr>
          </a:p>
          <a:p>
            <a:pPr marR="32384" algn="ctr">
              <a:lnSpc>
                <a:spcPct val="100000"/>
              </a:lnSpc>
            </a:pPr>
            <a:r>
              <a:rPr sz="2000" spc="-150" dirty="0">
                <a:latin typeface="Cambria"/>
                <a:cs typeface="Cambria"/>
              </a:rPr>
              <a:t>Αγρότες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3547872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431038"/>
            <a:ext cx="383603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7320" algn="r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64184" algn="l"/>
              </a:tabLst>
            </a:pPr>
            <a:r>
              <a:rPr sz="2000" spc="-5" dirty="0">
                <a:latin typeface="Comic Sans MS"/>
                <a:cs typeface="Comic Sans MS"/>
              </a:rPr>
              <a:t>Ένα κύμα </a:t>
            </a:r>
            <a:r>
              <a:rPr sz="2000" dirty="0">
                <a:latin typeface="Comic Sans MS"/>
                <a:cs typeface="Comic Sans MS"/>
              </a:rPr>
              <a:t>εξαθλίωσης </a:t>
            </a:r>
            <a:r>
              <a:rPr sz="2000" spc="-5" dirty="0">
                <a:latin typeface="Comic Sans MS"/>
                <a:cs typeface="Comic Sans MS"/>
              </a:rPr>
              <a:t>κάλυψε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τις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ΗΠΑ,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την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Ευρώπη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και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πολλές </a:t>
            </a:r>
            <a:r>
              <a:rPr sz="2000" spc="-58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άλλες </a:t>
            </a:r>
            <a:r>
              <a:rPr sz="2000" spc="-5" dirty="0">
                <a:latin typeface="Comic Sans MS"/>
                <a:cs typeface="Comic Sans MS"/>
              </a:rPr>
              <a:t>χώρες του </a:t>
            </a:r>
            <a:r>
              <a:rPr sz="2000" dirty="0">
                <a:latin typeface="Comic Sans MS"/>
                <a:cs typeface="Comic Sans MS"/>
              </a:rPr>
              <a:t>δυτικού </a:t>
            </a:r>
            <a:r>
              <a:rPr sz="2000" spc="-5" dirty="0">
                <a:latin typeface="Comic Sans MS"/>
                <a:cs typeface="Comic Sans MS"/>
              </a:rPr>
              <a:t>κόσμου </a:t>
            </a:r>
            <a:r>
              <a:rPr sz="2000" dirty="0">
                <a:latin typeface="Comic Sans MS"/>
                <a:cs typeface="Comic Sans MS"/>
              </a:rPr>
              <a:t> προκαλώντας έντονες </a:t>
            </a:r>
            <a:r>
              <a:rPr sz="2000" spc="-5" dirty="0">
                <a:latin typeface="Comic Sans MS"/>
                <a:cs typeface="Comic Sans MS"/>
              </a:rPr>
              <a:t>–και </a:t>
            </a:r>
            <a:r>
              <a:rPr sz="2000" dirty="0">
                <a:latin typeface="Comic Sans MS"/>
                <a:cs typeface="Comic Sans MS"/>
              </a:rPr>
              <a:t>συχνά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βίαιες–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διαμαρτυρίες</a:t>
            </a:r>
            <a:r>
              <a:rPr sz="2000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2000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Σας</a:t>
            </a:r>
            <a:endParaRPr sz="2000">
              <a:latin typeface="Comic Sans MS"/>
              <a:cs typeface="Comic Sans MS"/>
            </a:endParaRPr>
          </a:p>
          <a:p>
            <a:pPr marR="6350" algn="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θυμίζουν</a:t>
            </a:r>
            <a:r>
              <a:rPr sz="2000" b="1" spc="-6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τίποτε</a:t>
            </a:r>
            <a:r>
              <a:rPr sz="2000" b="1" spc="-6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όλα</a:t>
            </a:r>
            <a:r>
              <a:rPr sz="20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αυτά;</a:t>
            </a:r>
            <a:endParaRPr sz="20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438400"/>
            <a:ext cx="4172711" cy="388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99228" y="139528"/>
            <a:ext cx="44145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8870" algn="l"/>
                <a:tab pos="2088514" algn="l"/>
                <a:tab pos="2621915" algn="l"/>
                <a:tab pos="3168650" algn="l"/>
                <a:tab pos="4025900" algn="l"/>
              </a:tabLst>
            </a:pPr>
            <a:r>
              <a:rPr sz="1800" b="1" i="1" spc="-5" dirty="0">
                <a:latin typeface="Cambria"/>
                <a:cs typeface="Cambria"/>
              </a:rPr>
              <a:t>Συσσ</a:t>
            </a:r>
            <a:r>
              <a:rPr sz="1800" b="1" i="1" spc="-15" dirty="0">
                <a:latin typeface="Cambria"/>
                <a:cs typeface="Cambria"/>
              </a:rPr>
              <a:t>ί</a:t>
            </a:r>
            <a:r>
              <a:rPr sz="1800" b="1" i="1" dirty="0">
                <a:latin typeface="Cambria"/>
                <a:cs typeface="Cambria"/>
              </a:rPr>
              <a:t>τ</a:t>
            </a:r>
            <a:r>
              <a:rPr sz="1800" b="1" i="1" spc="-5" dirty="0">
                <a:latin typeface="Cambria"/>
                <a:cs typeface="Cambria"/>
              </a:rPr>
              <a:t>ι</a:t>
            </a:r>
            <a:r>
              <a:rPr sz="1800" b="1" i="1" dirty="0">
                <a:latin typeface="Cambria"/>
                <a:cs typeface="Cambria"/>
              </a:rPr>
              <a:t>α	</a:t>
            </a:r>
            <a:r>
              <a:rPr sz="1800" b="1" i="1" spc="-15" dirty="0">
                <a:latin typeface="Cambria"/>
                <a:cs typeface="Cambria"/>
              </a:rPr>
              <a:t>α</a:t>
            </a:r>
            <a:r>
              <a:rPr sz="1900" b="1" i="1" spc="-310" dirty="0">
                <a:latin typeface="Arial"/>
                <a:cs typeface="Arial"/>
              </a:rPr>
              <a:t>π</a:t>
            </a:r>
            <a:r>
              <a:rPr sz="1800" b="1" i="1" spc="-10" dirty="0">
                <a:latin typeface="Cambria"/>
                <a:cs typeface="Cambria"/>
              </a:rPr>
              <a:t>ό</a:t>
            </a:r>
            <a:r>
              <a:rPr sz="1800" b="1" i="1" spc="-5" dirty="0">
                <a:latin typeface="Cambria"/>
                <a:cs typeface="Cambria"/>
              </a:rPr>
              <a:t>ρω</a:t>
            </a:r>
            <a:r>
              <a:rPr sz="1800" b="1" i="1" dirty="0">
                <a:latin typeface="Cambria"/>
                <a:cs typeface="Cambria"/>
              </a:rPr>
              <a:t>ν	</a:t>
            </a:r>
            <a:r>
              <a:rPr sz="1800" b="1" i="1" spc="-70" dirty="0">
                <a:latin typeface="Cambria"/>
                <a:cs typeface="Cambria"/>
              </a:rPr>
              <a:t>σ</a:t>
            </a:r>
            <a:r>
              <a:rPr sz="1800" b="1" i="1" dirty="0">
                <a:latin typeface="Cambria"/>
                <a:cs typeface="Cambria"/>
              </a:rPr>
              <a:t>τη	</a:t>
            </a:r>
            <a:r>
              <a:rPr sz="1800" b="1" i="1" spc="-5" dirty="0">
                <a:latin typeface="Cambria"/>
                <a:cs typeface="Cambria"/>
              </a:rPr>
              <a:t>Νέ</a:t>
            </a:r>
            <a:r>
              <a:rPr sz="1800" b="1" i="1" dirty="0">
                <a:latin typeface="Cambria"/>
                <a:cs typeface="Cambria"/>
              </a:rPr>
              <a:t>α	</a:t>
            </a:r>
            <a:r>
              <a:rPr sz="1900" b="1" i="1" spc="245" dirty="0">
                <a:latin typeface="Arial"/>
                <a:cs typeface="Arial"/>
              </a:rPr>
              <a:t>Y</a:t>
            </a:r>
            <a:r>
              <a:rPr sz="1800" b="1" i="1" spc="-5" dirty="0">
                <a:latin typeface="Cambria"/>
                <a:cs typeface="Cambria"/>
              </a:rPr>
              <a:t>όρκ</a:t>
            </a:r>
            <a:r>
              <a:rPr sz="1800" b="1" i="1" dirty="0">
                <a:latin typeface="Cambria"/>
                <a:cs typeface="Cambria"/>
              </a:rPr>
              <a:t>η	</a:t>
            </a:r>
            <a:r>
              <a:rPr sz="1800" b="1" i="1" spc="-45" dirty="0">
                <a:latin typeface="Cambria"/>
                <a:cs typeface="Cambria"/>
              </a:rPr>
              <a:t>τ</a:t>
            </a:r>
            <a:r>
              <a:rPr sz="1800" b="1" i="1" spc="-5" dirty="0">
                <a:latin typeface="Cambria"/>
                <a:cs typeface="Cambria"/>
              </a:rPr>
              <a:t>ου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9228" y="401335"/>
            <a:ext cx="5562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i="1" spc="-20" dirty="0">
                <a:latin typeface="Arial"/>
                <a:cs typeface="Arial"/>
              </a:rPr>
              <a:t>1929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228" y="700785"/>
            <a:ext cx="4414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07490" algn="l"/>
                <a:tab pos="2382520" algn="l"/>
                <a:tab pos="3082290" algn="l"/>
              </a:tabLst>
            </a:pPr>
            <a:r>
              <a:rPr sz="1800" dirty="0">
                <a:latin typeface="Cambria"/>
                <a:cs typeface="Cambria"/>
              </a:rPr>
              <a:t>Νομ</a:t>
            </a:r>
            <a:r>
              <a:rPr sz="1800" spc="5" dirty="0">
                <a:latin typeface="Cambria"/>
                <a:cs typeface="Cambria"/>
              </a:rPr>
              <a:t>ί</a:t>
            </a:r>
            <a:r>
              <a:rPr sz="1800" spc="-15" dirty="0">
                <a:latin typeface="Cambria"/>
                <a:cs typeface="Cambria"/>
              </a:rPr>
              <a:t>ζ</a:t>
            </a:r>
            <a:r>
              <a:rPr sz="1800" spc="-5" dirty="0">
                <a:latin typeface="Cambria"/>
                <a:cs typeface="Cambria"/>
              </a:rPr>
              <a:t>αμ</a:t>
            </a:r>
            <a:r>
              <a:rPr sz="1800" dirty="0">
                <a:latin typeface="Cambria"/>
                <a:cs typeface="Cambria"/>
              </a:rPr>
              <a:t>ε	ότι	ο	</a:t>
            </a:r>
            <a:r>
              <a:rPr sz="1800" spc="-5" dirty="0">
                <a:latin typeface="Cambria"/>
                <a:cs typeface="Cambria"/>
              </a:rPr>
              <a:t>αμε</a:t>
            </a:r>
            <a:r>
              <a:rPr sz="1800" spc="5" dirty="0">
                <a:latin typeface="Cambria"/>
                <a:cs typeface="Cambria"/>
              </a:rPr>
              <a:t>ρ</a:t>
            </a:r>
            <a:r>
              <a:rPr sz="1800" spc="-5" dirty="0">
                <a:latin typeface="Cambria"/>
                <a:cs typeface="Cambria"/>
              </a:rPr>
              <a:t>ι</a:t>
            </a:r>
            <a:r>
              <a:rPr sz="1800" spc="10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ανι</a:t>
            </a:r>
            <a:r>
              <a:rPr sz="1800" spc="30" dirty="0">
                <a:latin typeface="Cambria"/>
                <a:cs typeface="Cambria"/>
              </a:rPr>
              <a:t>κ</a:t>
            </a:r>
            <a:r>
              <a:rPr sz="1800" dirty="0">
                <a:latin typeface="Cambria"/>
                <a:cs typeface="Cambria"/>
              </a:rPr>
              <a:t>ός  </a:t>
            </a:r>
            <a:r>
              <a:rPr sz="1800" spc="-30" dirty="0">
                <a:latin typeface="Cambria"/>
                <a:cs typeface="Cambria"/>
              </a:rPr>
              <a:t>ε</a:t>
            </a:r>
            <a:r>
              <a:rPr sz="1800" spc="-30" dirty="0">
                <a:latin typeface="Lucida Sans Unicode"/>
                <a:cs typeface="Lucida Sans Unicode"/>
              </a:rPr>
              <a:t>π</a:t>
            </a:r>
            <a:r>
              <a:rPr sz="1800" spc="-30" dirty="0">
                <a:latin typeface="Cambria"/>
                <a:cs typeface="Cambria"/>
              </a:rPr>
              <a:t>ιχειρηματικός</a:t>
            </a:r>
            <a:r>
              <a:rPr sz="1800" spc="2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κόσμος</a:t>
            </a:r>
            <a:r>
              <a:rPr sz="1800" spc="2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ήταν</a:t>
            </a:r>
            <a:r>
              <a:rPr sz="1800" spc="2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24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βράχος</a:t>
            </a:r>
            <a:r>
              <a:rPr sz="1800" spc="2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228" y="1249426"/>
            <a:ext cx="44157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mbria"/>
                <a:cs typeface="Cambria"/>
              </a:rPr>
              <a:t>Γιβραλτάρ</a:t>
            </a:r>
            <a:r>
              <a:rPr sz="1800" spc="-30" dirty="0">
                <a:latin typeface="Lucida Sans Unicode"/>
                <a:cs typeface="Lucida Sans Unicode"/>
              </a:rPr>
              <a:t>. </a:t>
            </a:r>
            <a:r>
              <a:rPr sz="1800" spc="-5" dirty="0">
                <a:latin typeface="Cambria"/>
                <a:cs typeface="Cambria"/>
              </a:rPr>
              <a:t>Ήμασταν </a:t>
            </a:r>
            <a:r>
              <a:rPr sz="1800" dirty="0">
                <a:latin typeface="Cambria"/>
                <a:cs typeface="Cambria"/>
              </a:rPr>
              <a:t>το </a:t>
            </a:r>
            <a:r>
              <a:rPr sz="1800" spc="5" dirty="0">
                <a:latin typeface="Cambria"/>
                <a:cs typeface="Cambria"/>
              </a:rPr>
              <a:t>εκλεκτό </a:t>
            </a:r>
            <a:r>
              <a:rPr sz="1800" dirty="0">
                <a:latin typeface="Cambria"/>
                <a:cs typeface="Cambria"/>
              </a:rPr>
              <a:t>έθνος </a:t>
            </a:r>
            <a:r>
              <a:rPr sz="1800" spc="-5" dirty="0">
                <a:latin typeface="Cambria"/>
                <a:cs typeface="Cambria"/>
              </a:rPr>
              <a:t>και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τί</a:t>
            </a:r>
            <a:r>
              <a:rPr sz="1800" spc="-65" dirty="0">
                <a:latin typeface="Lucida Sans Unicode"/>
                <a:cs typeface="Lucida Sans Unicode"/>
              </a:rPr>
              <a:t>π</a:t>
            </a:r>
            <a:r>
              <a:rPr sz="1800" spc="-65" dirty="0">
                <a:latin typeface="Cambria"/>
                <a:cs typeface="Cambria"/>
              </a:rPr>
              <a:t>οτα </a:t>
            </a:r>
            <a:r>
              <a:rPr sz="1800" dirty="0">
                <a:latin typeface="Cambria"/>
                <a:cs typeface="Cambria"/>
              </a:rPr>
              <a:t>δεν </a:t>
            </a:r>
            <a:r>
              <a:rPr sz="1800" spc="-5" dirty="0">
                <a:latin typeface="Cambria"/>
                <a:cs typeface="Cambria"/>
              </a:rPr>
              <a:t>θα </a:t>
            </a:r>
            <a:r>
              <a:rPr sz="1800" spc="-50" dirty="0">
                <a:latin typeface="Cambria"/>
                <a:cs typeface="Cambria"/>
              </a:rPr>
              <a:t>μ</a:t>
            </a:r>
            <a:r>
              <a:rPr sz="1800" spc="-50" dirty="0">
                <a:latin typeface="Lucida Sans Unicode"/>
                <a:cs typeface="Lucida Sans Unicode"/>
              </a:rPr>
              <a:t>π</a:t>
            </a:r>
            <a:r>
              <a:rPr sz="1800" spc="-50" dirty="0">
                <a:latin typeface="Cambria"/>
                <a:cs typeface="Cambria"/>
              </a:rPr>
              <a:t>ορούσε </a:t>
            </a:r>
            <a:r>
              <a:rPr sz="1800" spc="10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μας </a:t>
            </a:r>
            <a:r>
              <a:rPr sz="1800" spc="-20" dirty="0">
                <a:latin typeface="Cambria"/>
                <a:cs typeface="Cambria"/>
              </a:rPr>
              <a:t>σταματήσει</a:t>
            </a:r>
            <a:r>
              <a:rPr sz="1800" spc="-20" dirty="0">
                <a:latin typeface="Lucida Sans Unicode"/>
                <a:cs typeface="Lucida Sans Unicode"/>
              </a:rPr>
              <a:t>.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[...]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Yπ</a:t>
            </a:r>
            <a:r>
              <a:rPr sz="1800" spc="-10" dirty="0">
                <a:latin typeface="Cambria"/>
                <a:cs typeface="Cambria"/>
              </a:rPr>
              <a:t>ήρχε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μια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αίσθηση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συνέχειας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και </a:t>
            </a:r>
            <a:r>
              <a:rPr sz="1800" dirty="0">
                <a:latin typeface="Cambria"/>
                <a:cs typeface="Cambria"/>
              </a:rPr>
              <a:t> δ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spc="-5" dirty="0">
                <a:latin typeface="Cambria"/>
                <a:cs typeface="Cambria"/>
              </a:rPr>
              <a:t>άρκ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-5" dirty="0">
                <a:latin typeface="Cambria"/>
                <a:cs typeface="Cambria"/>
              </a:rPr>
              <a:t>ια</a:t>
            </a:r>
            <a:r>
              <a:rPr sz="1800" spc="10" dirty="0">
                <a:latin typeface="Cambria"/>
                <a:cs typeface="Cambria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Cambria"/>
                <a:cs typeface="Cambria"/>
              </a:rPr>
              <a:t>Εά</a:t>
            </a:r>
            <a:r>
              <a:rPr sz="1800" dirty="0">
                <a:latin typeface="Cambria"/>
                <a:cs typeface="Cambria"/>
              </a:rPr>
              <a:t>ν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τ</a:t>
            </a:r>
            <a:r>
              <a:rPr sz="1800" spc="-15" dirty="0">
                <a:latin typeface="Cambria"/>
                <a:cs typeface="Cambria"/>
              </a:rPr>
              <a:t>ύχ</a:t>
            </a:r>
            <a:r>
              <a:rPr sz="1800" spc="-5" dirty="0">
                <a:latin typeface="Cambria"/>
                <a:cs typeface="Cambria"/>
              </a:rPr>
              <a:t>ατ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άτ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Cambria"/>
                <a:cs typeface="Cambria"/>
              </a:rPr>
              <a:t>αυτ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θ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ί</a:t>
            </a:r>
            <a:r>
              <a:rPr sz="1800" spc="25" dirty="0">
                <a:latin typeface="Cambria"/>
                <a:cs typeface="Cambria"/>
              </a:rPr>
              <a:t>σ</a:t>
            </a:r>
            <a:r>
              <a:rPr sz="1800" spc="20" dirty="0">
                <a:latin typeface="Cambria"/>
                <a:cs typeface="Cambria"/>
              </a:rPr>
              <a:t>χ</a:t>
            </a:r>
            <a:r>
              <a:rPr sz="1800" dirty="0">
                <a:latin typeface="Cambria"/>
                <a:cs typeface="Cambria"/>
              </a:rPr>
              <a:t>υε  για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5" dirty="0">
                <a:latin typeface="Cambria"/>
                <a:cs typeface="Cambria"/>
              </a:rPr>
              <a:t>άντ</a:t>
            </a:r>
            <a:r>
              <a:rPr sz="1800" spc="10" dirty="0">
                <a:latin typeface="Cambria"/>
                <a:cs typeface="Cambria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Ξα</a:t>
            </a:r>
            <a:r>
              <a:rPr sz="1800" spc="10" dirty="0">
                <a:latin typeface="Cambria"/>
                <a:cs typeface="Cambria"/>
              </a:rPr>
              <a:t>φ</a:t>
            </a:r>
            <a:r>
              <a:rPr sz="1800" dirty="0">
                <a:latin typeface="Cambria"/>
                <a:cs typeface="Cambria"/>
              </a:rPr>
              <a:t>νι</a:t>
            </a:r>
            <a:r>
              <a:rPr sz="1800" spc="10" dirty="0">
                <a:latin typeface="Cambria"/>
                <a:cs typeface="Cambria"/>
              </a:rPr>
              <a:t>κ</a:t>
            </a:r>
            <a:r>
              <a:rPr sz="1800" dirty="0">
                <a:latin typeface="Cambria"/>
                <a:cs typeface="Cambria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όμω</a:t>
            </a:r>
            <a:r>
              <a:rPr sz="1800" spc="5" dirty="0">
                <a:latin typeface="Cambria"/>
                <a:cs typeface="Cambria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Cambria"/>
                <a:cs typeface="Cambria"/>
              </a:rPr>
              <a:t>τ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μεγάλο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-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ε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spc="-10" dirty="0">
                <a:latin typeface="Cambria"/>
                <a:cs typeface="Cambria"/>
              </a:rPr>
              <a:t>ρ</a:t>
            </a:r>
            <a:r>
              <a:rPr sz="1800" dirty="0">
                <a:latin typeface="Cambria"/>
                <a:cs typeface="Cambria"/>
              </a:rPr>
              <a:t>ο  </a:t>
            </a:r>
            <a:r>
              <a:rPr sz="1800" spc="-20" dirty="0">
                <a:latin typeface="Cambria"/>
                <a:cs typeface="Cambria"/>
              </a:rPr>
              <a:t>κατέρρευσε</a:t>
            </a:r>
            <a:r>
              <a:rPr sz="1800" spc="-20" dirty="0">
                <a:latin typeface="Lucida Sans Unicode"/>
                <a:cs typeface="Lucida Sans Unicode"/>
              </a:rPr>
              <a:t>. </a:t>
            </a:r>
            <a:r>
              <a:rPr sz="1800" dirty="0">
                <a:latin typeface="Cambria"/>
                <a:cs typeface="Cambria"/>
              </a:rPr>
              <a:t>Ο </a:t>
            </a:r>
            <a:r>
              <a:rPr sz="1800" spc="-40" dirty="0">
                <a:latin typeface="Cambria"/>
                <a:cs typeface="Cambria"/>
              </a:rPr>
              <a:t>αντίκτυ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ος </a:t>
            </a:r>
            <a:r>
              <a:rPr sz="1800" dirty="0">
                <a:latin typeface="Cambria"/>
                <a:cs typeface="Cambria"/>
              </a:rPr>
              <a:t>ήταν </a:t>
            </a:r>
            <a:r>
              <a:rPr sz="1800" spc="-55" dirty="0">
                <a:latin typeface="Cambria"/>
                <a:cs typeface="Cambria"/>
              </a:rPr>
              <a:t>α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ίστευτος</a:t>
            </a:r>
            <a:r>
              <a:rPr sz="1800" spc="-55" dirty="0">
                <a:latin typeface="Lucida Sans Unicode"/>
                <a:cs typeface="Lucida Sans Unicode"/>
              </a:rPr>
              <a:t>.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Cambria"/>
                <a:cs typeface="Cambria"/>
              </a:rPr>
              <a:t>Περ</a:t>
            </a:r>
            <a:r>
              <a:rPr sz="1800" spc="-40" dirty="0">
                <a:latin typeface="Lucida Sans Unicode"/>
                <a:cs typeface="Lucida Sans Unicode"/>
              </a:rPr>
              <a:t>π</a:t>
            </a:r>
            <a:r>
              <a:rPr sz="1800" spc="-40" dirty="0">
                <a:latin typeface="Cambria"/>
                <a:cs typeface="Cambria"/>
              </a:rPr>
              <a:t>ατούσες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στον</a:t>
            </a:r>
            <a:r>
              <a:rPr sz="1800" dirty="0">
                <a:latin typeface="Cambria"/>
                <a:cs typeface="Cambria"/>
              </a:rPr>
              <a:t> δρόμο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και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π</a:t>
            </a:r>
            <a:r>
              <a:rPr sz="1800" spc="-65" dirty="0">
                <a:latin typeface="Cambria"/>
                <a:cs typeface="Cambria"/>
              </a:rPr>
              <a:t>αντού 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μ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ορούσες </a:t>
            </a:r>
            <a:r>
              <a:rPr sz="1800" spc="5" dirty="0">
                <a:latin typeface="Cambria"/>
                <a:cs typeface="Cambria"/>
              </a:rPr>
              <a:t>να </a:t>
            </a:r>
            <a:r>
              <a:rPr sz="1800" dirty="0">
                <a:latin typeface="Cambria"/>
                <a:cs typeface="Cambria"/>
              </a:rPr>
              <a:t>δεις τις ουρές </a:t>
            </a:r>
            <a:r>
              <a:rPr sz="1800" spc="-5" dirty="0">
                <a:latin typeface="Cambria"/>
                <a:cs typeface="Cambria"/>
              </a:rPr>
              <a:t>των συσσιτίων </a:t>
            </a:r>
            <a:r>
              <a:rPr sz="1800" dirty="0">
                <a:latin typeface="Cambria"/>
                <a:cs typeface="Cambria"/>
              </a:rPr>
              <a:t> ό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dirty="0">
                <a:latin typeface="Cambria"/>
                <a:cs typeface="Cambria"/>
              </a:rPr>
              <a:t>ου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5" dirty="0">
                <a:latin typeface="Cambria"/>
                <a:cs typeface="Cambria"/>
              </a:rPr>
              <a:t>ρ</a:t>
            </a:r>
            <a:r>
              <a:rPr sz="1800" spc="5" dirty="0">
                <a:latin typeface="Cambria"/>
                <a:cs typeface="Cambria"/>
              </a:rPr>
              <a:t>ο</a:t>
            </a:r>
            <a:r>
              <a:rPr sz="1800" dirty="0">
                <a:latin typeface="Cambria"/>
                <a:cs typeface="Cambria"/>
              </a:rPr>
              <a:t>σφ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spc="-10" dirty="0">
                <a:latin typeface="Cambria"/>
                <a:cs typeface="Cambria"/>
              </a:rPr>
              <a:t>ρ</a:t>
            </a:r>
            <a:r>
              <a:rPr sz="1800" dirty="0">
                <a:latin typeface="Cambria"/>
                <a:cs typeface="Cambria"/>
              </a:rPr>
              <a:t>ό</a:t>
            </a:r>
            <a:r>
              <a:rPr sz="1800" spc="5" dirty="0">
                <a:latin typeface="Cambria"/>
                <a:cs typeface="Cambria"/>
              </a:rPr>
              <a:t>τ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dirty="0">
                <a:latin typeface="Cambria"/>
                <a:cs typeface="Cambria"/>
              </a:rPr>
              <a:t>ν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τρο</a:t>
            </a:r>
            <a:r>
              <a:rPr sz="1800" spc="5" dirty="0">
                <a:latin typeface="Cambria"/>
                <a:cs typeface="Cambria"/>
              </a:rPr>
              <a:t>φ</a:t>
            </a:r>
            <a:r>
              <a:rPr sz="1800" dirty="0">
                <a:latin typeface="Cambria"/>
                <a:cs typeface="Cambria"/>
              </a:rPr>
              <a:t>ή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για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λίγα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dirty="0">
                <a:latin typeface="Cambria"/>
                <a:cs typeface="Cambria"/>
              </a:rPr>
              <a:t>ντ</a:t>
            </a:r>
            <a:r>
              <a:rPr sz="1800" spc="5" dirty="0">
                <a:latin typeface="Cambria"/>
                <a:cs typeface="Cambria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Cambria"/>
                <a:cs typeface="Cambria"/>
              </a:rPr>
              <a:t>Το  </a:t>
            </a:r>
            <a:r>
              <a:rPr sz="1800" spc="-5" dirty="0">
                <a:latin typeface="Cambria"/>
                <a:cs typeface="Cambria"/>
              </a:rPr>
              <a:t>μεγαλύτερο </a:t>
            </a:r>
            <a:r>
              <a:rPr sz="1800" spc="-125" dirty="0">
                <a:latin typeface="Cambria"/>
                <a:cs typeface="Cambria"/>
              </a:rPr>
              <a:t>α</a:t>
            </a:r>
            <a:r>
              <a:rPr sz="1800" spc="-125" dirty="0">
                <a:latin typeface="Lucida Sans Unicode"/>
                <a:cs typeface="Lucida Sans Unicode"/>
              </a:rPr>
              <a:t>π</a:t>
            </a:r>
            <a:r>
              <a:rPr sz="1800" spc="-125" dirty="0">
                <a:latin typeface="Cambria"/>
                <a:cs typeface="Cambria"/>
              </a:rPr>
              <a:t>ό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αυτά </a:t>
            </a:r>
            <a:r>
              <a:rPr sz="1800" dirty="0">
                <a:latin typeface="Cambria"/>
                <a:cs typeface="Cambria"/>
              </a:rPr>
              <a:t>στην </a:t>
            </a:r>
            <a:r>
              <a:rPr sz="1800" spc="-95" dirty="0">
                <a:latin typeface="Lucida Sans Unicode"/>
                <a:cs typeface="Lucida Sans Unicode"/>
              </a:rPr>
              <a:t>π</a:t>
            </a:r>
            <a:r>
              <a:rPr sz="1800" spc="-95" dirty="0">
                <a:latin typeface="Cambria"/>
                <a:cs typeface="Cambria"/>
              </a:rPr>
              <a:t>όλη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της Νέας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Y</a:t>
            </a:r>
            <a:r>
              <a:rPr sz="1800" spc="60" dirty="0">
                <a:latin typeface="Cambria"/>
                <a:cs typeface="Cambria"/>
              </a:rPr>
              <a:t>όρκης </a:t>
            </a:r>
            <a:r>
              <a:rPr sz="1800" spc="-5" dirty="0">
                <a:latin typeface="Cambria"/>
                <a:cs typeface="Cambria"/>
              </a:rPr>
              <a:t>ανήκε</a:t>
            </a:r>
            <a:r>
              <a:rPr sz="1800" dirty="0">
                <a:latin typeface="Cambria"/>
                <a:cs typeface="Cambria"/>
              </a:rPr>
              <a:t> στον </a:t>
            </a:r>
            <a:r>
              <a:rPr sz="1800" spc="-125" dirty="0">
                <a:latin typeface="Lucida Sans Unicode"/>
                <a:cs typeface="Lucida Sans Unicode"/>
              </a:rPr>
              <a:t>William </a:t>
            </a:r>
            <a:r>
              <a:rPr sz="1800" spc="-30" dirty="0">
                <a:latin typeface="Lucida Sans Unicode"/>
                <a:cs typeface="Lucida Sans Unicode"/>
              </a:rPr>
              <a:t>Hearst. </a:t>
            </a:r>
            <a:r>
              <a:rPr sz="1800" spc="-5" dirty="0">
                <a:latin typeface="Cambria"/>
                <a:cs typeface="Cambria"/>
              </a:rPr>
              <a:t>Αυτός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είχε</a:t>
            </a:r>
            <a:r>
              <a:rPr sz="1800" dirty="0">
                <a:latin typeface="Cambria"/>
                <a:cs typeface="Cambria"/>
              </a:rPr>
              <a:t> ένα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μεγάλο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φορτηγό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με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ανθρώ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ους 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Cambria"/>
                <a:cs typeface="Cambria"/>
              </a:rPr>
              <a:t>άνω</a:t>
            </a:r>
            <a:r>
              <a:rPr sz="1800" spc="-90" dirty="0">
                <a:latin typeface="Lucida Sans Unicode"/>
                <a:cs typeface="Lucida Sans Unicode"/>
              </a:rPr>
              <a:t>, </a:t>
            </a:r>
            <a:r>
              <a:rPr sz="1800" dirty="0">
                <a:latin typeface="Cambria"/>
                <a:cs typeface="Cambria"/>
              </a:rPr>
              <a:t>και μεγάλα </a:t>
            </a:r>
            <a:r>
              <a:rPr sz="1800" spc="-5" dirty="0">
                <a:latin typeface="Cambria"/>
                <a:cs typeface="Cambria"/>
              </a:rPr>
              <a:t>καζάνια </a:t>
            </a:r>
            <a:r>
              <a:rPr sz="1800" dirty="0">
                <a:latin typeface="Cambria"/>
                <a:cs typeface="Cambria"/>
              </a:rPr>
              <a:t>καυτής </a:t>
            </a:r>
            <a:r>
              <a:rPr sz="1800" spc="-80" dirty="0">
                <a:latin typeface="Cambria"/>
                <a:cs typeface="Cambria"/>
              </a:rPr>
              <a:t>σού</a:t>
            </a: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80" dirty="0">
                <a:latin typeface="Cambria"/>
                <a:cs typeface="Cambria"/>
              </a:rPr>
              <a:t>ας</a:t>
            </a:r>
            <a:r>
              <a:rPr sz="1800" spc="-80" dirty="0">
                <a:latin typeface="Lucida Sans Unicode"/>
                <a:cs typeface="Lucida Sans Unicode"/>
              </a:rPr>
              <a:t>, 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μαζί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ψωμί</a:t>
            </a:r>
            <a:r>
              <a:rPr sz="1800" spc="-35" dirty="0">
                <a:latin typeface="Lucida Sans Unicode"/>
                <a:cs typeface="Lucida Sans Unicode"/>
              </a:rPr>
              <a:t>.</a:t>
            </a:r>
            <a:r>
              <a:rPr sz="1800" spc="14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Cambria"/>
                <a:cs typeface="Cambria"/>
              </a:rPr>
              <a:t>Άνθρω</a:t>
            </a:r>
            <a:r>
              <a:rPr sz="1800" spc="-55" dirty="0">
                <a:latin typeface="Lucida Sans Unicode"/>
                <a:cs typeface="Lucida Sans Unicode"/>
              </a:rPr>
              <a:t>π</a:t>
            </a:r>
            <a:r>
              <a:rPr sz="1800" spc="-55" dirty="0">
                <a:latin typeface="Cambria"/>
                <a:cs typeface="Cambria"/>
              </a:rPr>
              <a:t>οι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π</a:t>
            </a:r>
            <a:r>
              <a:rPr sz="1800" spc="-45" dirty="0">
                <a:latin typeface="Cambria"/>
                <a:cs typeface="Cambria"/>
              </a:rPr>
              <a:t>ερίμεναν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9228" y="5090921"/>
            <a:ext cx="4414520" cy="137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1800" dirty="0">
                <a:latin typeface="Cambria"/>
                <a:cs typeface="Cambria"/>
              </a:rPr>
              <a:t>σχηματίζοντας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[...]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Cambria"/>
                <a:cs typeface="Cambria"/>
              </a:rPr>
              <a:t>τεράστιες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ουρές</a:t>
            </a:r>
            <a:r>
              <a:rPr sz="1800" spc="-35" dirty="0">
                <a:latin typeface="Lucida Sans Unicode"/>
                <a:cs typeface="Lucida Sans Unicode"/>
              </a:rPr>
              <a:t>. 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Cambria"/>
                <a:cs typeface="Cambria"/>
              </a:rPr>
              <a:t>Αφήγηση </a:t>
            </a:r>
            <a:r>
              <a:rPr sz="1800" dirty="0">
                <a:latin typeface="Cambria"/>
                <a:cs typeface="Cambria"/>
              </a:rPr>
              <a:t>του </a:t>
            </a:r>
            <a:r>
              <a:rPr sz="1800" spc="45" dirty="0">
                <a:latin typeface="Lucida Sans Unicode"/>
                <a:cs typeface="Lucida Sans Unicode"/>
              </a:rPr>
              <a:t>Yip </a:t>
            </a:r>
            <a:r>
              <a:rPr sz="1800" spc="-55" dirty="0">
                <a:latin typeface="Lucida Sans Unicode"/>
                <a:cs typeface="Lucida Sans Unicode"/>
              </a:rPr>
              <a:t>Harburg </a:t>
            </a:r>
            <a:r>
              <a:rPr sz="1800" spc="-30" dirty="0">
                <a:latin typeface="Lucida Sans Unicode"/>
                <a:cs typeface="Lucida Sans Unicode"/>
              </a:rPr>
              <a:t>(</a:t>
            </a:r>
            <a:r>
              <a:rPr sz="1800" spc="-30" dirty="0">
                <a:latin typeface="Cambria"/>
                <a:cs typeface="Cambria"/>
              </a:rPr>
              <a:t>ε</a:t>
            </a:r>
            <a:r>
              <a:rPr sz="1800" spc="-30" dirty="0">
                <a:latin typeface="Lucida Sans Unicode"/>
                <a:cs typeface="Lucida Sans Unicode"/>
              </a:rPr>
              <a:t>π</a:t>
            </a:r>
            <a:r>
              <a:rPr sz="1800" spc="-30" dirty="0">
                <a:latin typeface="Cambria"/>
                <a:cs typeface="Cambria"/>
              </a:rPr>
              <a:t>ιχειρηματίας 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π</a:t>
            </a:r>
            <a:r>
              <a:rPr sz="1800" spc="-130" dirty="0">
                <a:latin typeface="Cambria"/>
                <a:cs typeface="Cambria"/>
              </a:rPr>
              <a:t>ου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καταστράφηκε</a:t>
            </a:r>
            <a:r>
              <a:rPr sz="1800" dirty="0">
                <a:latin typeface="Cambria"/>
                <a:cs typeface="Cambria"/>
              </a:rPr>
              <a:t> οικονομικά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1929), 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60" dirty="0">
                <a:latin typeface="Lucida Sans Unicode"/>
                <a:cs typeface="Lucida Sans Unicode"/>
              </a:rPr>
              <a:t>Studs  </a:t>
            </a:r>
            <a:r>
              <a:rPr sz="1600" spc="-35" dirty="0">
                <a:latin typeface="Lucida Sans Unicode"/>
                <a:cs typeface="Lucida Sans Unicode"/>
              </a:rPr>
              <a:t>Terkel,</a:t>
            </a:r>
            <a:r>
              <a:rPr sz="1600" spc="440" dirty="0">
                <a:latin typeface="Lucida Sans Unicode"/>
                <a:cs typeface="Lucida Sans Unicode"/>
              </a:rPr>
              <a:t> </a:t>
            </a:r>
            <a:r>
              <a:rPr sz="1600" spc="25" dirty="0">
                <a:latin typeface="Lucida Sans Unicode"/>
                <a:cs typeface="Lucida Sans Unicode"/>
              </a:rPr>
              <a:t>Hard 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75" dirty="0">
                <a:latin typeface="Lucida Sans Unicode"/>
                <a:cs typeface="Lucida Sans Unicode"/>
              </a:rPr>
              <a:t>Times,</a:t>
            </a:r>
            <a:r>
              <a:rPr sz="1600" spc="36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Cambria"/>
                <a:cs typeface="Cambria"/>
              </a:rPr>
              <a:t>Νέα</a:t>
            </a:r>
            <a:r>
              <a:rPr sz="1600" spc="345" dirty="0">
                <a:latin typeface="Cambria"/>
                <a:cs typeface="Cambria"/>
              </a:rPr>
              <a:t> </a:t>
            </a:r>
            <a:r>
              <a:rPr sz="1600" spc="65" dirty="0">
                <a:latin typeface="Lucida Sans Unicode"/>
                <a:cs typeface="Lucida Sans Unicode"/>
              </a:rPr>
              <a:t>Y</a:t>
            </a:r>
            <a:r>
              <a:rPr sz="1600" spc="65" dirty="0">
                <a:latin typeface="Cambria"/>
                <a:cs typeface="Cambria"/>
              </a:rPr>
              <a:t>όρκη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-100" dirty="0">
                <a:latin typeface="Lucida Sans Unicode"/>
                <a:cs typeface="Lucida Sans Unicode"/>
              </a:rPr>
              <a:t>197</a:t>
            </a:r>
            <a:r>
              <a:rPr sz="1600" spc="-105" dirty="0">
                <a:latin typeface="Lucida Sans Unicode"/>
                <a:cs typeface="Lucida Sans Unicode"/>
              </a:rPr>
              <a:t>0</a:t>
            </a:r>
            <a:r>
              <a:rPr sz="1600" spc="-170" dirty="0">
                <a:latin typeface="Lucida Sans Unicode"/>
                <a:cs typeface="Lucida Sans Unicode"/>
              </a:rPr>
              <a:t>.</a:t>
            </a:r>
            <a:r>
              <a:rPr sz="1600" spc="17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Cambria"/>
                <a:cs typeface="Cambria"/>
              </a:rPr>
              <a:t>Πη</a:t>
            </a:r>
            <a:r>
              <a:rPr sz="1600" spc="-15" dirty="0">
                <a:latin typeface="Cambria"/>
                <a:cs typeface="Cambria"/>
              </a:rPr>
              <a:t>γ</a:t>
            </a:r>
            <a:r>
              <a:rPr sz="1600" spc="-10" dirty="0">
                <a:latin typeface="Cambria"/>
                <a:cs typeface="Cambria"/>
              </a:rPr>
              <a:t>ή</a:t>
            </a:r>
            <a:r>
              <a:rPr sz="1600" spc="-170" dirty="0">
                <a:latin typeface="Lucida Sans Unicode"/>
                <a:cs typeface="Lucida Sans Unicode"/>
              </a:rPr>
              <a:t>:</a:t>
            </a:r>
            <a:r>
              <a:rPr sz="1600" spc="-155" dirty="0">
                <a:latin typeface="Lucida Sans Unicode"/>
                <a:cs typeface="Lucida Sans Unicode"/>
              </a:rPr>
              <a:t> </a:t>
            </a:r>
            <a:r>
              <a:rPr sz="1600" spc="-265" dirty="0">
                <a:latin typeface="Lucida Sans Unicode"/>
                <a:cs typeface="Lucida Sans Unicode"/>
              </a:rPr>
              <a:t>ww</a:t>
            </a:r>
            <a:r>
              <a:rPr sz="1600" spc="-180" dirty="0">
                <a:latin typeface="Lucida Sans Unicode"/>
                <a:cs typeface="Lucida Sans Unicode"/>
              </a:rPr>
              <a:t>.</a:t>
            </a:r>
            <a:r>
              <a:rPr sz="1600" spc="-95" dirty="0">
                <a:latin typeface="Lucida Sans Unicode"/>
                <a:cs typeface="Lucida Sans Unicode"/>
              </a:rPr>
              <a:t>s</a:t>
            </a:r>
            <a:r>
              <a:rPr sz="1600" spc="-120" dirty="0">
                <a:latin typeface="Lucida Sans Unicode"/>
                <a:cs typeface="Lucida Sans Unicode"/>
              </a:rPr>
              <a:t>p</a:t>
            </a:r>
            <a:r>
              <a:rPr sz="1600" spc="-95" dirty="0">
                <a:latin typeface="Lucida Sans Unicode"/>
                <a:cs typeface="Lucida Sans Unicode"/>
              </a:rPr>
              <a:t>artacu</a:t>
            </a:r>
            <a:r>
              <a:rPr sz="1600" spc="-110" dirty="0">
                <a:latin typeface="Lucida Sans Unicode"/>
                <a:cs typeface="Lucida Sans Unicode"/>
              </a:rPr>
              <a:t>s</a:t>
            </a:r>
            <a:r>
              <a:rPr sz="1600" spc="-180" dirty="0">
                <a:latin typeface="Lucida Sans Unicode"/>
                <a:cs typeface="Lucida Sans Unicode"/>
              </a:rPr>
              <a:t>.</a:t>
            </a:r>
            <a:r>
              <a:rPr sz="1600" spc="-114" dirty="0">
                <a:latin typeface="Lucida Sans Unicode"/>
                <a:cs typeface="Lucida Sans Unicode"/>
              </a:rPr>
              <a:t>sc</a:t>
            </a:r>
            <a:r>
              <a:rPr sz="1600" spc="-135" dirty="0">
                <a:latin typeface="Lucida Sans Unicode"/>
                <a:cs typeface="Lucida Sans Unicode"/>
              </a:rPr>
              <a:t>h</a:t>
            </a:r>
            <a:r>
              <a:rPr sz="1600" spc="-75" dirty="0">
                <a:latin typeface="Lucida Sans Unicode"/>
                <a:cs typeface="Lucida Sans Unicode"/>
              </a:rPr>
              <a:t>o</a:t>
            </a:r>
            <a:r>
              <a:rPr sz="1600" spc="-114" dirty="0">
                <a:latin typeface="Lucida Sans Unicode"/>
                <a:cs typeface="Lucida Sans Unicode"/>
              </a:rPr>
              <a:t>olne</a:t>
            </a:r>
            <a:r>
              <a:rPr sz="1600" spc="-80" dirty="0">
                <a:latin typeface="Lucida Sans Unicode"/>
                <a:cs typeface="Lucida Sans Unicode"/>
              </a:rPr>
              <a:t>t</a:t>
            </a:r>
            <a:r>
              <a:rPr sz="1600" spc="-165" dirty="0">
                <a:latin typeface="Lucida Sans Unicode"/>
                <a:cs typeface="Lucida Sans Unicode"/>
              </a:rPr>
              <a:t>.</a:t>
            </a:r>
            <a:r>
              <a:rPr sz="1600" spc="-60" dirty="0">
                <a:latin typeface="Lucida Sans Unicode"/>
                <a:cs typeface="Lucida Sans Unicode"/>
              </a:rPr>
              <a:t>c</a:t>
            </a:r>
            <a:r>
              <a:rPr sz="1600" spc="-95" dirty="0">
                <a:latin typeface="Lucida Sans Unicode"/>
                <a:cs typeface="Lucida Sans Unicode"/>
              </a:rPr>
              <a:t>o</a:t>
            </a:r>
            <a:r>
              <a:rPr sz="1600" spc="-165" dirty="0">
                <a:latin typeface="Lucida Sans Unicode"/>
                <a:cs typeface="Lucida Sans Unicode"/>
              </a:rPr>
              <a:t>.</a:t>
            </a:r>
            <a:r>
              <a:rPr sz="1600" spc="-180" dirty="0">
                <a:latin typeface="Lucida Sans Unicode"/>
                <a:cs typeface="Lucida Sans Unicode"/>
              </a:rPr>
              <a:t>u</a:t>
            </a:r>
            <a:r>
              <a:rPr sz="1600" spc="-175" dirty="0">
                <a:latin typeface="Lucida Sans Unicode"/>
                <a:cs typeface="Lucida Sans Unicode"/>
              </a:rPr>
              <a:t>k</a:t>
            </a:r>
            <a:r>
              <a:rPr sz="1600" spc="105" dirty="0">
                <a:latin typeface="Lucida Sans Unicode"/>
                <a:cs typeface="Lucida Sans Unicode"/>
              </a:rPr>
              <a:t>/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6" y="313436"/>
            <a:ext cx="168910" cy="17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3840" y="2010155"/>
            <a:ext cx="8658225" cy="4596765"/>
            <a:chOff x="243840" y="2010155"/>
            <a:chExt cx="8658225" cy="45967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" y="5638800"/>
              <a:ext cx="8657844" cy="917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484" y="5684520"/>
              <a:ext cx="5207508" cy="9220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5562" y="5680709"/>
              <a:ext cx="8534400" cy="794385"/>
            </a:xfrm>
            <a:custGeom>
              <a:avLst/>
              <a:gdLst/>
              <a:ahLst/>
              <a:cxnLst/>
              <a:rect l="l" t="t" r="r" b="b"/>
              <a:pathLst>
                <a:path w="8534400" h="794385">
                  <a:moveTo>
                    <a:pt x="8534400" y="0"/>
                  </a:moveTo>
                  <a:lnTo>
                    <a:pt x="0" y="0"/>
                  </a:lnTo>
                  <a:lnTo>
                    <a:pt x="0" y="794003"/>
                  </a:lnTo>
                  <a:lnTo>
                    <a:pt x="8534400" y="794003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562" y="5680709"/>
              <a:ext cx="8534400" cy="794385"/>
            </a:xfrm>
            <a:custGeom>
              <a:avLst/>
              <a:gdLst/>
              <a:ahLst/>
              <a:cxnLst/>
              <a:rect l="l" t="t" r="r" b="b"/>
              <a:pathLst>
                <a:path w="8534400" h="794385">
                  <a:moveTo>
                    <a:pt x="0" y="794003"/>
                  </a:moveTo>
                  <a:lnTo>
                    <a:pt x="8534400" y="794003"/>
                  </a:lnTo>
                  <a:lnTo>
                    <a:pt x="8534400" y="0"/>
                  </a:lnTo>
                  <a:lnTo>
                    <a:pt x="0" y="0"/>
                  </a:lnTo>
                  <a:lnTo>
                    <a:pt x="0" y="79400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4428744"/>
              <a:ext cx="8657844" cy="13456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3272" y="4474463"/>
              <a:ext cx="7016496" cy="9220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5562" y="4470654"/>
              <a:ext cx="8534400" cy="1222375"/>
            </a:xfrm>
            <a:custGeom>
              <a:avLst/>
              <a:gdLst/>
              <a:ahLst/>
              <a:cxnLst/>
              <a:rect l="l" t="t" r="r" b="b"/>
              <a:pathLst>
                <a:path w="8534400" h="1222375">
                  <a:moveTo>
                    <a:pt x="8534400" y="0"/>
                  </a:moveTo>
                  <a:lnTo>
                    <a:pt x="0" y="0"/>
                  </a:lnTo>
                  <a:lnTo>
                    <a:pt x="0" y="794131"/>
                  </a:lnTo>
                  <a:lnTo>
                    <a:pt x="4114418" y="794131"/>
                  </a:lnTo>
                  <a:lnTo>
                    <a:pt x="4114418" y="916686"/>
                  </a:lnTo>
                  <a:lnTo>
                    <a:pt x="3961638" y="916686"/>
                  </a:lnTo>
                  <a:lnTo>
                    <a:pt x="4267200" y="1222248"/>
                  </a:lnTo>
                  <a:lnTo>
                    <a:pt x="4572762" y="916686"/>
                  </a:lnTo>
                  <a:lnTo>
                    <a:pt x="4419981" y="916686"/>
                  </a:lnTo>
                  <a:lnTo>
                    <a:pt x="4419981" y="794131"/>
                  </a:lnTo>
                  <a:lnTo>
                    <a:pt x="8534400" y="794131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5CB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562" y="4470654"/>
              <a:ext cx="8534400" cy="1222375"/>
            </a:xfrm>
            <a:custGeom>
              <a:avLst/>
              <a:gdLst/>
              <a:ahLst/>
              <a:cxnLst/>
              <a:rect l="l" t="t" r="r" b="b"/>
              <a:pathLst>
                <a:path w="8534400" h="1222375">
                  <a:moveTo>
                    <a:pt x="8534400" y="794131"/>
                  </a:moveTo>
                  <a:lnTo>
                    <a:pt x="4419981" y="794131"/>
                  </a:lnTo>
                  <a:lnTo>
                    <a:pt x="4419981" y="916686"/>
                  </a:lnTo>
                  <a:lnTo>
                    <a:pt x="4572762" y="916686"/>
                  </a:lnTo>
                  <a:lnTo>
                    <a:pt x="4267200" y="1222248"/>
                  </a:lnTo>
                  <a:lnTo>
                    <a:pt x="3961638" y="916686"/>
                  </a:lnTo>
                  <a:lnTo>
                    <a:pt x="4114418" y="916686"/>
                  </a:lnTo>
                  <a:lnTo>
                    <a:pt x="4114418" y="794131"/>
                  </a:lnTo>
                  <a:lnTo>
                    <a:pt x="0" y="794131"/>
                  </a:lnTo>
                  <a:lnTo>
                    <a:pt x="0" y="0"/>
                  </a:lnTo>
                  <a:lnTo>
                    <a:pt x="8534400" y="0"/>
                  </a:lnTo>
                  <a:lnTo>
                    <a:pt x="8534400" y="79413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" y="3218688"/>
              <a:ext cx="8657844" cy="13456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20" y="3264408"/>
              <a:ext cx="6827520" cy="9220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5562" y="3260597"/>
              <a:ext cx="8534400" cy="1222375"/>
            </a:xfrm>
            <a:custGeom>
              <a:avLst/>
              <a:gdLst/>
              <a:ahLst/>
              <a:cxnLst/>
              <a:rect l="l" t="t" r="r" b="b"/>
              <a:pathLst>
                <a:path w="8534400" h="1222375">
                  <a:moveTo>
                    <a:pt x="8534400" y="0"/>
                  </a:moveTo>
                  <a:lnTo>
                    <a:pt x="0" y="0"/>
                  </a:lnTo>
                  <a:lnTo>
                    <a:pt x="0" y="794131"/>
                  </a:lnTo>
                  <a:lnTo>
                    <a:pt x="4114418" y="794131"/>
                  </a:lnTo>
                  <a:lnTo>
                    <a:pt x="4114418" y="916685"/>
                  </a:lnTo>
                  <a:lnTo>
                    <a:pt x="3961638" y="916685"/>
                  </a:lnTo>
                  <a:lnTo>
                    <a:pt x="4267200" y="1222247"/>
                  </a:lnTo>
                  <a:lnTo>
                    <a:pt x="4572762" y="916685"/>
                  </a:lnTo>
                  <a:lnTo>
                    <a:pt x="4419981" y="916685"/>
                  </a:lnTo>
                  <a:lnTo>
                    <a:pt x="4419981" y="794131"/>
                  </a:lnTo>
                  <a:lnTo>
                    <a:pt x="8534400" y="794131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5EA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562" y="3260597"/>
              <a:ext cx="8534400" cy="1222375"/>
            </a:xfrm>
            <a:custGeom>
              <a:avLst/>
              <a:gdLst/>
              <a:ahLst/>
              <a:cxnLst/>
              <a:rect l="l" t="t" r="r" b="b"/>
              <a:pathLst>
                <a:path w="8534400" h="1222375">
                  <a:moveTo>
                    <a:pt x="8534400" y="794131"/>
                  </a:moveTo>
                  <a:lnTo>
                    <a:pt x="4419981" y="794131"/>
                  </a:lnTo>
                  <a:lnTo>
                    <a:pt x="4419981" y="916685"/>
                  </a:lnTo>
                  <a:lnTo>
                    <a:pt x="4572762" y="916685"/>
                  </a:lnTo>
                  <a:lnTo>
                    <a:pt x="4267200" y="1222247"/>
                  </a:lnTo>
                  <a:lnTo>
                    <a:pt x="3961638" y="916685"/>
                  </a:lnTo>
                  <a:lnTo>
                    <a:pt x="4114418" y="916685"/>
                  </a:lnTo>
                  <a:lnTo>
                    <a:pt x="4114418" y="794131"/>
                  </a:lnTo>
                  <a:lnTo>
                    <a:pt x="0" y="794131"/>
                  </a:lnTo>
                  <a:lnTo>
                    <a:pt x="0" y="0"/>
                  </a:lnTo>
                  <a:lnTo>
                    <a:pt x="8534400" y="0"/>
                  </a:lnTo>
                  <a:lnTo>
                    <a:pt x="8534400" y="79413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2010155"/>
              <a:ext cx="8657844" cy="13441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2872" y="2054351"/>
              <a:ext cx="5919216" cy="9220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5562" y="2052065"/>
              <a:ext cx="8534400" cy="1221105"/>
            </a:xfrm>
            <a:custGeom>
              <a:avLst/>
              <a:gdLst/>
              <a:ahLst/>
              <a:cxnLst/>
              <a:rect l="l" t="t" r="r" b="b"/>
              <a:pathLst>
                <a:path w="8534400" h="1221104">
                  <a:moveTo>
                    <a:pt x="8534400" y="0"/>
                  </a:moveTo>
                  <a:lnTo>
                    <a:pt x="0" y="0"/>
                  </a:lnTo>
                  <a:lnTo>
                    <a:pt x="0" y="793242"/>
                  </a:lnTo>
                  <a:lnTo>
                    <a:pt x="4114546" y="793242"/>
                  </a:lnTo>
                  <a:lnTo>
                    <a:pt x="4114546" y="915543"/>
                  </a:lnTo>
                  <a:lnTo>
                    <a:pt x="3962018" y="915543"/>
                  </a:lnTo>
                  <a:lnTo>
                    <a:pt x="4267200" y="1220724"/>
                  </a:lnTo>
                  <a:lnTo>
                    <a:pt x="4572381" y="915543"/>
                  </a:lnTo>
                  <a:lnTo>
                    <a:pt x="4419727" y="915543"/>
                  </a:lnTo>
                  <a:lnTo>
                    <a:pt x="4419727" y="793242"/>
                  </a:lnTo>
                  <a:lnTo>
                    <a:pt x="8534400" y="793242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607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5562" y="2052065"/>
              <a:ext cx="8534400" cy="1221105"/>
            </a:xfrm>
            <a:custGeom>
              <a:avLst/>
              <a:gdLst/>
              <a:ahLst/>
              <a:cxnLst/>
              <a:rect l="l" t="t" r="r" b="b"/>
              <a:pathLst>
                <a:path w="8534400" h="1221104">
                  <a:moveTo>
                    <a:pt x="8534400" y="793242"/>
                  </a:moveTo>
                  <a:lnTo>
                    <a:pt x="4419727" y="793242"/>
                  </a:lnTo>
                  <a:lnTo>
                    <a:pt x="4419727" y="915543"/>
                  </a:lnTo>
                  <a:lnTo>
                    <a:pt x="4572381" y="915543"/>
                  </a:lnTo>
                  <a:lnTo>
                    <a:pt x="4267200" y="1220724"/>
                  </a:lnTo>
                  <a:lnTo>
                    <a:pt x="3962018" y="915543"/>
                  </a:lnTo>
                  <a:lnTo>
                    <a:pt x="4114546" y="915543"/>
                  </a:lnTo>
                  <a:lnTo>
                    <a:pt x="4114546" y="793242"/>
                  </a:lnTo>
                  <a:lnTo>
                    <a:pt x="0" y="793242"/>
                  </a:lnTo>
                  <a:lnTo>
                    <a:pt x="0" y="0"/>
                  </a:lnTo>
                  <a:lnTo>
                    <a:pt x="8534400" y="0"/>
                  </a:lnTo>
                  <a:lnTo>
                    <a:pt x="8534400" y="793242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4611" y="2199894"/>
            <a:ext cx="8496300" cy="402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άν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ω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ό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εζ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spc="-90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0" dirty="0">
                <a:solidFill>
                  <a:srgbClr val="FFFFFF"/>
                </a:solidFill>
                <a:latin typeface="Cambria"/>
                <a:cs typeface="Cambria"/>
              </a:rPr>
              <a:t>ώ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ευσαν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990600" marR="982980" indent="154940">
              <a:lnSpc>
                <a:spcPct val="330700"/>
              </a:lnSpc>
            </a:pP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.0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ομεσ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ί</a:t>
            </a:r>
            <a:r>
              <a:rPr sz="2400" b="1" spc="1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24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ρήσει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έ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κ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λ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ισα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2400" b="1" spc="-110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ου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ς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γεω</a:t>
            </a:r>
            <a:r>
              <a:rPr sz="2400" b="1" spc="-60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γούς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έ</a:t>
            </a:r>
            <a:r>
              <a:rPr sz="2400" b="1" spc="-90" dirty="0">
                <a:solidFill>
                  <a:srgbClr val="FFFFFF"/>
                </a:solidFill>
                <a:latin typeface="Cambria"/>
                <a:cs typeface="Cambria"/>
              </a:rPr>
              <a:t>χ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ασ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τη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44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ερι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σ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ί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ου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650">
              <a:latin typeface="Cambria"/>
              <a:cs typeface="Cambria"/>
            </a:endParaRPr>
          </a:p>
          <a:p>
            <a:pPr marL="1924685">
              <a:lnSpc>
                <a:spcPct val="100000"/>
              </a:lnSpc>
            </a:pP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άνθρ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ω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400" b="1" spc="-60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400" b="1" spc="-105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οκ</a:t>
            </a:r>
            <a:r>
              <a:rPr sz="2400" b="1" spc="-100" dirty="0">
                <a:solidFill>
                  <a:srgbClr val="FFFFFF"/>
                </a:solidFill>
                <a:latin typeface="Cambria"/>
                <a:cs typeface="Cambria"/>
              </a:rPr>
              <a:t>τ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όνησα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3840" y="800100"/>
            <a:ext cx="8658225" cy="1344295"/>
            <a:chOff x="243840" y="800100"/>
            <a:chExt cx="8658225" cy="134429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" y="800100"/>
              <a:ext cx="8657844" cy="1344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984" y="844296"/>
              <a:ext cx="7173468" cy="9235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5562" y="842009"/>
              <a:ext cx="8534400" cy="1221105"/>
            </a:xfrm>
            <a:custGeom>
              <a:avLst/>
              <a:gdLst/>
              <a:ahLst/>
              <a:cxnLst/>
              <a:rect l="l" t="t" r="r" b="b"/>
              <a:pathLst>
                <a:path w="8534400" h="1221105">
                  <a:moveTo>
                    <a:pt x="8534400" y="0"/>
                  </a:moveTo>
                  <a:lnTo>
                    <a:pt x="0" y="0"/>
                  </a:lnTo>
                  <a:lnTo>
                    <a:pt x="0" y="793241"/>
                  </a:lnTo>
                  <a:lnTo>
                    <a:pt x="4114546" y="793241"/>
                  </a:lnTo>
                  <a:lnTo>
                    <a:pt x="4114546" y="915542"/>
                  </a:lnTo>
                  <a:lnTo>
                    <a:pt x="3962018" y="915542"/>
                  </a:lnTo>
                  <a:lnTo>
                    <a:pt x="4267200" y="1220724"/>
                  </a:lnTo>
                  <a:lnTo>
                    <a:pt x="4572381" y="915542"/>
                  </a:lnTo>
                  <a:lnTo>
                    <a:pt x="4419727" y="915542"/>
                  </a:lnTo>
                  <a:lnTo>
                    <a:pt x="4419727" y="793241"/>
                  </a:lnTo>
                  <a:lnTo>
                    <a:pt x="8534400" y="793241"/>
                  </a:lnTo>
                  <a:lnTo>
                    <a:pt x="85344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562" y="842009"/>
              <a:ext cx="8534400" cy="1221105"/>
            </a:xfrm>
            <a:custGeom>
              <a:avLst/>
              <a:gdLst/>
              <a:ahLst/>
              <a:cxnLst/>
              <a:rect l="l" t="t" r="r" b="b"/>
              <a:pathLst>
                <a:path w="8534400" h="1221105">
                  <a:moveTo>
                    <a:pt x="8534400" y="793241"/>
                  </a:moveTo>
                  <a:lnTo>
                    <a:pt x="4419727" y="793241"/>
                  </a:lnTo>
                  <a:lnTo>
                    <a:pt x="4419727" y="915542"/>
                  </a:lnTo>
                  <a:lnTo>
                    <a:pt x="4572381" y="915542"/>
                  </a:lnTo>
                  <a:lnTo>
                    <a:pt x="4267200" y="1220724"/>
                  </a:lnTo>
                  <a:lnTo>
                    <a:pt x="3962018" y="915542"/>
                  </a:lnTo>
                  <a:lnTo>
                    <a:pt x="4114546" y="915542"/>
                  </a:lnTo>
                  <a:lnTo>
                    <a:pt x="4114546" y="793241"/>
                  </a:lnTo>
                  <a:lnTo>
                    <a:pt x="0" y="793241"/>
                  </a:lnTo>
                  <a:lnTo>
                    <a:pt x="0" y="0"/>
                  </a:lnTo>
                  <a:lnTo>
                    <a:pt x="8534400" y="0"/>
                  </a:lnTo>
                  <a:lnTo>
                    <a:pt x="8534400" y="79324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7062" y="207975"/>
            <a:ext cx="8100695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Comic Sans MS"/>
                <a:cs typeface="Comic Sans MS"/>
              </a:rPr>
              <a:t>Οι</a:t>
            </a:r>
            <a:r>
              <a:rPr sz="2400" spc="-310" dirty="0">
                <a:latin typeface="Comic Sans MS"/>
                <a:cs typeface="Comic Sans MS"/>
              </a:rPr>
              <a:t> </a:t>
            </a:r>
            <a:r>
              <a:rPr sz="2400" spc="-145" dirty="0">
                <a:latin typeface="Comic Sans MS"/>
                <a:cs typeface="Comic Sans MS"/>
              </a:rPr>
              <a:t>συνέπειες</a:t>
            </a:r>
            <a:r>
              <a:rPr sz="2400" spc="-245" dirty="0">
                <a:latin typeface="Comic Sans MS"/>
                <a:cs typeface="Comic Sans MS"/>
              </a:rPr>
              <a:t> </a:t>
            </a:r>
            <a:r>
              <a:rPr sz="2400" spc="-105" dirty="0">
                <a:latin typeface="Comic Sans MS"/>
                <a:cs typeface="Comic Sans MS"/>
              </a:rPr>
              <a:t>της</a:t>
            </a:r>
            <a:r>
              <a:rPr sz="2400" spc="-280" dirty="0">
                <a:latin typeface="Comic Sans MS"/>
                <a:cs typeface="Comic Sans MS"/>
              </a:rPr>
              <a:t> </a:t>
            </a:r>
            <a:r>
              <a:rPr sz="2400" spc="-135" dirty="0">
                <a:latin typeface="Comic Sans MS"/>
                <a:cs typeface="Comic Sans MS"/>
              </a:rPr>
              <a:t>κρίσης</a:t>
            </a:r>
            <a:r>
              <a:rPr sz="2400" spc="-254" dirty="0">
                <a:latin typeface="Comic Sans MS"/>
                <a:cs typeface="Comic Sans MS"/>
              </a:rPr>
              <a:t> </a:t>
            </a:r>
            <a:r>
              <a:rPr sz="2400" spc="-110" dirty="0">
                <a:latin typeface="Comic Sans MS"/>
                <a:cs typeface="Comic Sans MS"/>
              </a:rPr>
              <a:t>στη</a:t>
            </a:r>
            <a:r>
              <a:rPr sz="2400" spc="-290" dirty="0">
                <a:latin typeface="Comic Sans MS"/>
                <a:cs typeface="Comic Sans MS"/>
              </a:rPr>
              <a:t> </a:t>
            </a:r>
            <a:r>
              <a:rPr sz="2400" spc="-140" dirty="0">
                <a:latin typeface="Comic Sans MS"/>
                <a:cs typeface="Comic Sans MS"/>
              </a:rPr>
              <a:t>μητρόπολη</a:t>
            </a:r>
            <a:r>
              <a:rPr sz="2400" spc="-240" dirty="0">
                <a:latin typeface="Comic Sans MS"/>
                <a:cs typeface="Comic Sans MS"/>
              </a:rPr>
              <a:t> </a:t>
            </a:r>
            <a:r>
              <a:rPr sz="2400" spc="-110" dirty="0">
                <a:latin typeface="Comic Sans MS"/>
                <a:cs typeface="Comic Sans MS"/>
              </a:rPr>
              <a:t>του</a:t>
            </a:r>
            <a:r>
              <a:rPr sz="2400" spc="-295" dirty="0">
                <a:latin typeface="Comic Sans MS"/>
                <a:cs typeface="Comic Sans MS"/>
              </a:rPr>
              <a:t> </a:t>
            </a:r>
            <a:r>
              <a:rPr sz="2400" spc="-145" dirty="0">
                <a:latin typeface="Comic Sans MS"/>
                <a:cs typeface="Comic Sans MS"/>
              </a:rPr>
              <a:t>καπιταλισμού,</a:t>
            </a:r>
            <a:r>
              <a:rPr sz="2400" spc="-265" dirty="0">
                <a:latin typeface="Comic Sans MS"/>
                <a:cs typeface="Comic Sans MS"/>
              </a:rPr>
              <a:t> </a:t>
            </a:r>
            <a:r>
              <a:rPr sz="2400" spc="-110" dirty="0">
                <a:latin typeface="Comic Sans MS"/>
                <a:cs typeface="Comic Sans MS"/>
              </a:rPr>
              <a:t>τις</a:t>
            </a:r>
            <a:r>
              <a:rPr sz="2400" spc="-285" dirty="0">
                <a:latin typeface="Comic Sans MS"/>
                <a:cs typeface="Comic Sans MS"/>
              </a:rPr>
              <a:t> </a:t>
            </a:r>
            <a:r>
              <a:rPr sz="2400" spc="-120" dirty="0">
                <a:latin typeface="Comic Sans MS"/>
                <a:cs typeface="Comic Sans MS"/>
              </a:rPr>
              <a:t>ΗΠΑ.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350">
              <a:latin typeface="Comic Sans MS"/>
              <a:cs typeface="Comic Sans MS"/>
            </a:endParaRPr>
          </a:p>
          <a:p>
            <a:pPr marL="5588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Περ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ί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ου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θρ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ω</a:t>
            </a:r>
            <a:r>
              <a:rPr sz="2400" b="1" spc="-450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έ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να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ν</a:t>
            </a:r>
            <a:r>
              <a:rPr sz="24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άνε</a:t>
            </a:r>
            <a:r>
              <a:rPr sz="2400" b="1" spc="-55" dirty="0">
                <a:solidFill>
                  <a:srgbClr val="FFFFFF"/>
                </a:solidFill>
                <a:latin typeface="Cambria"/>
                <a:cs typeface="Cambria"/>
              </a:rPr>
              <a:t>ρ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γο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ι</a:t>
            </a:r>
            <a:r>
              <a:rPr sz="2400" b="1" spc="-15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1654</Words>
  <Application>Microsoft Office PowerPoint</Application>
  <PresentationFormat>Προβολή στην οθόνη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Ενότητα 41: Κοινωνικές διαστάσεις της</vt:lpstr>
      <vt:lpstr>Διαφάνεια 2</vt:lpstr>
      <vt:lpstr>Α. Η κρίση είναι «ευκαιρία»</vt:lpstr>
      <vt:lpstr>Διαφάνεια 4</vt:lpstr>
      <vt:lpstr>Αμερική κατά την εποχή της οικονομικής κρίσης</vt:lpstr>
      <vt:lpstr>Στο παρακάτω απόσπασμα διαβάζουμε για τα προβλήματα που αντιμετώπιζαν οι αγρότες στις ΗΠΑ με την οικονομική κρίση.</vt:lpstr>
      <vt:lpstr>Διαφάνεια 7</vt:lpstr>
      <vt:lpstr>Διαφάνεια 8</vt:lpstr>
      <vt:lpstr>Διαφάνεια 9</vt:lpstr>
      <vt:lpstr>στη Δύση αναζήτησαν λύσεις. Καθώς ο οικονομικός φιλελευθερισμός  (ελεύθερος οικονομικός ανταγωνισμός, απουσία κρατικής  παρέμβασης, ελεύθερη διαμόρφωση τιμών και αμοιβών) φαινόταν ανίκανος να προσφέρει θεραπεία, όλο και πιο</vt:lpstr>
      <vt:lpstr>Β. 1932: Παρέμβαση του κράτους</vt:lpstr>
      <vt:lpstr>New  Deal</vt:lpstr>
      <vt:lpstr>“ Χμμμ… Καλά τα λέει ο Τζον. Και θα φάει ψωμί ο</vt:lpstr>
      <vt:lpstr>Ο Τζων Μέυναρντ Κέυνς, Πρώτος Βαρώνος Κέυνς του Τίλτον (John Maynard Keynes, * 5  Ιουνίου 1883, † 21 Απριλίου 1946) ήταν Άγγλος οικονομολόγος, μαθηματικός, καθηγητής  πανεπιστημίου, συγγραφέας και ανώτατος κρατικός υπάλληλος. Δημιούργησε, με τα έργα του και  τους οπαδούς του, τη λεγόμενη κεϋνσιανή σχολή στην οικονομική επιστήμη. Ο Κέυνς και ο Μίλτον  Φρίντμαν ήταν δύο από τους πιο σημαντικούς οικονομολόγους του 20ου αιώνα.</vt:lpstr>
      <vt:lpstr>Διαφάνεια 15</vt:lpstr>
      <vt:lpstr>Διαφάνεια 16</vt:lpstr>
      <vt:lpstr>Φράνκλιν Ρούζβελτ, Ομιλία στη Βοστόνη, έτος 1932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41: Κοινωνικές διαστάσεις της</dc:title>
  <dc:creator>User</dc:creator>
  <cp:lastModifiedBy>User</cp:lastModifiedBy>
  <cp:revision>1</cp:revision>
  <dcterms:created xsi:type="dcterms:W3CDTF">2023-10-09T18:47:58Z</dcterms:created>
  <dcterms:modified xsi:type="dcterms:W3CDTF">2023-10-09T18:50:39Z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2023-10-09T00:00:00Z</vt:filetime>
  </property>
</Properties>
</file>