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6" r:id="rId10"/>
    <p:sldId id="267" r:id="rId11"/>
    <p:sldId id="265" r:id="rId12"/>
    <p:sldId id="268" r:id="rId13"/>
    <p:sldId id="269" r:id="rId14"/>
    <p:sldId id="270" r:id="rId15"/>
    <p:sldId id="271" r:id="rId16"/>
    <p:sldId id="272" r:id="rId17"/>
    <p:sldId id="273"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42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E2FCBED-787F-4A29-B499-0F715B743EF0}" type="datetimeFigureOut">
              <a:rPr lang="el-GR" smtClean="0"/>
              <a:pPr/>
              <a:t>12/12/2023</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261A7CF6-1991-4B42-BDFA-58B82E4B01E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E2FCBED-787F-4A29-B499-0F715B743EF0}" type="datetimeFigureOut">
              <a:rPr lang="el-GR" smtClean="0"/>
              <a:pPr/>
              <a:t>12/12/2023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1A7CF6-1991-4B42-BDFA-58B82E4B01E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8E2FCBED-787F-4A29-B499-0F715B743EF0}" type="datetimeFigureOut">
              <a:rPr lang="el-GR" smtClean="0"/>
              <a:pPr/>
              <a:t>12/12/2023</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261A7CF6-1991-4B42-BDFA-58B82E4B01E9}"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8E2FCBED-787F-4A29-B499-0F715B743EF0}" type="datetimeFigureOut">
              <a:rPr lang="el-GR" smtClean="0"/>
              <a:pPr/>
              <a:t>12/12/2023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261A7CF6-1991-4B42-BDFA-58B82E4B01E9}"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8E2FCBED-787F-4A29-B499-0F715B743EF0}" type="datetimeFigureOut">
              <a:rPr lang="el-GR" smtClean="0"/>
              <a:pPr/>
              <a:t>12/12/2023</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61A7CF6-1991-4B42-BDFA-58B82E4B01E9}"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8E2FCBED-787F-4A29-B499-0F715B743EF0}" type="datetimeFigureOut">
              <a:rPr lang="el-GR" smtClean="0"/>
              <a:pPr/>
              <a:t>12/12/2023</a:t>
            </a:fld>
            <a:endParaRPr lang="el-GR"/>
          </a:p>
        </p:txBody>
      </p:sp>
      <p:sp>
        <p:nvSpPr>
          <p:cNvPr id="10" name="9 - Θέση αριθμού διαφάνειας"/>
          <p:cNvSpPr>
            <a:spLocks noGrp="1"/>
          </p:cNvSpPr>
          <p:nvPr>
            <p:ph type="sldNum" sz="quarter" idx="16"/>
          </p:nvPr>
        </p:nvSpPr>
        <p:spPr/>
        <p:txBody>
          <a:bodyPr rtlCol="0"/>
          <a:lstStyle/>
          <a:p>
            <a:fld id="{261A7CF6-1991-4B42-BDFA-58B82E4B01E9}"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8E2FCBED-787F-4A29-B499-0F715B743EF0}" type="datetimeFigureOut">
              <a:rPr lang="el-GR" smtClean="0"/>
              <a:pPr/>
              <a:t>12/12/2023</a:t>
            </a:fld>
            <a:endParaRPr lang="el-GR"/>
          </a:p>
        </p:txBody>
      </p:sp>
      <p:sp>
        <p:nvSpPr>
          <p:cNvPr id="12" name="11 - Θέση αριθμού διαφάνειας"/>
          <p:cNvSpPr>
            <a:spLocks noGrp="1"/>
          </p:cNvSpPr>
          <p:nvPr>
            <p:ph type="sldNum" sz="quarter" idx="16"/>
          </p:nvPr>
        </p:nvSpPr>
        <p:spPr/>
        <p:txBody>
          <a:bodyPr rtlCol="0"/>
          <a:lstStyle/>
          <a:p>
            <a:fld id="{261A7CF6-1991-4B42-BDFA-58B82E4B01E9}"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E2FCBED-787F-4A29-B499-0F715B743EF0}" type="datetimeFigureOut">
              <a:rPr lang="el-GR" smtClean="0"/>
              <a:pPr/>
              <a:t>12/12/2023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261A7CF6-1991-4B42-BDFA-58B82E4B01E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E2FCBED-787F-4A29-B499-0F715B743EF0}" type="datetimeFigureOut">
              <a:rPr lang="el-GR" smtClean="0"/>
              <a:pPr/>
              <a:t>12/12/2023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261A7CF6-1991-4B42-BDFA-58B82E4B01E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8E2FCBED-787F-4A29-B499-0F715B743EF0}" type="datetimeFigureOut">
              <a:rPr lang="el-GR" smtClean="0"/>
              <a:pPr/>
              <a:t>12/12/2023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261A7CF6-1991-4B42-BDFA-58B82E4B01E9}"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8E2FCBED-787F-4A29-B499-0F715B743EF0}" type="datetimeFigureOut">
              <a:rPr lang="el-GR" smtClean="0"/>
              <a:pPr/>
              <a:t>12/12/2023</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261A7CF6-1991-4B42-BDFA-58B82E4B01E9}"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E2FCBED-787F-4A29-B499-0F715B743EF0}" type="datetimeFigureOut">
              <a:rPr lang="el-GR" smtClean="0"/>
              <a:pPr/>
              <a:t>12/12/2023</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61A7CF6-1991-4B42-BDFA-58B82E4B01E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99%CE%BA%CE%B1%CF%81%CE%AF%CE%B1" TargetMode="External"/><Relationship Id="rId2" Type="http://schemas.openxmlformats.org/officeDocument/2006/relationships/hyperlink" Target="https://el.wikipedia.org/wiki/%CE%9C%CE%B1%CE%BA%CF%81%CF%8C%CE%BD%CE%B7%CF%83%CE%BF%CF%82" TargetMode="Externa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hyperlink" Target="https://el.wikipedia.org/wiki/%CE%93%CE%B1%CF%8D%CE%B4%CE%BF%CF%82" TargetMode="External"/><Relationship Id="rId4" Type="http://schemas.openxmlformats.org/officeDocument/2006/relationships/hyperlink" Target="https://el.wikipedia.org/wiki/%CE%86%CE%B3%CE%B9%CE%BF%CF%82_%CE%95%CF%85%CF%83%CF%84%CF%81%CE%AC%CF%84%CE%B9%CE%BF%CF%8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Θέση κειμένου"/>
          <p:cNvSpPr>
            <a:spLocks noGrp="1"/>
          </p:cNvSpPr>
          <p:nvPr>
            <p:ph type="body" sz="half" idx="2"/>
          </p:nvPr>
        </p:nvSpPr>
        <p:spPr/>
        <p:txBody>
          <a:bodyPr/>
          <a:lstStyle/>
          <a:p>
            <a:r>
              <a:rPr lang="el-GR" dirty="0" smtClean="0"/>
              <a:t>Έλλη Αλεξίου</a:t>
            </a:r>
            <a:endParaRPr lang="el-GR" dirty="0"/>
          </a:p>
        </p:txBody>
      </p:sp>
      <p:sp>
        <p:nvSpPr>
          <p:cNvPr id="7" name="6 - Τίτλος"/>
          <p:cNvSpPr>
            <a:spLocks noGrp="1"/>
          </p:cNvSpPr>
          <p:nvPr>
            <p:ph type="title"/>
          </p:nvPr>
        </p:nvSpPr>
        <p:spPr/>
        <p:txBody>
          <a:bodyPr/>
          <a:lstStyle/>
          <a:p>
            <a:r>
              <a:rPr lang="el-GR" dirty="0" smtClean="0"/>
              <a:t>Όμως ο μπαμπάς δεν ερχόταν</a:t>
            </a:r>
            <a:endParaRPr lang="el-GR" dirty="0"/>
          </a:p>
        </p:txBody>
      </p:sp>
      <p:pic>
        <p:nvPicPr>
          <p:cNvPr id="10" name="9 - Θέση εικόνας" descr="tumblr_p513i066mT1qzfmh5o1_400.jpg"/>
          <p:cNvPicPr>
            <a:picLocks noGrp="1" noChangeAspect="1"/>
          </p:cNvPicPr>
          <p:nvPr>
            <p:ph type="pic" idx="1"/>
          </p:nvPr>
        </p:nvPicPr>
        <p:blipFill>
          <a:blip r:embed="rId2"/>
          <a:srcRect t="11005" b="11005"/>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Μετανάστευση</a:t>
            </a:r>
            <a:endParaRPr lang="el-GR" dirty="0"/>
          </a:p>
        </p:txBody>
      </p:sp>
      <p:pic>
        <p:nvPicPr>
          <p:cNvPr id="4" name="3 - Θέση περιεχομένου" descr="DEME-576x432.jpg"/>
          <p:cNvPicPr>
            <a:picLocks noGrp="1" noChangeAspect="1"/>
          </p:cNvPicPr>
          <p:nvPr>
            <p:ph sz="quarter" idx="1"/>
          </p:nvPr>
        </p:nvPicPr>
        <p:blipFill>
          <a:blip r:embed="rId2"/>
          <a:stretch>
            <a:fillRect/>
          </a:stretch>
        </p:blipFill>
        <p:spPr>
          <a:xfrm>
            <a:off x="1214414" y="1428736"/>
            <a:ext cx="6654849" cy="499113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εκπαίδευση</a:t>
            </a:r>
            <a:endParaRPr lang="el-GR" dirty="0"/>
          </a:p>
        </p:txBody>
      </p:sp>
      <p:pic>
        <p:nvPicPr>
          <p:cNvPr id="4" name="3 - Θέση περιεχομένου" descr="Screen+Shot+2016-11-29+at+2.24.23+PM.png"/>
          <p:cNvPicPr>
            <a:picLocks noGrp="1" noChangeAspect="1"/>
          </p:cNvPicPr>
          <p:nvPr>
            <p:ph sz="quarter" idx="1"/>
          </p:nvPr>
        </p:nvPicPr>
        <p:blipFill>
          <a:blip r:embed="rId2"/>
          <a:stretch>
            <a:fillRect/>
          </a:stretch>
        </p:blipFill>
        <p:spPr>
          <a:xfrm>
            <a:off x="1984421" y="1600200"/>
            <a:ext cx="5410108" cy="44958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«χριστουγεννιάτικη» Αθήνα</a:t>
            </a:r>
            <a:endParaRPr lang="el-GR" dirty="0"/>
          </a:p>
        </p:txBody>
      </p:sp>
      <p:pic>
        <p:nvPicPr>
          <p:cNvPr id="10" name="9 - Θέση περιεχομένου" descr="15726450_10154400771244633_4573722341848425083_n.jpg"/>
          <p:cNvPicPr>
            <a:picLocks noGrp="1" noChangeAspect="1"/>
          </p:cNvPicPr>
          <p:nvPr>
            <p:ph sz="quarter" idx="1"/>
          </p:nvPr>
        </p:nvPicPr>
        <p:blipFill>
          <a:blip r:embed="rId2"/>
          <a:stretch>
            <a:fillRect/>
          </a:stretch>
        </p:blipFill>
        <p:spPr>
          <a:xfrm>
            <a:off x="609600" y="1643051"/>
            <a:ext cx="3962400" cy="4129596"/>
          </a:xfrm>
        </p:spPr>
      </p:pic>
      <p:pic>
        <p:nvPicPr>
          <p:cNvPr id="11" name="10 - Θέση περιεχομένου" descr="unnamed.jpg"/>
          <p:cNvPicPr>
            <a:picLocks noGrp="1" noChangeAspect="1"/>
          </p:cNvPicPr>
          <p:nvPr>
            <p:ph sz="quarter" idx="2"/>
          </p:nvPr>
        </p:nvPicPr>
        <p:blipFill>
          <a:blip r:embed="rId3"/>
          <a:stretch>
            <a:fillRect/>
          </a:stretch>
        </p:blipFill>
        <p:spPr>
          <a:xfrm>
            <a:off x="4944169" y="1589088"/>
            <a:ext cx="3687961" cy="4572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dirty="0" smtClean="0"/>
              <a:t>Εικόνες χριστουγεννιάτικης Αθήνας</a:t>
            </a:r>
            <a:endParaRPr lang="el-GR" dirty="0"/>
          </a:p>
        </p:txBody>
      </p:sp>
      <p:pic>
        <p:nvPicPr>
          <p:cNvPr id="8" name="7 - Θέση περιεχομένου" descr="vcxvcbnghghfhghjgjklkjlklj.jpg"/>
          <p:cNvPicPr>
            <a:picLocks noGrp="1" noChangeAspect="1"/>
          </p:cNvPicPr>
          <p:nvPr>
            <p:ph sz="quarter" idx="1"/>
          </p:nvPr>
        </p:nvPicPr>
        <p:blipFill>
          <a:blip r:embed="rId2"/>
          <a:stretch>
            <a:fillRect/>
          </a:stretch>
        </p:blipFill>
        <p:spPr>
          <a:xfrm>
            <a:off x="609600" y="2903538"/>
            <a:ext cx="3886200" cy="1943100"/>
          </a:xfrm>
        </p:spPr>
      </p:pic>
      <p:pic>
        <p:nvPicPr>
          <p:cNvPr id="11" name="10 - Θέση περιεχομένου" descr="d169e-6cf88e300cd8af2b5a080e439b60b3da.jpg"/>
          <p:cNvPicPr>
            <a:picLocks noGrp="1" noChangeAspect="1"/>
          </p:cNvPicPr>
          <p:nvPr>
            <p:ph sz="quarter" idx="2"/>
          </p:nvPr>
        </p:nvPicPr>
        <p:blipFill>
          <a:blip r:embed="rId3"/>
          <a:stretch>
            <a:fillRect/>
          </a:stretch>
        </p:blipFill>
        <p:spPr>
          <a:xfrm>
            <a:off x="4845050" y="2046288"/>
            <a:ext cx="3886200" cy="3657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Εμπορικό κέντρο Αθήνας</a:t>
            </a:r>
            <a:endParaRPr lang="el-GR" dirty="0"/>
          </a:p>
        </p:txBody>
      </p:sp>
      <p:pic>
        <p:nvPicPr>
          <p:cNvPr id="9" name="8 - Θέση περιεχομένου" descr="Troxonomos-50s-600x375.jpg"/>
          <p:cNvPicPr>
            <a:picLocks noGrp="1" noChangeAspect="1"/>
          </p:cNvPicPr>
          <p:nvPr>
            <p:ph sz="quarter" idx="1"/>
          </p:nvPr>
        </p:nvPicPr>
        <p:blipFill>
          <a:blip r:embed="rId2"/>
          <a:stretch>
            <a:fillRect/>
          </a:stretch>
        </p:blipFill>
        <p:spPr>
          <a:xfrm>
            <a:off x="214282" y="2000240"/>
            <a:ext cx="4500594" cy="3857652"/>
          </a:xfrm>
        </p:spPr>
      </p:pic>
      <p:pic>
        <p:nvPicPr>
          <p:cNvPr id="10" name="9 - Θέση περιεχομένου" descr="xriat.jpg"/>
          <p:cNvPicPr>
            <a:picLocks noGrp="1" noChangeAspect="1"/>
          </p:cNvPicPr>
          <p:nvPr>
            <p:ph sz="quarter" idx="2"/>
          </p:nvPr>
        </p:nvPicPr>
        <p:blipFill>
          <a:blip r:embed="rId3"/>
          <a:stretch>
            <a:fillRect/>
          </a:stretch>
        </p:blipFill>
        <p:spPr>
          <a:xfrm>
            <a:off x="4786314" y="2000240"/>
            <a:ext cx="4357686" cy="392909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Η οδός Αιόλου</a:t>
            </a:r>
            <a:endParaRPr lang="el-GR" dirty="0"/>
          </a:p>
        </p:txBody>
      </p:sp>
      <p:pic>
        <p:nvPicPr>
          <p:cNvPr id="7" name="6 - Θέση περιεχομένου" descr="aioloy_1.jpg"/>
          <p:cNvPicPr>
            <a:picLocks noGrp="1" noChangeAspect="1"/>
          </p:cNvPicPr>
          <p:nvPr>
            <p:ph sz="quarter" idx="1"/>
          </p:nvPr>
        </p:nvPicPr>
        <p:blipFill>
          <a:blip r:embed="rId2"/>
          <a:stretch>
            <a:fillRect/>
          </a:stretch>
        </p:blipFill>
        <p:spPr>
          <a:xfrm>
            <a:off x="1300088" y="1600200"/>
            <a:ext cx="6778774" cy="4495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διαφημίσεις και τα παιδιά</a:t>
            </a:r>
            <a:endParaRPr lang="el-GR" dirty="0"/>
          </a:p>
        </p:txBody>
      </p:sp>
      <p:pic>
        <p:nvPicPr>
          <p:cNvPr id="4" name="3 - Θέση περιεχομένου" descr="1db6a3378fb04ab90fdd607ee41f45b8.jpg"/>
          <p:cNvPicPr>
            <a:picLocks noGrp="1" noChangeAspect="1"/>
          </p:cNvPicPr>
          <p:nvPr>
            <p:ph sz="quarter" idx="1"/>
          </p:nvPr>
        </p:nvPicPr>
        <p:blipFill>
          <a:blip r:embed="rId2"/>
          <a:stretch>
            <a:fillRect/>
          </a:stretch>
        </p:blipFill>
        <p:spPr>
          <a:xfrm>
            <a:off x="785786" y="1857364"/>
            <a:ext cx="3216289" cy="4495800"/>
          </a:xfrm>
        </p:spPr>
      </p:pic>
      <p:pic>
        <p:nvPicPr>
          <p:cNvPr id="2053" name="Picture 5" descr="C:\Users\User\Desktop\4f9b73cce4dc9addd7b761d61153c989.jpg"/>
          <p:cNvPicPr>
            <a:picLocks noChangeAspect="1" noChangeArrowheads="1"/>
          </p:cNvPicPr>
          <p:nvPr/>
        </p:nvPicPr>
        <p:blipFill>
          <a:blip r:embed="rId3"/>
          <a:srcRect/>
          <a:stretch>
            <a:fillRect/>
          </a:stretch>
        </p:blipFill>
        <p:spPr bwMode="auto">
          <a:xfrm>
            <a:off x="5199299" y="1843493"/>
            <a:ext cx="3077645" cy="43100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ο σιδηρόδρομος</a:t>
            </a:r>
            <a:endParaRPr lang="el-GR" dirty="0"/>
          </a:p>
        </p:txBody>
      </p:sp>
      <p:pic>
        <p:nvPicPr>
          <p:cNvPr id="4" name="3 - Θέση περιεχομένου" descr="images.jpg"/>
          <p:cNvPicPr>
            <a:picLocks noGrp="1" noChangeAspect="1"/>
          </p:cNvPicPr>
          <p:nvPr>
            <p:ph sz="quarter" idx="1"/>
          </p:nvPr>
        </p:nvPicPr>
        <p:blipFill>
          <a:blip r:embed="rId2"/>
          <a:stretch>
            <a:fillRect/>
          </a:stretch>
        </p:blipFill>
        <p:spPr>
          <a:xfrm>
            <a:off x="714348" y="1559074"/>
            <a:ext cx="8143932" cy="478073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Έλλη Αλεξίου, η συγγραφέας</a:t>
            </a:r>
            <a:endParaRPr lang="el-GR" dirty="0"/>
          </a:p>
        </p:txBody>
      </p:sp>
      <p:sp>
        <p:nvSpPr>
          <p:cNvPr id="3" name="2 - Θέση κειμένου"/>
          <p:cNvSpPr>
            <a:spLocks noGrp="1"/>
          </p:cNvSpPr>
          <p:nvPr>
            <p:ph type="body" idx="2"/>
          </p:nvPr>
        </p:nvSpPr>
        <p:spPr>
          <a:xfrm>
            <a:off x="214282" y="1752600"/>
            <a:ext cx="2357454" cy="4343400"/>
          </a:xfrm>
        </p:spPr>
        <p:txBody>
          <a:bodyPr>
            <a:normAutofit fontScale="85000" lnSpcReduction="20000"/>
          </a:bodyPr>
          <a:lstStyle/>
          <a:p>
            <a:r>
              <a:rPr lang="el-GR" dirty="0" smtClean="0"/>
              <a:t>Γεννήθηκε στις 22 Μαΐου του 1894 στο Ηράκλειο της Κρήτης. Σπούδασε στο Διδασκαλείο Ηρακλείου και για έξι χρόνια υπηρέτησε ως δασκάλα στο Γ' Χριστιανικό Παρθεναγωγείο και στη "Στέγη Μικρών Αδελφών". Το 1920 εγκαταστάθηκε στην Αθήνα μετά το γάμο της με το Βασίλη Δασκαλάκη. Ακολούθησε σπουδές Παιδαγωγικών και Φιλολογίας, όπου και διορίστηκε καθηγήτρια Μέσης Εκπαίδευσης διδάσκοντας επί 19 χρόνια. Συμμετείχε στην Εθνική Αντίσταση μέσα από το ΕΑΜ Λογοτεχνών.</a:t>
            </a:r>
            <a:endParaRPr lang="el-GR" dirty="0"/>
          </a:p>
        </p:txBody>
      </p:sp>
      <p:pic>
        <p:nvPicPr>
          <p:cNvPr id="5" name="4 - Θέση περιεχομένου" descr="Έγγραφο1.jpg"/>
          <p:cNvPicPr>
            <a:picLocks noGrp="1" noChangeAspect="1"/>
          </p:cNvPicPr>
          <p:nvPr>
            <p:ph sz="quarter" idx="1"/>
          </p:nvPr>
        </p:nvPicPr>
        <p:blipFill>
          <a:blip r:embed="rId2"/>
          <a:stretch>
            <a:fillRect/>
          </a:stretch>
        </p:blipFill>
        <p:spPr>
          <a:xfrm>
            <a:off x="2741609" y="1714488"/>
            <a:ext cx="5688043" cy="471490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Έλλη Αλεξίου, η αγωνίστρια της Αριστεράς, η πολιτική εξόριστος</a:t>
            </a:r>
            <a:endParaRPr lang="el-GR" sz="3600" dirty="0"/>
          </a:p>
        </p:txBody>
      </p:sp>
      <p:sp>
        <p:nvSpPr>
          <p:cNvPr id="3" name="2 - Θέση κειμένου"/>
          <p:cNvSpPr>
            <a:spLocks noGrp="1"/>
          </p:cNvSpPr>
          <p:nvPr>
            <p:ph type="body" idx="2"/>
          </p:nvPr>
        </p:nvSpPr>
        <p:spPr>
          <a:xfrm>
            <a:off x="609600" y="1928802"/>
            <a:ext cx="2462202" cy="4167198"/>
          </a:xfrm>
        </p:spPr>
        <p:txBody>
          <a:bodyPr>
            <a:normAutofit/>
          </a:bodyPr>
          <a:lstStyle/>
          <a:p>
            <a:r>
              <a:rPr lang="el-GR" dirty="0" smtClean="0"/>
              <a:t>Από το 1949 αυτοεξορίστηκε από την Ελλάδα και μέχρι το 1962 εργαζόταν ως εκπαιδευτικός σύμβουλος των ελληνικών σχολείων των σοσιαλιστικών</a:t>
            </a:r>
            <a:endParaRPr lang="el-GR" dirty="0"/>
          </a:p>
        </p:txBody>
      </p:sp>
      <p:pic>
        <p:nvPicPr>
          <p:cNvPr id="7" name="6 - Θέση περιεχομένου" descr="xlarge_20160720152828_g_christianikon_parthenagogeion.jpeg"/>
          <p:cNvPicPr>
            <a:picLocks noGrp="1" noChangeAspect="1"/>
          </p:cNvPicPr>
          <p:nvPr>
            <p:ph sz="quarter" idx="1"/>
          </p:nvPr>
        </p:nvPicPr>
        <p:blipFill>
          <a:blip r:embed="rId2"/>
          <a:stretch>
            <a:fillRect/>
          </a:stretch>
        </p:blipFill>
        <p:spPr>
          <a:xfrm>
            <a:off x="4572000" y="1828434"/>
            <a:ext cx="2714644" cy="413983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έργο της</a:t>
            </a:r>
            <a:endParaRPr lang="el-GR" dirty="0"/>
          </a:p>
        </p:txBody>
      </p:sp>
      <p:sp>
        <p:nvSpPr>
          <p:cNvPr id="3" name="2 - Θέση κειμένου"/>
          <p:cNvSpPr>
            <a:spLocks noGrp="1"/>
          </p:cNvSpPr>
          <p:nvPr>
            <p:ph type="body" idx="2"/>
          </p:nvPr>
        </p:nvSpPr>
        <p:spPr>
          <a:xfrm>
            <a:off x="609600" y="1752600"/>
            <a:ext cx="2390764" cy="4343400"/>
          </a:xfrm>
        </p:spPr>
        <p:txBody>
          <a:bodyPr>
            <a:normAutofit/>
          </a:bodyPr>
          <a:lstStyle/>
          <a:p>
            <a:r>
              <a:rPr lang="el-GR" dirty="0" smtClean="0"/>
              <a:t>Με την επιστροφή της και μέχρι το θάνατό της, στις 28 Σεπτεμβρίου του 1988, αφιερώθηκε στη λογοτεχνία. Τα έργα της διακρίνονται για τον ποιητικό ρεαλισμό του ύφους καθώς και για τον κοινωνικοπολιτικό προβληματισμό τους.</a:t>
            </a:r>
            <a:endParaRPr lang="el-GR" dirty="0"/>
          </a:p>
        </p:txBody>
      </p:sp>
      <p:pic>
        <p:nvPicPr>
          <p:cNvPr id="7" name="6 - Θέση περιεχομένου" descr="b18054.jpg"/>
          <p:cNvPicPr>
            <a:picLocks noGrp="1" noChangeAspect="1"/>
          </p:cNvPicPr>
          <p:nvPr>
            <p:ph sz="quarter" idx="1"/>
          </p:nvPr>
        </p:nvPicPr>
        <p:blipFill>
          <a:blip r:embed="rId2"/>
          <a:stretch>
            <a:fillRect/>
          </a:stretch>
        </p:blipFill>
        <p:spPr>
          <a:xfrm>
            <a:off x="4429124" y="1714488"/>
            <a:ext cx="2986110" cy="44231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έργο της </a:t>
            </a:r>
            <a:r>
              <a:rPr lang="el-GR" sz="3600" i="1" dirty="0" smtClean="0"/>
              <a:t>(συνέχεια)</a:t>
            </a:r>
            <a:endParaRPr lang="el-GR" sz="3600" i="1" dirty="0"/>
          </a:p>
        </p:txBody>
      </p:sp>
      <p:sp>
        <p:nvSpPr>
          <p:cNvPr id="3" name="2 - Θέση κειμένου"/>
          <p:cNvSpPr>
            <a:spLocks noGrp="1"/>
          </p:cNvSpPr>
          <p:nvPr>
            <p:ph type="body" idx="2"/>
          </p:nvPr>
        </p:nvSpPr>
        <p:spPr>
          <a:xfrm>
            <a:off x="609600" y="1752600"/>
            <a:ext cx="2319326" cy="4343400"/>
          </a:xfrm>
        </p:spPr>
        <p:txBody>
          <a:bodyPr>
            <a:noAutofit/>
          </a:bodyPr>
          <a:lstStyle/>
          <a:p>
            <a:r>
              <a:rPr lang="el-GR" sz="1200" b="1" i="1" u="sng" dirty="0" smtClean="0"/>
              <a:t>Επιλεγμένα έργα</a:t>
            </a:r>
            <a:r>
              <a:rPr lang="el-GR" sz="1200" dirty="0" smtClean="0"/>
              <a:t/>
            </a:r>
            <a:br>
              <a:rPr lang="el-GR" sz="1200" dirty="0" smtClean="0"/>
            </a:br>
            <a:r>
              <a:rPr lang="el-GR" sz="1200" dirty="0" smtClean="0"/>
              <a:t>Σκληροί αγώνες για μικρή ζωή (1931)</a:t>
            </a:r>
            <a:br>
              <a:rPr lang="el-GR" sz="1200" dirty="0" smtClean="0"/>
            </a:br>
            <a:r>
              <a:rPr lang="el-GR" sz="1200" dirty="0" smtClean="0"/>
              <a:t>Άνθρωποι (1938)</a:t>
            </a:r>
            <a:br>
              <a:rPr lang="el-GR" sz="1200" dirty="0" smtClean="0"/>
            </a:br>
            <a:r>
              <a:rPr lang="el-GR" sz="1200" dirty="0" smtClean="0"/>
              <a:t>Γ΄ </a:t>
            </a:r>
            <a:r>
              <a:rPr lang="el-GR" sz="1200" dirty="0" err="1" smtClean="0"/>
              <a:t>Χριστιανικόν</a:t>
            </a:r>
            <a:r>
              <a:rPr lang="el-GR" sz="1200" dirty="0" smtClean="0"/>
              <a:t> </a:t>
            </a:r>
            <a:r>
              <a:rPr lang="el-GR" sz="1200" dirty="0" err="1" smtClean="0"/>
              <a:t>Παρθεναγωγείον</a:t>
            </a:r>
            <a:r>
              <a:rPr lang="el-GR" sz="1200" dirty="0" smtClean="0"/>
              <a:t> (1938)</a:t>
            </a:r>
            <a:br>
              <a:rPr lang="el-GR" sz="1200" dirty="0" smtClean="0"/>
            </a:br>
            <a:r>
              <a:rPr lang="el-GR" sz="1200" dirty="0" smtClean="0"/>
              <a:t>Ο Χοντρούλης και η Πηδηχτή (1939)</a:t>
            </a:r>
            <a:br>
              <a:rPr lang="el-GR" sz="1200" dirty="0" smtClean="0"/>
            </a:br>
            <a:r>
              <a:rPr lang="el-GR" sz="1200" dirty="0" smtClean="0"/>
              <a:t>Λούμπεν (1943)</a:t>
            </a:r>
            <a:br>
              <a:rPr lang="el-GR" sz="1200" dirty="0" smtClean="0"/>
            </a:br>
            <a:r>
              <a:rPr lang="el-GR" sz="1200" dirty="0" smtClean="0"/>
              <a:t>Ήθελε να την λένε κυρία (1956)</a:t>
            </a:r>
            <a:br>
              <a:rPr lang="el-GR" sz="1200" dirty="0" smtClean="0"/>
            </a:br>
            <a:r>
              <a:rPr lang="el-GR" sz="1200" dirty="0" smtClean="0"/>
              <a:t>Με τη λύρα (1958)</a:t>
            </a:r>
            <a:br>
              <a:rPr lang="el-GR" sz="1200" dirty="0" smtClean="0"/>
            </a:br>
            <a:r>
              <a:rPr lang="el-GR" sz="1200" dirty="0" smtClean="0"/>
              <a:t>Αναχωρήσεις και μεταλλαγές (1962) 3 τόμοι.</a:t>
            </a:r>
            <a:br>
              <a:rPr lang="el-GR" sz="1200" dirty="0" smtClean="0"/>
            </a:br>
            <a:r>
              <a:rPr lang="el-GR" sz="1200" dirty="0" smtClean="0"/>
              <a:t>Για να γίνει μεγάλος, βιογραφία του Καζαντζάκη (1966)</a:t>
            </a:r>
            <a:br>
              <a:rPr lang="el-GR" sz="1200" dirty="0" smtClean="0"/>
            </a:br>
            <a:r>
              <a:rPr lang="el-GR" sz="1200" dirty="0" smtClean="0"/>
              <a:t>Υπέρ των ζώντων, (11 διηγήματα, 1972)</a:t>
            </a:r>
            <a:br>
              <a:rPr lang="el-GR" sz="1200" dirty="0" smtClean="0"/>
            </a:br>
            <a:r>
              <a:rPr lang="el-GR" sz="1200" dirty="0" smtClean="0"/>
              <a:t>Σπουδή (11 διηγήματα) (1972)</a:t>
            </a:r>
          </a:p>
          <a:p>
            <a:r>
              <a:rPr lang="el-GR" sz="1200" b="1" i="1" u="sng" dirty="0" smtClean="0"/>
              <a:t>Μυστήρια</a:t>
            </a:r>
            <a:r>
              <a:rPr lang="el-GR" sz="1200" dirty="0" smtClean="0"/>
              <a:t/>
            </a:r>
            <a:br>
              <a:rPr lang="el-GR" sz="1200" dirty="0" smtClean="0"/>
            </a:br>
            <a:r>
              <a:rPr lang="el-GR" sz="1200" dirty="0" smtClean="0"/>
              <a:t>Προσοχή! Συνάνθρωποι (1978)</a:t>
            </a:r>
          </a:p>
          <a:p>
            <a:endParaRPr lang="el-GR" sz="1200" dirty="0"/>
          </a:p>
        </p:txBody>
      </p:sp>
      <p:pic>
        <p:nvPicPr>
          <p:cNvPr id="5" name="4 - Θέση περιεχομένου" descr="xristianiko-parthenagogeio.jpg"/>
          <p:cNvPicPr>
            <a:picLocks noGrp="1" noChangeAspect="1"/>
          </p:cNvPicPr>
          <p:nvPr>
            <p:ph sz="quarter" idx="1"/>
          </p:nvPr>
        </p:nvPicPr>
        <p:blipFill>
          <a:blip r:embed="rId2"/>
          <a:stretch>
            <a:fillRect/>
          </a:stretch>
        </p:blipFill>
        <p:spPr>
          <a:xfrm>
            <a:off x="4044043" y="1752600"/>
            <a:ext cx="3037114" cy="44196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dirty="0" smtClean="0"/>
              <a:t>Το ιστορικό πλαίσιο του διηγήματος</a:t>
            </a:r>
            <a:endParaRPr lang="el-GR" dirty="0"/>
          </a:p>
        </p:txBody>
      </p:sp>
      <p:sp>
        <p:nvSpPr>
          <p:cNvPr id="6" name="5 - Θέση περιεχομένου"/>
          <p:cNvSpPr>
            <a:spLocks noGrp="1"/>
          </p:cNvSpPr>
          <p:nvPr>
            <p:ph sz="quarter" idx="1"/>
          </p:nvPr>
        </p:nvSpPr>
        <p:spPr/>
        <p:txBody>
          <a:bodyPr/>
          <a:lstStyle/>
          <a:p>
            <a:r>
              <a:rPr lang="el-GR" dirty="0" smtClean="0"/>
              <a:t>Δεκαετία του 1950</a:t>
            </a:r>
          </a:p>
          <a:p>
            <a:r>
              <a:rPr lang="el-GR" dirty="0" smtClean="0"/>
              <a:t>Μετεμφυλιακή Ελλάδα (1946-1949)</a:t>
            </a:r>
          </a:p>
          <a:p>
            <a:r>
              <a:rPr lang="el-GR" dirty="0" smtClean="0"/>
              <a:t>Πολιτικοί εξόριστοι</a:t>
            </a:r>
          </a:p>
          <a:p>
            <a:r>
              <a:rPr lang="el-GR" dirty="0" smtClean="0"/>
              <a:t>Αστικοποίηση</a:t>
            </a:r>
          </a:p>
          <a:p>
            <a:r>
              <a:rPr lang="el-GR" dirty="0" smtClean="0"/>
              <a:t>Εσωτερική και εξωτερική μετανάστευση</a:t>
            </a:r>
            <a:endParaRPr lang="el-GR" dirty="0"/>
          </a:p>
        </p:txBody>
      </p:sp>
      <p:pic>
        <p:nvPicPr>
          <p:cNvPr id="8" name="7 - Θέση περιεχομένου" descr="eca0fe11f9ec692a7ae3ac13620c3a8d_L.jpg"/>
          <p:cNvPicPr>
            <a:picLocks noGrp="1" noChangeAspect="1"/>
          </p:cNvPicPr>
          <p:nvPr>
            <p:ph sz="quarter" idx="2"/>
          </p:nvPr>
        </p:nvPicPr>
        <p:blipFill>
          <a:blip r:embed="rId2"/>
          <a:stretch>
            <a:fillRect/>
          </a:stretch>
        </p:blipFill>
        <p:spPr>
          <a:xfrm>
            <a:off x="4643438" y="1857364"/>
            <a:ext cx="4246396" cy="358820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Πολιτικοί εξόριστοι</a:t>
            </a:r>
            <a:endParaRPr lang="el-GR" dirty="0"/>
          </a:p>
        </p:txBody>
      </p:sp>
      <p:sp>
        <p:nvSpPr>
          <p:cNvPr id="8" name="7 - Θέση κειμένου"/>
          <p:cNvSpPr>
            <a:spLocks noGrp="1"/>
          </p:cNvSpPr>
          <p:nvPr>
            <p:ph type="body" idx="2"/>
          </p:nvPr>
        </p:nvSpPr>
        <p:spPr>
          <a:xfrm>
            <a:off x="285720" y="1752600"/>
            <a:ext cx="2214578" cy="4343400"/>
          </a:xfrm>
        </p:spPr>
        <p:txBody>
          <a:bodyPr>
            <a:normAutofit fontScale="92500" lnSpcReduction="10000"/>
          </a:bodyPr>
          <a:lstStyle/>
          <a:p>
            <a:r>
              <a:rPr lang="el-GR" dirty="0" smtClean="0">
                <a:solidFill>
                  <a:schemeClr val="tx1"/>
                </a:solidFill>
              </a:rPr>
              <a:t>Μετά τη λήξη του εμφυλίου πολέμου εφαρμόστηκε συστηματικά η μέθοδος της εξορίας των θεωρουμένων ως επικίνδυνων για τη δημόσια ασφάλεια πολιτών με κομμουνιστική ή </a:t>
            </a:r>
            <a:r>
              <a:rPr lang="el-GR" dirty="0" err="1" smtClean="0">
                <a:solidFill>
                  <a:schemeClr val="tx1"/>
                </a:solidFill>
              </a:rPr>
              <a:t>φιλοκομμουνιστική</a:t>
            </a:r>
            <a:r>
              <a:rPr lang="el-GR" dirty="0" smtClean="0">
                <a:solidFill>
                  <a:schemeClr val="tx1"/>
                </a:solidFill>
              </a:rPr>
              <a:t>. Γνωστότεροι τόποι εξορίας ήταν η </a:t>
            </a:r>
            <a:r>
              <a:rPr lang="el-GR" dirty="0" smtClean="0">
                <a:solidFill>
                  <a:schemeClr val="tx1"/>
                </a:solidFill>
                <a:hlinkClick r:id="rId2"/>
              </a:rPr>
              <a:t>Μακρόνησος</a:t>
            </a:r>
            <a:r>
              <a:rPr lang="el-GR" dirty="0" smtClean="0">
                <a:solidFill>
                  <a:schemeClr val="tx1"/>
                </a:solidFill>
              </a:rPr>
              <a:t>, η </a:t>
            </a:r>
            <a:r>
              <a:rPr lang="el-GR" dirty="0" smtClean="0">
                <a:solidFill>
                  <a:schemeClr val="tx1"/>
                </a:solidFill>
                <a:hlinkClick r:id="rId3"/>
              </a:rPr>
              <a:t>Ικαρία</a:t>
            </a:r>
            <a:r>
              <a:rPr lang="el-GR" dirty="0" smtClean="0">
                <a:solidFill>
                  <a:schemeClr val="tx1"/>
                </a:solidFill>
              </a:rPr>
              <a:t>, ο </a:t>
            </a:r>
            <a:r>
              <a:rPr lang="el-GR" dirty="0" smtClean="0">
                <a:solidFill>
                  <a:schemeClr val="tx1"/>
                </a:solidFill>
                <a:hlinkClick r:id="rId4"/>
              </a:rPr>
              <a:t>Άγιος Ευστράτιος</a:t>
            </a:r>
            <a:r>
              <a:rPr lang="el-GR" dirty="0" smtClean="0">
                <a:solidFill>
                  <a:schemeClr val="tx1"/>
                </a:solidFill>
              </a:rPr>
              <a:t> (</a:t>
            </a:r>
            <a:r>
              <a:rPr lang="el-GR" dirty="0" err="1" smtClean="0">
                <a:solidFill>
                  <a:schemeClr val="tx1"/>
                </a:solidFill>
              </a:rPr>
              <a:t>Άη</a:t>
            </a:r>
            <a:r>
              <a:rPr lang="el-GR" dirty="0" smtClean="0">
                <a:solidFill>
                  <a:schemeClr val="tx1"/>
                </a:solidFill>
              </a:rPr>
              <a:t> </a:t>
            </a:r>
            <a:r>
              <a:rPr lang="el-GR" dirty="0" err="1" smtClean="0">
                <a:solidFill>
                  <a:schemeClr val="tx1"/>
                </a:solidFill>
              </a:rPr>
              <a:t>Στράτης</a:t>
            </a:r>
            <a:r>
              <a:rPr lang="el-GR" dirty="0" smtClean="0">
                <a:solidFill>
                  <a:schemeClr val="tx1"/>
                </a:solidFill>
              </a:rPr>
              <a:t>), η </a:t>
            </a:r>
            <a:r>
              <a:rPr lang="el-GR" dirty="0" smtClean="0">
                <a:solidFill>
                  <a:schemeClr val="tx1"/>
                </a:solidFill>
                <a:hlinkClick r:id="rId5"/>
              </a:rPr>
              <a:t>Γαύδος</a:t>
            </a:r>
            <a:r>
              <a:rPr lang="el-GR" dirty="0" smtClean="0">
                <a:solidFill>
                  <a:schemeClr val="tx1"/>
                </a:solidFill>
              </a:rPr>
              <a:t>.</a:t>
            </a:r>
            <a:endParaRPr lang="el-GR" dirty="0">
              <a:solidFill>
                <a:schemeClr val="tx1"/>
              </a:solidFill>
            </a:endParaRPr>
          </a:p>
        </p:txBody>
      </p:sp>
      <p:pic>
        <p:nvPicPr>
          <p:cNvPr id="9" name="8 - Θέση περιεχομένου" descr="N.M.11.09.002.jpg"/>
          <p:cNvPicPr>
            <a:picLocks noGrp="1" noChangeAspect="1"/>
          </p:cNvPicPr>
          <p:nvPr>
            <p:ph sz="quarter" idx="1"/>
          </p:nvPr>
        </p:nvPicPr>
        <p:blipFill>
          <a:blip r:embed="rId6"/>
          <a:stretch>
            <a:fillRect/>
          </a:stretch>
        </p:blipFill>
        <p:spPr>
          <a:xfrm>
            <a:off x="2525237" y="1752600"/>
            <a:ext cx="6074725" cy="44196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t>Παιδική εργασία</a:t>
            </a:r>
            <a:endParaRPr lang="el-GR" dirty="0"/>
          </a:p>
        </p:txBody>
      </p:sp>
      <p:pic>
        <p:nvPicPr>
          <p:cNvPr id="5" name="4 - Θέση περιεχομένου" descr="σάρωση0016-620x609-1280x720.jpg"/>
          <p:cNvPicPr>
            <a:picLocks noGrp="1" noChangeAspect="1"/>
          </p:cNvPicPr>
          <p:nvPr>
            <p:ph sz="quarter" idx="1"/>
          </p:nvPr>
        </p:nvPicPr>
        <p:blipFill>
          <a:blip r:embed="rId2"/>
          <a:stretch>
            <a:fillRect/>
          </a:stretch>
        </p:blipFill>
        <p:spPr>
          <a:xfrm>
            <a:off x="693208" y="1600200"/>
            <a:ext cx="7992533" cy="4495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Παιδιά βιοπαλαιστές</a:t>
            </a:r>
            <a:endParaRPr lang="el-GR" dirty="0"/>
          </a:p>
        </p:txBody>
      </p:sp>
      <p:pic>
        <p:nvPicPr>
          <p:cNvPr id="4" name="3 - Θέση περιεχομένου" descr="αρχείο λήψης.jpg"/>
          <p:cNvPicPr>
            <a:picLocks noGrp="1" noChangeAspect="1"/>
          </p:cNvPicPr>
          <p:nvPr>
            <p:ph sz="quarter" idx="1"/>
          </p:nvPr>
        </p:nvPicPr>
        <p:blipFill>
          <a:blip r:embed="rId2"/>
          <a:stretch>
            <a:fillRect/>
          </a:stretch>
        </p:blipFill>
        <p:spPr>
          <a:xfrm>
            <a:off x="500034" y="1785926"/>
            <a:ext cx="7715303" cy="428628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153</TotalTime>
  <Words>207</Words>
  <Application>Microsoft Office PowerPoint</Application>
  <PresentationFormat>Προβολή στην οθόνη (4:3)</PresentationFormat>
  <Paragraphs>29</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Διάμεσος</vt:lpstr>
      <vt:lpstr>Όμως ο μπαμπάς δεν ερχόταν</vt:lpstr>
      <vt:lpstr>Έλλη Αλεξίου, η συγγραφέας</vt:lpstr>
      <vt:lpstr>Έλλη Αλεξίου, η αγωνίστρια της Αριστεράς, η πολιτική εξόριστος</vt:lpstr>
      <vt:lpstr>Το έργο της</vt:lpstr>
      <vt:lpstr>Το έργο της (συνέχεια)</vt:lpstr>
      <vt:lpstr>Το ιστορικό πλαίσιο του διηγήματος</vt:lpstr>
      <vt:lpstr>Πολιτικοί εξόριστοι</vt:lpstr>
      <vt:lpstr>Παιδική εργασία</vt:lpstr>
      <vt:lpstr>Παιδιά βιοπαλαιστές</vt:lpstr>
      <vt:lpstr>Μετανάστευση</vt:lpstr>
      <vt:lpstr>εκπαίδευση</vt:lpstr>
      <vt:lpstr>«χριστουγεννιάτικη» Αθήνα</vt:lpstr>
      <vt:lpstr>Εικόνες χριστουγεννιάτικης Αθήνας</vt:lpstr>
      <vt:lpstr>Εμπορικό κέντρο Αθήνας</vt:lpstr>
      <vt:lpstr>Η οδός Αιόλου</vt:lpstr>
      <vt:lpstr>Οι διαφημίσεις και τα παιδιά</vt:lpstr>
      <vt:lpstr> ο σιδηρόδρομος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Όμως ο Μ</dc:title>
  <dc:creator>User</dc:creator>
  <cp:lastModifiedBy>User</cp:lastModifiedBy>
  <cp:revision>17</cp:revision>
  <dcterms:created xsi:type="dcterms:W3CDTF">2020-12-07T19:28:59Z</dcterms:created>
  <dcterms:modified xsi:type="dcterms:W3CDTF">2023-12-12T05:15:06Z</dcterms:modified>
</cp:coreProperties>
</file>